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91" r:id="rId3"/>
    <p:sldId id="331" r:id="rId4"/>
    <p:sldId id="292" r:id="rId5"/>
    <p:sldId id="294" r:id="rId6"/>
    <p:sldId id="295" r:id="rId7"/>
    <p:sldId id="332" r:id="rId8"/>
    <p:sldId id="343" r:id="rId9"/>
    <p:sldId id="355" r:id="rId10"/>
    <p:sldId id="352" r:id="rId11"/>
    <p:sldId id="354" r:id="rId12"/>
    <p:sldId id="333" r:id="rId13"/>
    <p:sldId id="345" r:id="rId14"/>
    <p:sldId id="323" r:id="rId15"/>
    <p:sldId id="334" r:id="rId16"/>
    <p:sldId id="340" r:id="rId17"/>
    <p:sldId id="304" r:id="rId18"/>
    <p:sldId id="303" r:id="rId19"/>
    <p:sldId id="346" r:id="rId20"/>
    <p:sldId id="347" r:id="rId21"/>
    <p:sldId id="306" r:id="rId22"/>
    <p:sldId id="308" r:id="rId23"/>
    <p:sldId id="310" r:id="rId24"/>
    <p:sldId id="337" r:id="rId25"/>
    <p:sldId id="270" r:id="rId26"/>
    <p:sldId id="311" r:id="rId27"/>
    <p:sldId id="312" r:id="rId28"/>
    <p:sldId id="357" r:id="rId29"/>
    <p:sldId id="315" r:id="rId30"/>
    <p:sldId id="335" r:id="rId31"/>
    <p:sldId id="329" r:id="rId32"/>
    <p:sldId id="316" r:id="rId33"/>
    <p:sldId id="317" r:id="rId34"/>
    <p:sldId id="318" r:id="rId35"/>
    <p:sldId id="319" r:id="rId36"/>
    <p:sldId id="336" r:id="rId37"/>
    <p:sldId id="320" r:id="rId38"/>
    <p:sldId id="27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89331" autoAdjust="0"/>
  </p:normalViewPr>
  <p:slideViewPr>
    <p:cSldViewPr snapToGrid="0" snapToObjects="1">
      <p:cViewPr varScale="1">
        <p:scale>
          <a:sx n="56" d="100"/>
          <a:sy n="56" d="100"/>
        </p:scale>
        <p:origin x="94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15879-1425-4598-8388-DFCBD083AB3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81E2A-D161-4C47-99BE-BBCB22891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7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051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936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266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88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212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600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873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829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939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957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93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263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08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503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570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704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816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967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2452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123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77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77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50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83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095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42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082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008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2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69E9-43EA-7942-847B-CF07F2CC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88882-1AB0-DB4E-9563-9D96226E7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0F902-4BC0-BD45-BE25-302096D4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28BC5-9944-3C41-AF75-4A52A034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C3C39-CBE6-CE43-9F05-A2A68A98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C7DC-0E50-A14F-91BE-7E3A87F1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30260-DC4B-B74A-8074-DCF6ACE89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2D0D7-FA1D-7145-BFA3-2BD39F12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91DAB-E3CC-1A48-8854-57F6AE64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79623-E1E0-4941-B972-454AC3C8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F7121F-A620-FF44-B1FA-BE8F0A091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36634-4763-3540-B3DD-CA3F8650D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5F206-50F7-4D4A-866A-2D185766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6A309-2098-BA4F-B741-7C4D31E6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26B5E-9922-BF4A-9D6B-3E4F3AEC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FAE1-0D42-5C41-B526-B8F0FA9D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FE36B-6CC3-6F4A-BEEC-E738A5111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5E041-132F-504D-ACA4-8A66666F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C05C5-0786-364F-9F43-F52E0839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F6084-A10B-2D46-AD36-59EC6D9B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8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ADF7-BE0F-A84C-A06D-2DA28A7D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70FCA-D9E5-A349-9B40-30E5AFF0A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F367D-D63B-1F4D-B15B-7870F313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C57E8-EC62-5C45-9368-9BEA6256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3ED30-AA1E-7344-860D-84EF0D6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9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7D8B-9133-3D4D-A267-49B865D5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4AB6D-4211-334A-88EC-7E4796EA0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90E44-5147-2D4E-A307-2B1182A63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5ABB2-C171-FE45-8D12-D4C3D265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AA15-4501-FF49-90DE-CC8AC83F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1A4C8-1BFA-DB46-8BC0-3346B77D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6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1B63-F320-B449-BB8D-4385FC6C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FC541-0068-BB48-8D8B-053B1B096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A2DD4-6BD1-D248-A02D-3E50D5D50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515E8-F2FE-E04A-BDBB-FA2B97679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417F12-1EA8-1948-AA7D-5F26CA6DB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E2863A-3924-0546-AE7F-803F843A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0E4F5-A992-7D4C-B934-83AE250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2CF5F-45F9-DC44-BDA3-87CBF470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167F7-3CE6-984F-A364-2ABB65D2B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A7FCD-0808-8D48-87D1-55E8A3A8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7BB67-EA54-3742-A738-77D965C8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9EE42-110E-864F-BA5B-B0C25D4A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9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C3B5C-839E-4746-9688-9F99BCF4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68651-83C1-8940-AA83-886FA805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ED1EE-E0F8-6747-8270-7C96EF6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8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ACCA-BFB2-294A-AC45-B7C456D4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7315C-E7A8-4D41-98A3-347631E2C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B653F-7AA4-7C4F-A734-C830DBAEB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6E2BA-3B9D-6049-B363-11622BB6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33EB2-6AF4-4247-9327-FAB5EF4D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0E7F7-804B-344D-81CE-4F28D92A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EAC5-0F6A-3F43-9BBE-DBB0166B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A86C31-306A-8848-857D-2C56DC6BC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FD69D-B05E-0744-96D1-7A8C20FBB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5A452-D9CB-E146-82F5-D196EFA9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E6D81-D20D-8641-BBB8-C26BB59B9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97434-EDE6-EB44-8AC7-3F1F0EDE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1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008B1-C438-D345-B4D9-0D6AB100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1D832-ECFE-D64C-ACAD-335608A43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DA9D2-E9F5-6449-A015-4403CB934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CBC75-B918-E84F-9458-8B7E50DBEEA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C56CC-9902-3844-85F8-5E377C7AD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51692-463E-684E-B980-8B0080FE5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9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0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1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01.png"/><Relationship Id="rId5" Type="http://schemas.openxmlformats.org/officeDocument/2006/relationships/image" Target="../media/image23.png"/><Relationship Id="rId10" Type="http://schemas.openxmlformats.org/officeDocument/2006/relationships/image" Target="../media/image330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ehaodele/CIDA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FDB9-3350-C94A-A559-47287DCBA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887" y="1356172"/>
            <a:ext cx="12268200" cy="114776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orbel" panose="020B0503020204020204" pitchFamily="34" charset="0"/>
              </a:rPr>
              <a:t>Continuously Indexed Domain Adaptation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3A182B-F616-476B-9088-49D1ABB39090}"/>
              </a:ext>
            </a:extLst>
          </p:cNvPr>
          <p:cNvSpPr txBox="1"/>
          <p:nvPr/>
        </p:nvSpPr>
        <p:spPr>
          <a:xfrm>
            <a:off x="4200733" y="6396335"/>
            <a:ext cx="4163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rbel" panose="020B0503020204020204" pitchFamily="34" charset="0"/>
              </a:rPr>
              <a:t>(* indicates equal contribution)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90D8F-AD9E-4F9B-B43C-85008E45A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273" y="5491393"/>
            <a:ext cx="1863639" cy="1272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DD2334-D61B-4A68-A9DF-064D5E5A5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67" y="5739586"/>
            <a:ext cx="1340207" cy="707332"/>
          </a:xfrm>
          <a:prstGeom prst="rect">
            <a:avLst/>
          </a:prstGeom>
        </p:spPr>
      </p:pic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5C5F781-3975-45D6-99F3-208DFD335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340" y="3158877"/>
            <a:ext cx="1331976" cy="1435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213F9E-985A-4E33-9D25-4F344F63A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896" y="3151419"/>
            <a:ext cx="1448206" cy="14571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936E7C-70E5-4303-A9CA-CBA470B40BFD}"/>
              </a:ext>
            </a:extLst>
          </p:cNvPr>
          <p:cNvSpPr txBox="1"/>
          <p:nvPr/>
        </p:nvSpPr>
        <p:spPr>
          <a:xfrm>
            <a:off x="5381950" y="4594485"/>
            <a:ext cx="1450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rbel" panose="020B0503020204020204" pitchFamily="34" charset="0"/>
                <a:cs typeface="Arial" panose="020B0604020202020204" pitchFamily="34" charset="0"/>
              </a:rPr>
              <a:t>Hao He*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30287A-ECC5-487E-80E3-7CF3B28695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000"/>
          <a:stretch/>
        </p:blipFill>
        <p:spPr>
          <a:xfrm>
            <a:off x="7644987" y="3151419"/>
            <a:ext cx="1439190" cy="14571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97FE5B-BDDF-4155-B082-65FDDDAD0084}"/>
              </a:ext>
            </a:extLst>
          </p:cNvPr>
          <p:cNvSpPr txBox="1"/>
          <p:nvPr/>
        </p:nvSpPr>
        <p:spPr>
          <a:xfrm>
            <a:off x="7257674" y="4594485"/>
            <a:ext cx="21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rbel" panose="020B0503020204020204" pitchFamily="34" charset="0"/>
                <a:cs typeface="Arial" panose="020B0604020202020204" pitchFamily="34" charset="0"/>
              </a:rPr>
              <a:t>Dina </a:t>
            </a:r>
            <a:r>
              <a:rPr lang="en-US" sz="2400" dirty="0" err="1">
                <a:latin typeface="Corbel" panose="020B0503020204020204" pitchFamily="34" charset="0"/>
                <a:cs typeface="Arial" panose="020B0604020202020204" pitchFamily="34" charset="0"/>
              </a:rPr>
              <a:t>Katabi</a:t>
            </a:r>
            <a:endParaRPr lang="en-US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AEF668-9BEA-445E-8BC9-7C6197F8AB5D}"/>
              </a:ext>
            </a:extLst>
          </p:cNvPr>
          <p:cNvSpPr txBox="1"/>
          <p:nvPr/>
        </p:nvSpPr>
        <p:spPr>
          <a:xfrm>
            <a:off x="2835966" y="4594485"/>
            <a:ext cx="21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rbel" panose="020B0503020204020204" pitchFamily="34" charset="0"/>
                <a:cs typeface="Arial" panose="020B0604020202020204" pitchFamily="34" charset="0"/>
              </a:rPr>
              <a:t>Hao </a:t>
            </a:r>
            <a:r>
              <a:rPr lang="en-US" altLang="zh-CN" sz="2400" dirty="0">
                <a:latin typeface="Corbel" panose="020B0503020204020204" pitchFamily="34" charset="0"/>
                <a:cs typeface="Arial" panose="020B0604020202020204" pitchFamily="34" charset="0"/>
              </a:rPr>
              <a:t>Wang</a:t>
            </a:r>
            <a:r>
              <a:rPr lang="en-US" sz="2400" dirty="0">
                <a:latin typeface="Corbel" panose="020B0503020204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3CDB8E-EC2E-D248-95BA-BEB155A1C9A7}"/>
              </a:ext>
            </a:extLst>
          </p:cNvPr>
          <p:cNvSpPr txBox="1"/>
          <p:nvPr/>
        </p:nvSpPr>
        <p:spPr>
          <a:xfrm>
            <a:off x="5028395" y="5246312"/>
            <a:ext cx="215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rbel" panose="020B0503020204020204" pitchFamily="34" charset="0"/>
              </a:rPr>
              <a:t>ICML 2020 Oral</a:t>
            </a:r>
          </a:p>
        </p:txBody>
      </p:sp>
    </p:spTree>
    <p:extLst>
      <p:ext uri="{BB962C8B-B14F-4D97-AF65-F5344CB8AC3E}">
        <p14:creationId xmlns:p14="http://schemas.microsoft.com/office/powerpoint/2010/main" val="339530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1320599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anose="020B0503020204020204" pitchFamily="34" charset="0"/>
              </a:rPr>
              <a:t>Why Categorial Domain Adaptation Fails</a:t>
            </a:r>
            <a:endParaRPr lang="zh-CN" altLang="en-US" b="1" dirty="0">
              <a:latin typeface="Corbel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0E4372-A47B-E54D-A50D-8C1DFA52FE44}"/>
              </a:ext>
            </a:extLst>
          </p:cNvPr>
          <p:cNvCxnSpPr/>
          <p:nvPr/>
        </p:nvCxnSpPr>
        <p:spPr>
          <a:xfrm>
            <a:off x="8191243" y="2289985"/>
            <a:ext cx="1303867" cy="698065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8B8DAB0-D945-974F-B952-E6211B628CD7}"/>
              </a:ext>
            </a:extLst>
          </p:cNvPr>
          <p:cNvCxnSpPr>
            <a:cxnSpLocks/>
          </p:cNvCxnSpPr>
          <p:nvPr/>
        </p:nvCxnSpPr>
        <p:spPr>
          <a:xfrm flipV="1">
            <a:off x="8191243" y="4718807"/>
            <a:ext cx="1303867" cy="750528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4EA15379-1388-7947-81E4-358CB7884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71" y="1969961"/>
            <a:ext cx="4912564" cy="3708000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8BD56B4D-1042-8A4F-9A3B-F1C8210BEE58}"/>
              </a:ext>
            </a:extLst>
          </p:cNvPr>
          <p:cNvSpPr/>
          <p:nvPr/>
        </p:nvSpPr>
        <p:spPr>
          <a:xfrm>
            <a:off x="3078480" y="2082453"/>
            <a:ext cx="873631" cy="87363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48C8C2-0E79-A446-A64E-DFC03CAC2630}"/>
              </a:ext>
            </a:extLst>
          </p:cNvPr>
          <p:cNvSpPr txBox="1"/>
          <p:nvPr/>
        </p:nvSpPr>
        <p:spPr>
          <a:xfrm>
            <a:off x="3691798" y="4603106"/>
            <a:ext cx="116698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solidFill>
                  <a:schemeClr val="accent6"/>
                </a:solidFill>
                <a:latin typeface="Corbel" panose="020B0503020204020204" pitchFamily="34" charset="0"/>
              </a:rPr>
              <a:t>Source: </a:t>
            </a:r>
          </a:p>
          <a:p>
            <a:r>
              <a:rPr lang="en-US" altLang="zh-CN" sz="2400" b="0" dirty="0">
                <a:solidFill>
                  <a:schemeClr val="accent6"/>
                </a:solidFill>
                <a:latin typeface="Corbel" panose="020B0503020204020204" pitchFamily="34" charset="0"/>
              </a:rPr>
              <a:t>domain 1</a:t>
            </a:r>
            <a:endParaRPr lang="en-US" altLang="zh-CN" sz="3000" b="0" dirty="0">
              <a:solidFill>
                <a:schemeClr val="accent6"/>
              </a:solidFill>
              <a:latin typeface="Corbel" panose="020B05030202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D9967A-9898-AE40-985D-10B6F422B327}"/>
              </a:ext>
            </a:extLst>
          </p:cNvPr>
          <p:cNvSpPr txBox="1"/>
          <p:nvPr/>
        </p:nvSpPr>
        <p:spPr>
          <a:xfrm>
            <a:off x="2421249" y="1258935"/>
            <a:ext cx="131446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Target: </a:t>
            </a:r>
          </a:p>
          <a:p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domain 15</a:t>
            </a:r>
            <a:endParaRPr lang="zh-CN" altLang="en-US" sz="3000" dirty="0">
              <a:solidFill>
                <a:schemeClr val="accent2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47D5D9-C7AB-4A4A-83A3-00C7497F9845}"/>
              </a:ext>
            </a:extLst>
          </p:cNvPr>
          <p:cNvCxnSpPr>
            <a:cxnSpLocks/>
          </p:cNvCxnSpPr>
          <p:nvPr/>
        </p:nvCxnSpPr>
        <p:spPr>
          <a:xfrm flipV="1">
            <a:off x="4257477" y="2239495"/>
            <a:ext cx="2035339" cy="309764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55395E-E25D-4427-888F-21D00274CE4E}"/>
              </a:ext>
            </a:extLst>
          </p:cNvPr>
          <p:cNvCxnSpPr>
            <a:cxnSpLocks/>
          </p:cNvCxnSpPr>
          <p:nvPr/>
        </p:nvCxnSpPr>
        <p:spPr>
          <a:xfrm>
            <a:off x="5939017" y="5054600"/>
            <a:ext cx="520675" cy="40640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07F30EB-D50E-954D-944E-85CE026E38C2}"/>
              </a:ext>
            </a:extLst>
          </p:cNvPr>
          <p:cNvGrpSpPr/>
          <p:nvPr/>
        </p:nvGrpSpPr>
        <p:grpSpPr>
          <a:xfrm>
            <a:off x="6722335" y="5150484"/>
            <a:ext cx="1104068" cy="1104068"/>
            <a:chOff x="8825948" y="5677961"/>
            <a:chExt cx="781878" cy="781878"/>
          </a:xfrm>
        </p:grpSpPr>
        <p:sp>
          <p:nvSpPr>
            <p:cNvPr id="2" name="Chord 1">
              <a:extLst>
                <a:ext uri="{FF2B5EF4-FFF2-40B4-BE49-F238E27FC236}">
                  <a16:creationId xmlns:a16="http://schemas.microsoft.com/office/drawing/2014/main" id="{23BE1C5C-B20A-2C47-AEB9-25A1AFDDED59}"/>
                </a:ext>
              </a:extLst>
            </p:cNvPr>
            <p:cNvSpPr/>
            <p:nvPr/>
          </p:nvSpPr>
          <p:spPr>
            <a:xfrm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hord 34">
              <a:extLst>
                <a:ext uri="{FF2B5EF4-FFF2-40B4-BE49-F238E27FC236}">
                  <a16:creationId xmlns:a16="http://schemas.microsoft.com/office/drawing/2014/main" id="{C1AB1EA9-27C9-F442-9F23-0D1C4BC6974E}"/>
                </a:ext>
              </a:extLst>
            </p:cNvPr>
            <p:cNvSpPr/>
            <p:nvPr/>
          </p:nvSpPr>
          <p:spPr>
            <a:xfrm rot="10800000"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4A79CCF-A20C-BB45-BF09-4E84FA850E56}"/>
              </a:ext>
            </a:extLst>
          </p:cNvPr>
          <p:cNvSpPr txBox="1"/>
          <p:nvPr/>
        </p:nvSpPr>
        <p:spPr>
          <a:xfrm>
            <a:off x="3144795" y="3239542"/>
            <a:ext cx="118782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Target: </a:t>
            </a:r>
          </a:p>
          <a:p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domain 8</a:t>
            </a:r>
            <a:endParaRPr lang="zh-CN" altLang="en-US" sz="3000" dirty="0">
              <a:solidFill>
                <a:schemeClr val="accent2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BC28A-E65E-214A-8D54-88BC38CF2D6A}"/>
              </a:ext>
            </a:extLst>
          </p:cNvPr>
          <p:cNvGrpSpPr/>
          <p:nvPr/>
        </p:nvGrpSpPr>
        <p:grpSpPr>
          <a:xfrm rot="19634204">
            <a:off x="6696935" y="3403816"/>
            <a:ext cx="1104068" cy="1104068"/>
            <a:chOff x="8825948" y="5677961"/>
            <a:chExt cx="781878" cy="781878"/>
          </a:xfrm>
        </p:grpSpPr>
        <p:sp>
          <p:nvSpPr>
            <p:cNvPr id="44" name="Chord 43">
              <a:extLst>
                <a:ext uri="{FF2B5EF4-FFF2-40B4-BE49-F238E27FC236}">
                  <a16:creationId xmlns:a16="http://schemas.microsoft.com/office/drawing/2014/main" id="{624D8C4C-CE9F-CF48-9E10-E23680B4B790}"/>
                </a:ext>
              </a:extLst>
            </p:cNvPr>
            <p:cNvSpPr/>
            <p:nvPr/>
          </p:nvSpPr>
          <p:spPr>
            <a:xfrm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hord 44">
              <a:extLst>
                <a:ext uri="{FF2B5EF4-FFF2-40B4-BE49-F238E27FC236}">
                  <a16:creationId xmlns:a16="http://schemas.microsoft.com/office/drawing/2014/main" id="{E7AB192E-DB56-8A46-8995-AB121F228919}"/>
                </a:ext>
              </a:extLst>
            </p:cNvPr>
            <p:cNvSpPr/>
            <p:nvPr/>
          </p:nvSpPr>
          <p:spPr>
            <a:xfrm rot="10800000"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409DCB-AEBA-0444-A553-C1FC8456C0B7}"/>
              </a:ext>
            </a:extLst>
          </p:cNvPr>
          <p:cNvGrpSpPr/>
          <p:nvPr/>
        </p:nvGrpSpPr>
        <p:grpSpPr>
          <a:xfrm rot="16200000">
            <a:off x="6624506" y="1667484"/>
            <a:ext cx="1104068" cy="1104068"/>
            <a:chOff x="8825948" y="5677961"/>
            <a:chExt cx="781878" cy="781878"/>
          </a:xfrm>
        </p:grpSpPr>
        <p:sp>
          <p:nvSpPr>
            <p:cNvPr id="47" name="Chord 46">
              <a:extLst>
                <a:ext uri="{FF2B5EF4-FFF2-40B4-BE49-F238E27FC236}">
                  <a16:creationId xmlns:a16="http://schemas.microsoft.com/office/drawing/2014/main" id="{7589547A-52E7-FE46-9177-3A15B59C070D}"/>
                </a:ext>
              </a:extLst>
            </p:cNvPr>
            <p:cNvSpPr/>
            <p:nvPr/>
          </p:nvSpPr>
          <p:spPr>
            <a:xfrm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hord 47">
              <a:extLst>
                <a:ext uri="{FF2B5EF4-FFF2-40B4-BE49-F238E27FC236}">
                  <a16:creationId xmlns:a16="http://schemas.microsoft.com/office/drawing/2014/main" id="{022C155E-24C0-924C-A1C2-E1232010B973}"/>
                </a:ext>
              </a:extLst>
            </p:cNvPr>
            <p:cNvSpPr/>
            <p:nvPr/>
          </p:nvSpPr>
          <p:spPr>
            <a:xfrm rot="10800000"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2E7F42F-ACA9-524A-929D-768BBC693EEE}"/>
              </a:ext>
            </a:extLst>
          </p:cNvPr>
          <p:cNvCxnSpPr>
            <a:cxnSpLocks/>
          </p:cNvCxnSpPr>
          <p:nvPr/>
        </p:nvCxnSpPr>
        <p:spPr>
          <a:xfrm>
            <a:off x="5461104" y="3645860"/>
            <a:ext cx="998588" cy="176652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DF0F636-BAC8-F244-9E8A-214DFEA7C13A}"/>
              </a:ext>
            </a:extLst>
          </p:cNvPr>
          <p:cNvGrpSpPr/>
          <p:nvPr/>
        </p:nvGrpSpPr>
        <p:grpSpPr>
          <a:xfrm rot="16200000">
            <a:off x="10282106" y="3331706"/>
            <a:ext cx="1104068" cy="1104068"/>
            <a:chOff x="8825948" y="5677961"/>
            <a:chExt cx="781878" cy="781878"/>
          </a:xfrm>
        </p:grpSpPr>
        <p:sp>
          <p:nvSpPr>
            <p:cNvPr id="52" name="Chord 51">
              <a:extLst>
                <a:ext uri="{FF2B5EF4-FFF2-40B4-BE49-F238E27FC236}">
                  <a16:creationId xmlns:a16="http://schemas.microsoft.com/office/drawing/2014/main" id="{768D4FAD-61AB-E043-BF63-062DCD52F351}"/>
                </a:ext>
              </a:extLst>
            </p:cNvPr>
            <p:cNvSpPr/>
            <p:nvPr/>
          </p:nvSpPr>
          <p:spPr>
            <a:xfrm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hord 52">
              <a:extLst>
                <a:ext uri="{FF2B5EF4-FFF2-40B4-BE49-F238E27FC236}">
                  <a16:creationId xmlns:a16="http://schemas.microsoft.com/office/drawing/2014/main" id="{C8B2B03C-7356-B147-89D4-7B7A074E055D}"/>
                </a:ext>
              </a:extLst>
            </p:cNvPr>
            <p:cNvSpPr/>
            <p:nvPr/>
          </p:nvSpPr>
          <p:spPr>
            <a:xfrm rot="10800000"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88C637D-D5DF-DC4D-8BBC-D9B01CAF6395}"/>
              </a:ext>
            </a:extLst>
          </p:cNvPr>
          <p:cNvGrpSpPr/>
          <p:nvPr/>
        </p:nvGrpSpPr>
        <p:grpSpPr>
          <a:xfrm rot="19634204">
            <a:off x="10282106" y="3331706"/>
            <a:ext cx="1104068" cy="1104068"/>
            <a:chOff x="8825948" y="5677961"/>
            <a:chExt cx="781878" cy="781878"/>
          </a:xfrm>
        </p:grpSpPr>
        <p:sp>
          <p:nvSpPr>
            <p:cNvPr id="55" name="Chord 54">
              <a:extLst>
                <a:ext uri="{FF2B5EF4-FFF2-40B4-BE49-F238E27FC236}">
                  <a16:creationId xmlns:a16="http://schemas.microsoft.com/office/drawing/2014/main" id="{03D15D8A-B1F1-A043-B2E3-AD23DA311C6D}"/>
                </a:ext>
              </a:extLst>
            </p:cNvPr>
            <p:cNvSpPr/>
            <p:nvPr/>
          </p:nvSpPr>
          <p:spPr>
            <a:xfrm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hord 55">
              <a:extLst>
                <a:ext uri="{FF2B5EF4-FFF2-40B4-BE49-F238E27FC236}">
                  <a16:creationId xmlns:a16="http://schemas.microsoft.com/office/drawing/2014/main" id="{486F4856-412C-E24F-B676-D6E3198695DC}"/>
                </a:ext>
              </a:extLst>
            </p:cNvPr>
            <p:cNvSpPr/>
            <p:nvPr/>
          </p:nvSpPr>
          <p:spPr>
            <a:xfrm rot="10800000"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23B6BA9-9CC9-154C-85ED-13AD70D49D66}"/>
              </a:ext>
            </a:extLst>
          </p:cNvPr>
          <p:cNvGrpSpPr/>
          <p:nvPr/>
        </p:nvGrpSpPr>
        <p:grpSpPr>
          <a:xfrm>
            <a:off x="10282106" y="3343344"/>
            <a:ext cx="1104068" cy="1104068"/>
            <a:chOff x="8825948" y="5677961"/>
            <a:chExt cx="781878" cy="781878"/>
          </a:xfrm>
        </p:grpSpPr>
        <p:sp>
          <p:nvSpPr>
            <p:cNvPr id="58" name="Chord 57">
              <a:extLst>
                <a:ext uri="{FF2B5EF4-FFF2-40B4-BE49-F238E27FC236}">
                  <a16:creationId xmlns:a16="http://schemas.microsoft.com/office/drawing/2014/main" id="{DC8E2672-83B2-D242-BC52-4003045AA904}"/>
                </a:ext>
              </a:extLst>
            </p:cNvPr>
            <p:cNvSpPr/>
            <p:nvPr/>
          </p:nvSpPr>
          <p:spPr>
            <a:xfrm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hord 58">
              <a:extLst>
                <a:ext uri="{FF2B5EF4-FFF2-40B4-BE49-F238E27FC236}">
                  <a16:creationId xmlns:a16="http://schemas.microsoft.com/office/drawing/2014/main" id="{188381D3-5DBB-C440-8214-E769FF8EC7D1}"/>
                </a:ext>
              </a:extLst>
            </p:cNvPr>
            <p:cNvSpPr/>
            <p:nvPr/>
          </p:nvSpPr>
          <p:spPr>
            <a:xfrm rot="10800000"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890B0C4F-D4EC-4EE0-9525-C7093114ED0B}"/>
              </a:ext>
            </a:extLst>
          </p:cNvPr>
          <p:cNvSpPr/>
          <p:nvPr/>
        </p:nvSpPr>
        <p:spPr>
          <a:xfrm>
            <a:off x="4416192" y="2961761"/>
            <a:ext cx="873631" cy="87363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297B9BF-6B5D-471E-9B03-10A5E08CA914}"/>
              </a:ext>
            </a:extLst>
          </p:cNvPr>
          <p:cNvSpPr/>
          <p:nvPr/>
        </p:nvSpPr>
        <p:spPr>
          <a:xfrm>
            <a:off x="4869041" y="4466533"/>
            <a:ext cx="873631" cy="87363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F4F7B1C-EAE7-429A-BF7B-C6F230319317}"/>
              </a:ext>
            </a:extLst>
          </p:cNvPr>
          <p:cNvCxnSpPr>
            <a:cxnSpLocks/>
          </p:cNvCxnSpPr>
          <p:nvPr/>
        </p:nvCxnSpPr>
        <p:spPr>
          <a:xfrm flipV="1">
            <a:off x="8191243" y="3822512"/>
            <a:ext cx="1263182" cy="1288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54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1320599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anose="020B0503020204020204" pitchFamily="34" charset="0"/>
              </a:rPr>
              <a:t>Solution: Leverage the Domain Index</a:t>
            </a:r>
            <a:endParaRPr lang="zh-CN" altLang="en-US" b="1" dirty="0">
              <a:latin typeface="Corbel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0E4372-A47B-E54D-A50D-8C1DFA52FE44}"/>
              </a:ext>
            </a:extLst>
          </p:cNvPr>
          <p:cNvCxnSpPr/>
          <p:nvPr/>
        </p:nvCxnSpPr>
        <p:spPr>
          <a:xfrm>
            <a:off x="8191243" y="2289985"/>
            <a:ext cx="1303867" cy="698065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8B8DAB0-D945-974F-B952-E6211B628CD7}"/>
              </a:ext>
            </a:extLst>
          </p:cNvPr>
          <p:cNvCxnSpPr>
            <a:cxnSpLocks/>
          </p:cNvCxnSpPr>
          <p:nvPr/>
        </p:nvCxnSpPr>
        <p:spPr>
          <a:xfrm flipV="1">
            <a:off x="8191243" y="4718807"/>
            <a:ext cx="1303867" cy="750528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4EA15379-1388-7947-81E4-358CB7884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71" y="1969961"/>
            <a:ext cx="4912564" cy="3708000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8BD56B4D-1042-8A4F-9A3B-F1C8210BEE58}"/>
              </a:ext>
            </a:extLst>
          </p:cNvPr>
          <p:cNvSpPr/>
          <p:nvPr/>
        </p:nvSpPr>
        <p:spPr>
          <a:xfrm>
            <a:off x="3078480" y="2082453"/>
            <a:ext cx="873631" cy="87363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48C8C2-0E79-A446-A64E-DFC03CAC2630}"/>
              </a:ext>
            </a:extLst>
          </p:cNvPr>
          <p:cNvSpPr txBox="1"/>
          <p:nvPr/>
        </p:nvSpPr>
        <p:spPr>
          <a:xfrm>
            <a:off x="3691798" y="4603106"/>
            <a:ext cx="116698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solidFill>
                  <a:schemeClr val="accent6"/>
                </a:solidFill>
                <a:latin typeface="Corbel" panose="020B0503020204020204" pitchFamily="34" charset="0"/>
              </a:rPr>
              <a:t>Source: </a:t>
            </a:r>
          </a:p>
          <a:p>
            <a:r>
              <a:rPr lang="en-US" altLang="zh-CN" sz="2400" b="0" dirty="0">
                <a:solidFill>
                  <a:schemeClr val="accent6"/>
                </a:solidFill>
                <a:latin typeface="Corbel" panose="020B0503020204020204" pitchFamily="34" charset="0"/>
              </a:rPr>
              <a:t>domain 1</a:t>
            </a:r>
            <a:endParaRPr lang="en-US" altLang="zh-CN" sz="3000" b="0" dirty="0">
              <a:solidFill>
                <a:schemeClr val="accent6"/>
              </a:solidFill>
              <a:latin typeface="Corbel" panose="020B05030202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D9967A-9898-AE40-985D-10B6F422B327}"/>
              </a:ext>
            </a:extLst>
          </p:cNvPr>
          <p:cNvSpPr txBox="1"/>
          <p:nvPr/>
        </p:nvSpPr>
        <p:spPr>
          <a:xfrm>
            <a:off x="2421249" y="1258935"/>
            <a:ext cx="131446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Target: </a:t>
            </a:r>
          </a:p>
          <a:p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domain 15</a:t>
            </a:r>
            <a:endParaRPr lang="zh-CN" altLang="en-US" sz="3000" dirty="0">
              <a:solidFill>
                <a:schemeClr val="accent2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47D5D9-C7AB-4A4A-83A3-00C7497F9845}"/>
              </a:ext>
            </a:extLst>
          </p:cNvPr>
          <p:cNvCxnSpPr>
            <a:cxnSpLocks/>
          </p:cNvCxnSpPr>
          <p:nvPr/>
        </p:nvCxnSpPr>
        <p:spPr>
          <a:xfrm flipV="1">
            <a:off x="4257477" y="2239495"/>
            <a:ext cx="2035339" cy="309764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55395E-E25D-4427-888F-21D00274CE4E}"/>
              </a:ext>
            </a:extLst>
          </p:cNvPr>
          <p:cNvCxnSpPr>
            <a:cxnSpLocks/>
          </p:cNvCxnSpPr>
          <p:nvPr/>
        </p:nvCxnSpPr>
        <p:spPr>
          <a:xfrm>
            <a:off x="5939017" y="5054600"/>
            <a:ext cx="520675" cy="40640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07F30EB-D50E-954D-944E-85CE026E38C2}"/>
              </a:ext>
            </a:extLst>
          </p:cNvPr>
          <p:cNvGrpSpPr/>
          <p:nvPr/>
        </p:nvGrpSpPr>
        <p:grpSpPr>
          <a:xfrm>
            <a:off x="6722335" y="5150484"/>
            <a:ext cx="1104068" cy="1104068"/>
            <a:chOff x="8825948" y="5677961"/>
            <a:chExt cx="781878" cy="781878"/>
          </a:xfrm>
        </p:grpSpPr>
        <p:sp>
          <p:nvSpPr>
            <p:cNvPr id="2" name="Chord 1">
              <a:extLst>
                <a:ext uri="{FF2B5EF4-FFF2-40B4-BE49-F238E27FC236}">
                  <a16:creationId xmlns:a16="http://schemas.microsoft.com/office/drawing/2014/main" id="{23BE1C5C-B20A-2C47-AEB9-25A1AFDDED59}"/>
                </a:ext>
              </a:extLst>
            </p:cNvPr>
            <p:cNvSpPr/>
            <p:nvPr/>
          </p:nvSpPr>
          <p:spPr>
            <a:xfrm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hord 34">
              <a:extLst>
                <a:ext uri="{FF2B5EF4-FFF2-40B4-BE49-F238E27FC236}">
                  <a16:creationId xmlns:a16="http://schemas.microsoft.com/office/drawing/2014/main" id="{C1AB1EA9-27C9-F442-9F23-0D1C4BC6974E}"/>
                </a:ext>
              </a:extLst>
            </p:cNvPr>
            <p:cNvSpPr/>
            <p:nvPr/>
          </p:nvSpPr>
          <p:spPr>
            <a:xfrm rot="10800000"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4A79CCF-A20C-BB45-BF09-4E84FA850E56}"/>
              </a:ext>
            </a:extLst>
          </p:cNvPr>
          <p:cNvSpPr txBox="1"/>
          <p:nvPr/>
        </p:nvSpPr>
        <p:spPr>
          <a:xfrm>
            <a:off x="3144795" y="3239542"/>
            <a:ext cx="118782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Target: </a:t>
            </a:r>
          </a:p>
          <a:p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domain 8</a:t>
            </a:r>
            <a:endParaRPr lang="zh-CN" altLang="en-US" sz="3000" dirty="0">
              <a:solidFill>
                <a:schemeClr val="accent2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BC28A-E65E-214A-8D54-88BC38CF2D6A}"/>
              </a:ext>
            </a:extLst>
          </p:cNvPr>
          <p:cNvGrpSpPr/>
          <p:nvPr/>
        </p:nvGrpSpPr>
        <p:grpSpPr>
          <a:xfrm rot="19634204">
            <a:off x="6696935" y="3403816"/>
            <a:ext cx="1104068" cy="1104068"/>
            <a:chOff x="8825948" y="5677961"/>
            <a:chExt cx="781878" cy="781878"/>
          </a:xfrm>
        </p:grpSpPr>
        <p:sp>
          <p:nvSpPr>
            <p:cNvPr id="44" name="Chord 43">
              <a:extLst>
                <a:ext uri="{FF2B5EF4-FFF2-40B4-BE49-F238E27FC236}">
                  <a16:creationId xmlns:a16="http://schemas.microsoft.com/office/drawing/2014/main" id="{624D8C4C-CE9F-CF48-9E10-E23680B4B790}"/>
                </a:ext>
              </a:extLst>
            </p:cNvPr>
            <p:cNvSpPr/>
            <p:nvPr/>
          </p:nvSpPr>
          <p:spPr>
            <a:xfrm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hord 44">
              <a:extLst>
                <a:ext uri="{FF2B5EF4-FFF2-40B4-BE49-F238E27FC236}">
                  <a16:creationId xmlns:a16="http://schemas.microsoft.com/office/drawing/2014/main" id="{E7AB192E-DB56-8A46-8995-AB121F228919}"/>
                </a:ext>
              </a:extLst>
            </p:cNvPr>
            <p:cNvSpPr/>
            <p:nvPr/>
          </p:nvSpPr>
          <p:spPr>
            <a:xfrm rot="10800000"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409DCB-AEBA-0444-A553-C1FC8456C0B7}"/>
              </a:ext>
            </a:extLst>
          </p:cNvPr>
          <p:cNvGrpSpPr/>
          <p:nvPr/>
        </p:nvGrpSpPr>
        <p:grpSpPr>
          <a:xfrm rot="16200000">
            <a:off x="6624506" y="1667484"/>
            <a:ext cx="1104068" cy="1104068"/>
            <a:chOff x="8825948" y="5677961"/>
            <a:chExt cx="781878" cy="781878"/>
          </a:xfrm>
        </p:grpSpPr>
        <p:sp>
          <p:nvSpPr>
            <p:cNvPr id="47" name="Chord 46">
              <a:extLst>
                <a:ext uri="{FF2B5EF4-FFF2-40B4-BE49-F238E27FC236}">
                  <a16:creationId xmlns:a16="http://schemas.microsoft.com/office/drawing/2014/main" id="{7589547A-52E7-FE46-9177-3A15B59C070D}"/>
                </a:ext>
              </a:extLst>
            </p:cNvPr>
            <p:cNvSpPr/>
            <p:nvPr/>
          </p:nvSpPr>
          <p:spPr>
            <a:xfrm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hord 47">
              <a:extLst>
                <a:ext uri="{FF2B5EF4-FFF2-40B4-BE49-F238E27FC236}">
                  <a16:creationId xmlns:a16="http://schemas.microsoft.com/office/drawing/2014/main" id="{022C155E-24C0-924C-A1C2-E1232010B973}"/>
                </a:ext>
              </a:extLst>
            </p:cNvPr>
            <p:cNvSpPr/>
            <p:nvPr/>
          </p:nvSpPr>
          <p:spPr>
            <a:xfrm rot="10800000"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2E7F42F-ACA9-524A-929D-768BBC693EEE}"/>
              </a:ext>
            </a:extLst>
          </p:cNvPr>
          <p:cNvCxnSpPr>
            <a:cxnSpLocks/>
          </p:cNvCxnSpPr>
          <p:nvPr/>
        </p:nvCxnSpPr>
        <p:spPr>
          <a:xfrm>
            <a:off x="5461104" y="3645860"/>
            <a:ext cx="998588" cy="176652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76B6D2A-0B1B-2946-88E2-F2C5FA02E952}"/>
              </a:ext>
            </a:extLst>
          </p:cNvPr>
          <p:cNvCxnSpPr>
            <a:cxnSpLocks/>
          </p:cNvCxnSpPr>
          <p:nvPr/>
        </p:nvCxnSpPr>
        <p:spPr>
          <a:xfrm flipV="1">
            <a:off x="8191243" y="3822512"/>
            <a:ext cx="1263182" cy="1288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90B0C4F-D4EC-4EE0-9525-C7093114ED0B}"/>
              </a:ext>
            </a:extLst>
          </p:cNvPr>
          <p:cNvSpPr/>
          <p:nvPr/>
        </p:nvSpPr>
        <p:spPr>
          <a:xfrm>
            <a:off x="4416192" y="2961761"/>
            <a:ext cx="873631" cy="87363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297B9BF-6B5D-471E-9B03-10A5E08CA914}"/>
              </a:ext>
            </a:extLst>
          </p:cNvPr>
          <p:cNvSpPr/>
          <p:nvPr/>
        </p:nvSpPr>
        <p:spPr>
          <a:xfrm>
            <a:off x="4869041" y="4466533"/>
            <a:ext cx="873631" cy="87363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1F96091-B231-4F1D-BBEF-42A386F6C99D}"/>
              </a:ext>
            </a:extLst>
          </p:cNvPr>
          <p:cNvGrpSpPr/>
          <p:nvPr/>
        </p:nvGrpSpPr>
        <p:grpSpPr>
          <a:xfrm>
            <a:off x="6722335" y="5150485"/>
            <a:ext cx="1104068" cy="1104068"/>
            <a:chOff x="8825948" y="5677961"/>
            <a:chExt cx="781878" cy="781878"/>
          </a:xfrm>
        </p:grpSpPr>
        <p:sp>
          <p:nvSpPr>
            <p:cNvPr id="65" name="Chord 64">
              <a:extLst>
                <a:ext uri="{FF2B5EF4-FFF2-40B4-BE49-F238E27FC236}">
                  <a16:creationId xmlns:a16="http://schemas.microsoft.com/office/drawing/2014/main" id="{7025085C-811F-4941-9A13-DF338360E828}"/>
                </a:ext>
              </a:extLst>
            </p:cNvPr>
            <p:cNvSpPr/>
            <p:nvPr/>
          </p:nvSpPr>
          <p:spPr>
            <a:xfrm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hord 65">
              <a:extLst>
                <a:ext uri="{FF2B5EF4-FFF2-40B4-BE49-F238E27FC236}">
                  <a16:creationId xmlns:a16="http://schemas.microsoft.com/office/drawing/2014/main" id="{26578121-398B-4E6B-A54E-F578827AB710}"/>
                </a:ext>
              </a:extLst>
            </p:cNvPr>
            <p:cNvSpPr/>
            <p:nvPr/>
          </p:nvSpPr>
          <p:spPr>
            <a:xfrm rot="10800000"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B46945-60E5-43AF-AC18-C3EABFC4928F}"/>
              </a:ext>
            </a:extLst>
          </p:cNvPr>
          <p:cNvGrpSpPr/>
          <p:nvPr/>
        </p:nvGrpSpPr>
        <p:grpSpPr>
          <a:xfrm rot="19634204">
            <a:off x="6696936" y="3403815"/>
            <a:ext cx="1104068" cy="1104068"/>
            <a:chOff x="8825948" y="5677961"/>
            <a:chExt cx="781878" cy="781878"/>
          </a:xfrm>
        </p:grpSpPr>
        <p:sp>
          <p:nvSpPr>
            <p:cNvPr id="68" name="Chord 67">
              <a:extLst>
                <a:ext uri="{FF2B5EF4-FFF2-40B4-BE49-F238E27FC236}">
                  <a16:creationId xmlns:a16="http://schemas.microsoft.com/office/drawing/2014/main" id="{856DD5D9-CFE9-4E63-B801-F0829D36A4C8}"/>
                </a:ext>
              </a:extLst>
            </p:cNvPr>
            <p:cNvSpPr/>
            <p:nvPr/>
          </p:nvSpPr>
          <p:spPr>
            <a:xfrm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hord 68">
              <a:extLst>
                <a:ext uri="{FF2B5EF4-FFF2-40B4-BE49-F238E27FC236}">
                  <a16:creationId xmlns:a16="http://schemas.microsoft.com/office/drawing/2014/main" id="{8F53EE3C-0624-484A-8454-CC1363F00622}"/>
                </a:ext>
              </a:extLst>
            </p:cNvPr>
            <p:cNvSpPr/>
            <p:nvPr/>
          </p:nvSpPr>
          <p:spPr>
            <a:xfrm rot="10800000"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0FC2336-399D-4A9D-9D0D-85ED2201B8F8}"/>
              </a:ext>
            </a:extLst>
          </p:cNvPr>
          <p:cNvGrpSpPr/>
          <p:nvPr/>
        </p:nvGrpSpPr>
        <p:grpSpPr>
          <a:xfrm rot="16200000">
            <a:off x="6624506" y="1667482"/>
            <a:ext cx="1104068" cy="1104068"/>
            <a:chOff x="8825948" y="5677961"/>
            <a:chExt cx="781878" cy="781878"/>
          </a:xfrm>
        </p:grpSpPr>
        <p:sp>
          <p:nvSpPr>
            <p:cNvPr id="71" name="Chord 70">
              <a:extLst>
                <a:ext uri="{FF2B5EF4-FFF2-40B4-BE49-F238E27FC236}">
                  <a16:creationId xmlns:a16="http://schemas.microsoft.com/office/drawing/2014/main" id="{D63A46D5-1C30-4881-8147-5E3D68F955DE}"/>
                </a:ext>
              </a:extLst>
            </p:cNvPr>
            <p:cNvSpPr/>
            <p:nvPr/>
          </p:nvSpPr>
          <p:spPr>
            <a:xfrm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hord 71">
              <a:extLst>
                <a:ext uri="{FF2B5EF4-FFF2-40B4-BE49-F238E27FC236}">
                  <a16:creationId xmlns:a16="http://schemas.microsoft.com/office/drawing/2014/main" id="{71FF96D9-8B59-46EE-B0EA-9F99C07120C4}"/>
                </a:ext>
              </a:extLst>
            </p:cNvPr>
            <p:cNvSpPr/>
            <p:nvPr/>
          </p:nvSpPr>
          <p:spPr>
            <a:xfrm rot="10800000">
              <a:off x="8825948" y="5677961"/>
              <a:ext cx="781878" cy="781878"/>
            </a:xfrm>
            <a:prstGeom prst="chord">
              <a:avLst>
                <a:gd name="adj1" fmla="val 5338600"/>
                <a:gd name="adj2" fmla="val 16200000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E6BCA62-5528-41D1-B01E-2759AB0AFB9D}"/>
              </a:ext>
            </a:extLst>
          </p:cNvPr>
          <p:cNvSpPr txBox="1"/>
          <p:nvPr/>
        </p:nvSpPr>
        <p:spPr>
          <a:xfrm>
            <a:off x="8677705" y="4592935"/>
            <a:ext cx="17312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000" b="0" dirty="0">
                <a:solidFill>
                  <a:schemeClr val="accent6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875FB7-D13B-41D2-AF20-BE8320392EB4}"/>
              </a:ext>
            </a:extLst>
          </p:cNvPr>
          <p:cNvSpPr/>
          <p:nvPr/>
        </p:nvSpPr>
        <p:spPr>
          <a:xfrm>
            <a:off x="8572548" y="3315953"/>
            <a:ext cx="3834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dirty="0">
                <a:solidFill>
                  <a:schemeClr val="accent2"/>
                </a:solidFill>
                <a:latin typeface="Corbel" panose="020B0503020204020204" pitchFamily="34" charset="0"/>
              </a:rPr>
              <a:t>8</a:t>
            </a:r>
            <a:endParaRPr lang="zh-CN" altLang="en-US" sz="3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39BC6B9-B91C-4AB4-B77D-3314F7D26FD2}"/>
              </a:ext>
            </a:extLst>
          </p:cNvPr>
          <p:cNvSpPr/>
          <p:nvPr/>
        </p:nvSpPr>
        <p:spPr>
          <a:xfrm>
            <a:off x="8495851" y="1950652"/>
            <a:ext cx="5421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dirty="0">
                <a:solidFill>
                  <a:schemeClr val="accent2"/>
                </a:solidFill>
                <a:latin typeface="Corbel" panose="020B0503020204020204" pitchFamily="34" charset="0"/>
              </a:rPr>
              <a:t>15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64189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29154 -0.2671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-13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29362 -0.0104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980000">
                                      <p:cBhvr>
                                        <p:cTn id="1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30052 0.2430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121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2417879" cy="99060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Corbel" pitchFamily="34" charset="0"/>
              </a:rPr>
              <a:t>Categorical Domain Adaptation</a:t>
            </a:r>
            <a:endParaRPr lang="zh-CN" altLang="en-US" sz="4000" b="1" dirty="0">
              <a:latin typeface="Corbel" pitchFamily="34" charset="0"/>
            </a:endParaRPr>
          </a:p>
        </p:txBody>
      </p:sp>
      <p:sp>
        <p:nvSpPr>
          <p:cNvPr id="7" name="Flowchart: Manual Operation 6">
            <a:extLst>
              <a:ext uri="{FF2B5EF4-FFF2-40B4-BE49-F238E27FC236}">
                <a16:creationId xmlns:a16="http://schemas.microsoft.com/office/drawing/2014/main" id="{400E9F58-2E0B-45B5-99B9-FC392E7B67E5}"/>
              </a:ext>
            </a:extLst>
          </p:cNvPr>
          <p:cNvSpPr/>
          <p:nvPr/>
        </p:nvSpPr>
        <p:spPr>
          <a:xfrm rot="16200000">
            <a:off x="3623310" y="2026387"/>
            <a:ext cx="1223010" cy="811530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Flowchart: Manual Operation 8">
            <a:extLst>
              <a:ext uri="{FF2B5EF4-FFF2-40B4-BE49-F238E27FC236}">
                <a16:creationId xmlns:a16="http://schemas.microsoft.com/office/drawing/2014/main" id="{D7B28862-7860-44C7-8677-B19C781D9C0A}"/>
              </a:ext>
            </a:extLst>
          </p:cNvPr>
          <p:cNvSpPr/>
          <p:nvPr/>
        </p:nvSpPr>
        <p:spPr>
          <a:xfrm rot="5400000" flipH="1">
            <a:off x="6140326" y="2026386"/>
            <a:ext cx="1223010" cy="811530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A8C3EA-2458-4F03-B632-5D690F3E80A9}"/>
                  </a:ext>
                </a:extLst>
              </p:cNvPr>
              <p:cNvSpPr txBox="1"/>
              <p:nvPr/>
            </p:nvSpPr>
            <p:spPr>
              <a:xfrm>
                <a:off x="2022398" y="1866900"/>
                <a:ext cx="90409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dirty="0">
                    <a:latin typeface="Corbel" panose="020B0503020204020204" pitchFamily="34" charset="0"/>
                  </a:rPr>
                  <a:t>Data</a:t>
                </a:r>
                <a:r>
                  <a:rPr lang="en-US" altLang="zh-CN" sz="3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30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zh-CN" altLang="en-US" sz="3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A8C3EA-2458-4F03-B632-5D690F3E8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398" y="1866900"/>
                <a:ext cx="904094" cy="461665"/>
              </a:xfrm>
              <a:prstGeom prst="rect">
                <a:avLst/>
              </a:prstGeom>
              <a:blipFill>
                <a:blip r:embed="rId2"/>
                <a:stretch>
                  <a:fillRect l="-19444" t="-2703" r="-9722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95DF20-7F3B-4A75-B6F0-5D0945B96700}"/>
                  </a:ext>
                </a:extLst>
              </p:cNvPr>
              <p:cNvSpPr txBox="1"/>
              <p:nvPr/>
            </p:nvSpPr>
            <p:spPr>
              <a:xfrm>
                <a:off x="5349657" y="2163237"/>
                <a:ext cx="275717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000" b="1" i="0" smtClean="0"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zh-CN" altLang="en-US" sz="3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95DF20-7F3B-4A75-B6F0-5D0945B96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657" y="2163237"/>
                <a:ext cx="27571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A739A2-0436-45B9-9971-38DA4B3D898A}"/>
              </a:ext>
            </a:extLst>
          </p:cNvPr>
          <p:cNvCxnSpPr>
            <a:cxnSpLocks/>
          </p:cNvCxnSpPr>
          <p:nvPr/>
        </p:nvCxnSpPr>
        <p:spPr>
          <a:xfrm>
            <a:off x="3108358" y="2106508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A8D209-C224-432A-A207-98E2489390DD}"/>
              </a:ext>
            </a:extLst>
          </p:cNvPr>
          <p:cNvCxnSpPr>
            <a:cxnSpLocks/>
          </p:cNvCxnSpPr>
          <p:nvPr/>
        </p:nvCxnSpPr>
        <p:spPr>
          <a:xfrm>
            <a:off x="4640580" y="2435356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AB687E-22CD-4B5C-A8A4-484B97D49EED}"/>
              </a:ext>
            </a:extLst>
          </p:cNvPr>
          <p:cNvCxnSpPr>
            <a:cxnSpLocks/>
          </p:cNvCxnSpPr>
          <p:nvPr/>
        </p:nvCxnSpPr>
        <p:spPr>
          <a:xfrm>
            <a:off x="5625374" y="2444981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F3CB6FF-46CC-408E-A254-10254F01C5ED}"/>
              </a:ext>
            </a:extLst>
          </p:cNvPr>
          <p:cNvCxnSpPr>
            <a:cxnSpLocks/>
          </p:cNvCxnSpPr>
          <p:nvPr/>
        </p:nvCxnSpPr>
        <p:spPr>
          <a:xfrm>
            <a:off x="7182121" y="2452159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23586F-826E-4303-BB76-1AF1B5EFFAEE}"/>
                  </a:ext>
                </a:extLst>
              </p:cNvPr>
              <p:cNvSpPr txBox="1"/>
              <p:nvPr/>
            </p:nvSpPr>
            <p:spPr>
              <a:xfrm>
                <a:off x="7946588" y="2172862"/>
                <a:ext cx="228107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b="0" dirty="0">
                    <a:latin typeface="Corbel" panose="020B0503020204020204" pitchFamily="34" charset="0"/>
                  </a:rPr>
                  <a:t>Predicted label </a:t>
                </a:r>
                <a14:m>
                  <m:oMath xmlns:m="http://schemas.openxmlformats.org/officeDocument/2006/math">
                    <m:r>
                      <a:rPr lang="en-US" altLang="zh-CN" sz="3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3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23586F-826E-4303-BB76-1AF1B5EFF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588" y="2172862"/>
                <a:ext cx="2281074" cy="461665"/>
              </a:xfrm>
              <a:prstGeom prst="rect">
                <a:avLst/>
              </a:prstGeom>
              <a:blipFill>
                <a:blip r:embed="rId5"/>
                <a:stretch>
                  <a:fillRect l="-8289" t="-3947" b="-35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Manual Operation 23">
            <a:extLst>
              <a:ext uri="{FF2B5EF4-FFF2-40B4-BE49-F238E27FC236}">
                <a16:creationId xmlns:a16="http://schemas.microsoft.com/office/drawing/2014/main" id="{8B0941F0-0EF7-4F81-A9C4-D250047A2BDB}"/>
              </a:ext>
            </a:extLst>
          </p:cNvPr>
          <p:cNvSpPr/>
          <p:nvPr/>
        </p:nvSpPr>
        <p:spPr>
          <a:xfrm rot="5400000" flipH="1">
            <a:off x="6159027" y="3751412"/>
            <a:ext cx="1223010" cy="811530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220BCA-2AA7-4C99-8ACE-EF0505836536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5625374" y="2575392"/>
            <a:ext cx="739393" cy="15817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213003-4612-4CF4-865C-3A37DCDA9C28}"/>
              </a:ext>
            </a:extLst>
          </p:cNvPr>
          <p:cNvCxnSpPr>
            <a:cxnSpLocks/>
          </p:cNvCxnSpPr>
          <p:nvPr/>
        </p:nvCxnSpPr>
        <p:spPr>
          <a:xfrm>
            <a:off x="7182121" y="4157177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A8839A2-F9D2-4CEF-BC61-820D26E17BE4}"/>
              </a:ext>
            </a:extLst>
          </p:cNvPr>
          <p:cNvSpPr txBox="1"/>
          <p:nvPr/>
        </p:nvSpPr>
        <p:spPr>
          <a:xfrm>
            <a:off x="7934912" y="3894081"/>
            <a:ext cx="218810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latin typeface="Corbel" panose="020B0503020204020204" pitchFamily="34" charset="0"/>
              </a:rPr>
              <a:t>Source or target?</a:t>
            </a:r>
            <a:endParaRPr lang="zh-CN" altLang="en-US" sz="3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8D0332-C442-4FA7-B9BB-E8CE0B76F798}"/>
              </a:ext>
            </a:extLst>
          </p:cNvPr>
          <p:cNvSpPr txBox="1"/>
          <p:nvPr/>
        </p:nvSpPr>
        <p:spPr>
          <a:xfrm>
            <a:off x="3473238" y="1268005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Encoder E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AA710C-6F0D-4A33-AF7F-771C310DB2DF}"/>
              </a:ext>
            </a:extLst>
          </p:cNvPr>
          <p:cNvSpPr txBox="1"/>
          <p:nvPr/>
        </p:nvSpPr>
        <p:spPr>
          <a:xfrm>
            <a:off x="5963333" y="1266063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Predictor F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95E0D2-5540-49FB-A9A2-23EE4294BE14}"/>
              </a:ext>
            </a:extLst>
          </p:cNvPr>
          <p:cNvSpPr txBox="1"/>
          <p:nvPr/>
        </p:nvSpPr>
        <p:spPr>
          <a:xfrm>
            <a:off x="5704375" y="4786451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Discriminator D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0E413C-8432-4CCC-AEA2-DCF3013833B9}"/>
              </a:ext>
            </a:extLst>
          </p:cNvPr>
          <p:cNvSpPr txBox="1"/>
          <p:nvPr/>
        </p:nvSpPr>
        <p:spPr>
          <a:xfrm>
            <a:off x="4033925" y="2155152"/>
            <a:ext cx="396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i="1" dirty="0">
                <a:latin typeface="Corbel" panose="020B0503020204020204" pitchFamily="34" charset="0"/>
              </a:rPr>
              <a:t>E</a:t>
            </a:r>
            <a:endParaRPr lang="zh-CN" altLang="en-US" sz="3000" i="1" dirty="0">
              <a:latin typeface="Corbel" panose="020B05030202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9F95B1-5685-4BE2-9A37-DCAF1EF3B778}"/>
              </a:ext>
            </a:extLst>
          </p:cNvPr>
          <p:cNvSpPr txBox="1"/>
          <p:nvPr/>
        </p:nvSpPr>
        <p:spPr>
          <a:xfrm>
            <a:off x="6569948" y="2179044"/>
            <a:ext cx="378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i="1" dirty="0">
                <a:latin typeface="Corbel" panose="020B0503020204020204" pitchFamily="34" charset="0"/>
              </a:rPr>
              <a:t>F</a:t>
            </a:r>
            <a:endParaRPr lang="zh-CN" altLang="en-US" sz="3000" i="1" dirty="0">
              <a:latin typeface="Corbel" panose="020B05030202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B2A966-F7FE-4359-9323-875C6D5C64DA}"/>
              </a:ext>
            </a:extLst>
          </p:cNvPr>
          <p:cNvSpPr txBox="1"/>
          <p:nvPr/>
        </p:nvSpPr>
        <p:spPr>
          <a:xfrm>
            <a:off x="6572401" y="3880178"/>
            <a:ext cx="442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i="1" dirty="0">
                <a:latin typeface="Corbel" panose="020B0503020204020204" pitchFamily="34" charset="0"/>
              </a:rPr>
              <a:t>D</a:t>
            </a:r>
            <a:endParaRPr lang="zh-CN" altLang="en-US" sz="30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2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3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2417879" cy="99060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Corbel" pitchFamily="34" charset="0"/>
              </a:rPr>
              <a:t>Continuously Indexed Domain Adaptation (CIDA)</a:t>
            </a:r>
            <a:endParaRPr lang="zh-CN" altLang="en-US" sz="4000" b="1" dirty="0">
              <a:latin typeface="Corbel" pitchFamily="34" charset="0"/>
            </a:endParaRPr>
          </a:p>
        </p:txBody>
      </p:sp>
      <p:sp>
        <p:nvSpPr>
          <p:cNvPr id="7" name="Flowchart: Manual Operation 6">
            <a:extLst>
              <a:ext uri="{FF2B5EF4-FFF2-40B4-BE49-F238E27FC236}">
                <a16:creationId xmlns:a16="http://schemas.microsoft.com/office/drawing/2014/main" id="{400E9F58-2E0B-45B5-99B9-FC392E7B67E5}"/>
              </a:ext>
            </a:extLst>
          </p:cNvPr>
          <p:cNvSpPr/>
          <p:nvPr/>
        </p:nvSpPr>
        <p:spPr>
          <a:xfrm rot="16200000">
            <a:off x="3623310" y="2026387"/>
            <a:ext cx="1223010" cy="811530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Flowchart: Manual Operation 8">
            <a:extLst>
              <a:ext uri="{FF2B5EF4-FFF2-40B4-BE49-F238E27FC236}">
                <a16:creationId xmlns:a16="http://schemas.microsoft.com/office/drawing/2014/main" id="{D7B28862-7860-44C7-8677-B19C781D9C0A}"/>
              </a:ext>
            </a:extLst>
          </p:cNvPr>
          <p:cNvSpPr/>
          <p:nvPr/>
        </p:nvSpPr>
        <p:spPr>
          <a:xfrm rot="5400000" flipH="1">
            <a:off x="6140326" y="2026386"/>
            <a:ext cx="1223010" cy="811530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A8C3EA-2458-4F03-B632-5D690F3E80A9}"/>
                  </a:ext>
                </a:extLst>
              </p:cNvPr>
              <p:cNvSpPr txBox="1"/>
              <p:nvPr/>
            </p:nvSpPr>
            <p:spPr>
              <a:xfrm>
                <a:off x="2022398" y="1866900"/>
                <a:ext cx="90409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dirty="0">
                    <a:latin typeface="Corbel" panose="020B0503020204020204" pitchFamily="34" charset="0"/>
                  </a:rPr>
                  <a:t>Data</a:t>
                </a:r>
                <a:r>
                  <a:rPr lang="en-US" altLang="zh-CN" sz="3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30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zh-CN" altLang="en-US" sz="3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A8C3EA-2458-4F03-B632-5D690F3E8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398" y="1866900"/>
                <a:ext cx="904094" cy="461665"/>
              </a:xfrm>
              <a:prstGeom prst="rect">
                <a:avLst/>
              </a:prstGeom>
              <a:blipFill>
                <a:blip r:embed="rId3"/>
                <a:stretch>
                  <a:fillRect l="-20946" t="-3947" b="-35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B10F68-68D5-4834-95C6-6E19209D4275}"/>
                  </a:ext>
                </a:extLst>
              </p:cNvPr>
              <p:cNvSpPr txBox="1"/>
              <p:nvPr/>
            </p:nvSpPr>
            <p:spPr>
              <a:xfrm>
                <a:off x="896242" y="2478405"/>
                <a:ext cx="2037417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Domain index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endParaRPr lang="zh-CN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B10F68-68D5-4834-95C6-6E19209D4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42" y="2478405"/>
                <a:ext cx="2037417" cy="461665"/>
              </a:xfrm>
              <a:prstGeom prst="rect">
                <a:avLst/>
              </a:prstGeom>
              <a:blipFill>
                <a:blip r:embed="rId4"/>
                <a:stretch>
                  <a:fillRect l="-9317" t="-2632" r="-310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95DF20-7F3B-4A75-B6F0-5D0945B96700}"/>
                  </a:ext>
                </a:extLst>
              </p:cNvPr>
              <p:cNvSpPr txBox="1"/>
              <p:nvPr/>
            </p:nvSpPr>
            <p:spPr>
              <a:xfrm>
                <a:off x="5349657" y="2163237"/>
                <a:ext cx="275717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000" b="1" i="0" smtClean="0"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zh-CN" altLang="en-US" sz="3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95DF20-7F3B-4A75-B6F0-5D0945B96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657" y="2163237"/>
                <a:ext cx="27571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A739A2-0436-45B9-9971-38DA4B3D898A}"/>
              </a:ext>
            </a:extLst>
          </p:cNvPr>
          <p:cNvCxnSpPr>
            <a:cxnSpLocks/>
          </p:cNvCxnSpPr>
          <p:nvPr/>
        </p:nvCxnSpPr>
        <p:spPr>
          <a:xfrm>
            <a:off x="3108358" y="2106508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150EE2-E48A-4779-82D3-85689C52BB73}"/>
              </a:ext>
            </a:extLst>
          </p:cNvPr>
          <p:cNvCxnSpPr>
            <a:cxnSpLocks/>
          </p:cNvCxnSpPr>
          <p:nvPr/>
        </p:nvCxnSpPr>
        <p:spPr>
          <a:xfrm>
            <a:off x="3108358" y="2733042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A8D209-C224-432A-A207-98E2489390DD}"/>
              </a:ext>
            </a:extLst>
          </p:cNvPr>
          <p:cNvCxnSpPr>
            <a:cxnSpLocks/>
          </p:cNvCxnSpPr>
          <p:nvPr/>
        </p:nvCxnSpPr>
        <p:spPr>
          <a:xfrm>
            <a:off x="4640580" y="2435356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AB687E-22CD-4B5C-A8A4-484B97D49EED}"/>
              </a:ext>
            </a:extLst>
          </p:cNvPr>
          <p:cNvCxnSpPr>
            <a:cxnSpLocks/>
          </p:cNvCxnSpPr>
          <p:nvPr/>
        </p:nvCxnSpPr>
        <p:spPr>
          <a:xfrm>
            <a:off x="5625374" y="2444981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F3CB6FF-46CC-408E-A254-10254F01C5ED}"/>
              </a:ext>
            </a:extLst>
          </p:cNvPr>
          <p:cNvCxnSpPr>
            <a:cxnSpLocks/>
          </p:cNvCxnSpPr>
          <p:nvPr/>
        </p:nvCxnSpPr>
        <p:spPr>
          <a:xfrm>
            <a:off x="7182121" y="2452159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23586F-826E-4303-BB76-1AF1B5EFFAEE}"/>
                  </a:ext>
                </a:extLst>
              </p:cNvPr>
              <p:cNvSpPr txBox="1"/>
              <p:nvPr/>
            </p:nvSpPr>
            <p:spPr>
              <a:xfrm>
                <a:off x="7946588" y="2172862"/>
                <a:ext cx="228107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b="0" dirty="0">
                    <a:latin typeface="Corbel" panose="020B0503020204020204" pitchFamily="34" charset="0"/>
                  </a:rPr>
                  <a:t>Predicted label </a:t>
                </a:r>
                <a14:m>
                  <m:oMath xmlns:m="http://schemas.openxmlformats.org/officeDocument/2006/math">
                    <m:r>
                      <a:rPr lang="en-US" altLang="zh-CN" sz="3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3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23586F-826E-4303-BB76-1AF1B5EFF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588" y="2172862"/>
                <a:ext cx="2281074" cy="461665"/>
              </a:xfrm>
              <a:prstGeom prst="rect">
                <a:avLst/>
              </a:prstGeom>
              <a:blipFill>
                <a:blip r:embed="rId6"/>
                <a:stretch>
                  <a:fillRect l="-8289" t="-3947" b="-35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Manual Operation 23">
            <a:extLst>
              <a:ext uri="{FF2B5EF4-FFF2-40B4-BE49-F238E27FC236}">
                <a16:creationId xmlns:a16="http://schemas.microsoft.com/office/drawing/2014/main" id="{8B0941F0-0EF7-4F81-A9C4-D250047A2BDB}"/>
              </a:ext>
            </a:extLst>
          </p:cNvPr>
          <p:cNvSpPr/>
          <p:nvPr/>
        </p:nvSpPr>
        <p:spPr>
          <a:xfrm rot="5400000" flipH="1">
            <a:off x="6159027" y="3751412"/>
            <a:ext cx="1223010" cy="811530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220BCA-2AA7-4C99-8ACE-EF0505836536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5625374" y="2575392"/>
            <a:ext cx="739393" cy="15817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213003-4612-4CF4-865C-3A37DCDA9C28}"/>
              </a:ext>
            </a:extLst>
          </p:cNvPr>
          <p:cNvCxnSpPr>
            <a:cxnSpLocks/>
          </p:cNvCxnSpPr>
          <p:nvPr/>
        </p:nvCxnSpPr>
        <p:spPr>
          <a:xfrm>
            <a:off x="7182121" y="4157177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8839A2-F9D2-4CEF-BC61-820D26E17BE4}"/>
                  </a:ext>
                </a:extLst>
              </p:cNvPr>
              <p:cNvSpPr txBox="1"/>
              <p:nvPr/>
            </p:nvSpPr>
            <p:spPr>
              <a:xfrm>
                <a:off x="7934912" y="3894081"/>
                <a:ext cx="338714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Predicted domain index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altLang="zh-CN" sz="3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zh-CN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8839A2-F9D2-4CEF-BC61-820D26E17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912" y="3894081"/>
                <a:ext cx="3387146" cy="461665"/>
              </a:xfrm>
              <a:prstGeom prst="rect">
                <a:avLst/>
              </a:prstGeom>
              <a:blipFill>
                <a:blip r:embed="rId7"/>
                <a:stretch>
                  <a:fillRect l="-5224" t="-2703" r="-2985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778D0332-C442-4FA7-B9BB-E8CE0B76F798}"/>
              </a:ext>
            </a:extLst>
          </p:cNvPr>
          <p:cNvSpPr txBox="1"/>
          <p:nvPr/>
        </p:nvSpPr>
        <p:spPr>
          <a:xfrm>
            <a:off x="3473238" y="1268005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Encoder E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AA710C-6F0D-4A33-AF7F-771C310DB2DF}"/>
              </a:ext>
            </a:extLst>
          </p:cNvPr>
          <p:cNvSpPr txBox="1"/>
          <p:nvPr/>
        </p:nvSpPr>
        <p:spPr>
          <a:xfrm>
            <a:off x="5963333" y="1266063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Predictor F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95E0D2-5540-49FB-A9A2-23EE4294BE14}"/>
              </a:ext>
            </a:extLst>
          </p:cNvPr>
          <p:cNvSpPr txBox="1"/>
          <p:nvPr/>
        </p:nvSpPr>
        <p:spPr>
          <a:xfrm>
            <a:off x="5704375" y="4786451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Discriminator D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0E413C-8432-4CCC-AEA2-DCF3013833B9}"/>
              </a:ext>
            </a:extLst>
          </p:cNvPr>
          <p:cNvSpPr txBox="1"/>
          <p:nvPr/>
        </p:nvSpPr>
        <p:spPr>
          <a:xfrm>
            <a:off x="4033925" y="2155152"/>
            <a:ext cx="396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i="1" dirty="0">
                <a:latin typeface="Corbel" panose="020B0503020204020204" pitchFamily="34" charset="0"/>
              </a:rPr>
              <a:t>E</a:t>
            </a:r>
            <a:endParaRPr lang="zh-CN" altLang="en-US" sz="3000" i="1" dirty="0">
              <a:latin typeface="Corbel" panose="020B05030202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9F95B1-5685-4BE2-9A37-DCAF1EF3B778}"/>
              </a:ext>
            </a:extLst>
          </p:cNvPr>
          <p:cNvSpPr txBox="1"/>
          <p:nvPr/>
        </p:nvSpPr>
        <p:spPr>
          <a:xfrm>
            <a:off x="6569948" y="2179044"/>
            <a:ext cx="378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i="1" dirty="0">
                <a:latin typeface="Corbel" panose="020B0503020204020204" pitchFamily="34" charset="0"/>
              </a:rPr>
              <a:t>F</a:t>
            </a:r>
            <a:endParaRPr lang="zh-CN" altLang="en-US" sz="3000" i="1" dirty="0">
              <a:latin typeface="Corbel" panose="020B05030202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B2A966-F7FE-4359-9323-875C6D5C64DA}"/>
              </a:ext>
            </a:extLst>
          </p:cNvPr>
          <p:cNvSpPr txBox="1"/>
          <p:nvPr/>
        </p:nvSpPr>
        <p:spPr>
          <a:xfrm>
            <a:off x="6572401" y="3880178"/>
            <a:ext cx="442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i="1" dirty="0">
                <a:latin typeface="Corbel" panose="020B0503020204020204" pitchFamily="34" charset="0"/>
              </a:rPr>
              <a:t>D</a:t>
            </a:r>
            <a:endParaRPr lang="zh-CN" altLang="en-US" sz="3000" i="1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CE954F-62D8-4D8B-A92F-73B8DEC4738E}"/>
                  </a:ext>
                </a:extLst>
              </p:cNvPr>
              <p:cNvSpPr txBox="1"/>
              <p:nvPr/>
            </p:nvSpPr>
            <p:spPr>
              <a:xfrm>
                <a:off x="651757" y="4507436"/>
                <a:ext cx="2829621" cy="74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dirty="0">
                    <a:latin typeface="Corbel" panose="020B05030202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rbel" panose="020B0503020204020204" pitchFamily="34" charset="0"/>
                  </a:rPr>
                  <a:t>Minimize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d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CE954F-62D8-4D8B-A92F-73B8DEC47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7" y="4507436"/>
                <a:ext cx="2829621" cy="746999"/>
              </a:xfrm>
              <a:prstGeom prst="rect">
                <a:avLst/>
              </a:prstGeom>
              <a:blipFill>
                <a:blip r:embed="rId8"/>
                <a:stretch>
                  <a:fillRect l="-6681" t="-12195" r="-1509" b="-24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C7B870-7D72-45E7-8181-155598B59480}"/>
                  </a:ext>
                </a:extLst>
              </p:cNvPr>
              <p:cNvSpPr txBox="1"/>
              <p:nvPr/>
            </p:nvSpPr>
            <p:spPr>
              <a:xfrm>
                <a:off x="651757" y="5558845"/>
                <a:ext cx="4485972" cy="74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dirty="0">
                    <a:latin typeface="Corbel" panose="020B05030202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rbel" panose="020B0503020204020204" pitchFamily="34" charset="0"/>
                  </a:rPr>
                  <a:t>Minimize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d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d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C7B870-7D72-45E7-8181-155598B59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7" y="5558845"/>
                <a:ext cx="4485972" cy="746999"/>
              </a:xfrm>
              <a:prstGeom prst="rect">
                <a:avLst/>
              </a:prstGeom>
              <a:blipFill>
                <a:blip r:embed="rId9"/>
                <a:stretch>
                  <a:fillRect l="-4212" t="-13115" r="-122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60DA78-7E38-410E-881D-31B0FCABCD89}"/>
              </a:ext>
            </a:extLst>
          </p:cNvPr>
          <p:cNvCxnSpPr>
            <a:cxnSpLocks/>
          </p:cNvCxnSpPr>
          <p:nvPr/>
        </p:nvCxnSpPr>
        <p:spPr>
          <a:xfrm>
            <a:off x="1893544" y="5356964"/>
            <a:ext cx="14166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D37DA1-07AD-4BCD-9026-32E4E22C7F55}"/>
              </a:ext>
            </a:extLst>
          </p:cNvPr>
          <p:cNvCxnSpPr>
            <a:cxnSpLocks/>
          </p:cNvCxnSpPr>
          <p:nvPr/>
        </p:nvCxnSpPr>
        <p:spPr>
          <a:xfrm>
            <a:off x="3589737" y="6400014"/>
            <a:ext cx="14166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76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3" grpId="0"/>
      <p:bldP spid="29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1D5D4E7-976D-3B4F-8BBC-1E5802828B13}"/>
              </a:ext>
            </a:extLst>
          </p:cNvPr>
          <p:cNvSpPr/>
          <p:nvPr/>
        </p:nvSpPr>
        <p:spPr>
          <a:xfrm rot="20502635">
            <a:off x="8278165" y="3396296"/>
            <a:ext cx="3166421" cy="234264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79DCF7-7282-ED44-A556-6806CBAFBADC}"/>
              </a:ext>
            </a:extLst>
          </p:cNvPr>
          <p:cNvSpPr/>
          <p:nvPr/>
        </p:nvSpPr>
        <p:spPr>
          <a:xfrm rot="20502635">
            <a:off x="8408479" y="2009939"/>
            <a:ext cx="3166421" cy="2342643"/>
          </a:xfrm>
          <a:prstGeom prst="ellipse">
            <a:avLst/>
          </a:prstGeom>
          <a:solidFill>
            <a:srgbClr val="FF2600">
              <a:alpha val="50000"/>
            </a:srgb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72E52C-5277-F946-AE88-89E1538DD3FA}"/>
              </a:ext>
            </a:extLst>
          </p:cNvPr>
          <p:cNvSpPr/>
          <p:nvPr/>
        </p:nvSpPr>
        <p:spPr>
          <a:xfrm rot="20502635">
            <a:off x="6934668" y="2578018"/>
            <a:ext cx="3166421" cy="2342643"/>
          </a:xfrm>
          <a:prstGeom prst="ellipse">
            <a:avLst/>
          </a:prstGeom>
          <a:solidFill>
            <a:srgbClr val="008F00">
              <a:alpha val="50000"/>
            </a:srgb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34B5786-4076-6449-A6E8-0165DB27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Corbel" panose="020B0503020204020204" pitchFamily="34" charset="0"/>
              </a:rPr>
              <a:t>Challenge for CIDA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821E87-EEAB-8B4A-84AA-11D3B748F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10" y="1690688"/>
            <a:ext cx="4912564" cy="3708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8B08034-0CBC-A541-A9B9-059EDE129839}"/>
              </a:ext>
            </a:extLst>
          </p:cNvPr>
          <p:cNvSpPr/>
          <p:nvPr/>
        </p:nvSpPr>
        <p:spPr>
          <a:xfrm>
            <a:off x="4344173" y="3652632"/>
            <a:ext cx="873631" cy="87363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FA930D-6864-1C44-8B86-87CD07836C9F}"/>
              </a:ext>
            </a:extLst>
          </p:cNvPr>
          <p:cNvSpPr/>
          <p:nvPr/>
        </p:nvSpPr>
        <p:spPr>
          <a:xfrm>
            <a:off x="4440519" y="4168139"/>
            <a:ext cx="798957" cy="798957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9BA811-3CD3-B046-B102-EFBB73E67E40}"/>
              </a:ext>
            </a:extLst>
          </p:cNvPr>
          <p:cNvSpPr/>
          <p:nvPr/>
        </p:nvSpPr>
        <p:spPr>
          <a:xfrm>
            <a:off x="4418847" y="3921060"/>
            <a:ext cx="798957" cy="798957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8AB2D5-22A4-7346-9656-081CD616533A}"/>
              </a:ext>
            </a:extLst>
          </p:cNvPr>
          <p:cNvSpPr txBox="1"/>
          <p:nvPr/>
        </p:nvSpPr>
        <p:spPr>
          <a:xfrm>
            <a:off x="3276391" y="4671835"/>
            <a:ext cx="120866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D</a:t>
            </a:r>
            <a:r>
              <a:rPr lang="en-US" altLang="zh-CN" sz="2400" b="0" dirty="0">
                <a:latin typeface="Corbel" panose="020B0503020204020204" pitchFamily="34" charset="0"/>
              </a:rPr>
              <a:t>omain 1</a:t>
            </a:r>
            <a:endParaRPr lang="en-US" altLang="zh-CN" sz="3000" b="0" dirty="0">
              <a:latin typeface="Corbel" panose="020B05030202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60E7D4-5FE1-0440-8A82-7F14BE12061D}"/>
              </a:ext>
            </a:extLst>
          </p:cNvPr>
          <p:cNvSpPr txBox="1"/>
          <p:nvPr/>
        </p:nvSpPr>
        <p:spPr>
          <a:xfrm>
            <a:off x="2880792" y="3798807"/>
            <a:ext cx="12102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D</a:t>
            </a:r>
            <a:r>
              <a:rPr lang="en-US" altLang="zh-CN" sz="2400" b="0" dirty="0">
                <a:latin typeface="Corbel" panose="020B0503020204020204" pitchFamily="34" charset="0"/>
              </a:rPr>
              <a:t>omain 3</a:t>
            </a:r>
            <a:endParaRPr lang="zh-CN" altLang="en-US" sz="3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8C9695-A060-984A-A299-6EC824781980}"/>
              </a:ext>
            </a:extLst>
          </p:cNvPr>
          <p:cNvSpPr txBox="1"/>
          <p:nvPr/>
        </p:nvSpPr>
        <p:spPr>
          <a:xfrm>
            <a:off x="3079589" y="4242210"/>
            <a:ext cx="122790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D</a:t>
            </a:r>
            <a:r>
              <a:rPr lang="en-US" altLang="zh-CN" sz="2400" b="0" dirty="0">
                <a:latin typeface="Corbel" panose="020B0503020204020204" pitchFamily="34" charset="0"/>
              </a:rPr>
              <a:t>omain 2</a:t>
            </a:r>
            <a:endParaRPr lang="en-US" altLang="zh-CN" sz="3000" b="0" dirty="0">
              <a:latin typeface="Corbel" panose="020B0503020204020204" pitchFamily="34" charset="0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2240B24E-0BBB-344E-98A4-BF82E869F191}"/>
              </a:ext>
            </a:extLst>
          </p:cNvPr>
          <p:cNvCxnSpPr>
            <a:cxnSpLocks/>
            <a:stCxn id="17" idx="3"/>
            <a:endCxn id="4" idx="2"/>
          </p:cNvCxnSpPr>
          <p:nvPr/>
        </p:nvCxnSpPr>
        <p:spPr>
          <a:xfrm rot="16200000" flipH="1">
            <a:off x="6350651" y="3056963"/>
            <a:ext cx="214365" cy="3800619"/>
          </a:xfrm>
          <a:prstGeom prst="curvedConnector2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E65B18A7-DC07-8644-A7A5-CB97F2822CD2}"/>
              </a:ext>
            </a:extLst>
          </p:cNvPr>
          <p:cNvCxnSpPr>
            <a:cxnSpLocks/>
            <a:stCxn id="18" idx="6"/>
            <a:endCxn id="6" idx="2"/>
          </p:cNvCxnSpPr>
          <p:nvPr/>
        </p:nvCxnSpPr>
        <p:spPr>
          <a:xfrm flipV="1">
            <a:off x="5217804" y="4246178"/>
            <a:ext cx="1796842" cy="74361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E531A047-B4C4-524F-8BD7-548EA246EDBA}"/>
              </a:ext>
            </a:extLst>
          </p:cNvPr>
          <p:cNvCxnSpPr>
            <a:cxnSpLocks/>
            <a:stCxn id="15" idx="0"/>
            <a:endCxn id="5" idx="0"/>
          </p:cNvCxnSpPr>
          <p:nvPr/>
        </p:nvCxnSpPr>
        <p:spPr>
          <a:xfrm rot="5400000" flipH="1" flipV="1">
            <a:off x="6410788" y="439311"/>
            <a:ext cx="1583522" cy="4843120"/>
          </a:xfrm>
          <a:prstGeom prst="curvedConnector3">
            <a:avLst>
              <a:gd name="adj1" fmla="val 118173"/>
            </a:avLst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28EB233-3B23-2645-B44F-1831A0CB7CA7}"/>
              </a:ext>
            </a:extLst>
          </p:cNvPr>
          <p:cNvSpPr txBox="1"/>
          <p:nvPr/>
        </p:nvSpPr>
        <p:spPr>
          <a:xfrm>
            <a:off x="7661772" y="888308"/>
            <a:ext cx="439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Corbel" panose="020B0503020204020204" pitchFamily="34" charset="0"/>
              </a:rPr>
              <a:t>Before training, </a:t>
            </a:r>
            <a:endParaRPr lang="zh-CN" altLang="en-US" sz="3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65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66E84D68-03F4-AD46-B653-7820CF7F3BD5}"/>
              </a:ext>
            </a:extLst>
          </p:cNvPr>
          <p:cNvSpPr/>
          <p:nvPr/>
        </p:nvSpPr>
        <p:spPr>
          <a:xfrm rot="20502635">
            <a:off x="1406174" y="3051575"/>
            <a:ext cx="3166421" cy="234264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D97A31E-AA99-B644-A452-6429ADB39AD9}"/>
              </a:ext>
            </a:extLst>
          </p:cNvPr>
          <p:cNvSpPr/>
          <p:nvPr/>
        </p:nvSpPr>
        <p:spPr>
          <a:xfrm rot="20502635">
            <a:off x="1406173" y="3138724"/>
            <a:ext cx="3166421" cy="2342643"/>
          </a:xfrm>
          <a:prstGeom prst="ellipse">
            <a:avLst/>
          </a:prstGeom>
          <a:solidFill>
            <a:srgbClr val="008F00">
              <a:alpha val="50000"/>
            </a:srgb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EC086-13BD-9A49-ABBD-28318FA0F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 panose="020B0503020204020204" pitchFamily="34" charset="0"/>
              </a:rPr>
              <a:t>Challenge for CIDA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FF56F2-DFC5-AB4C-A694-785885994515}"/>
              </a:ext>
            </a:extLst>
          </p:cNvPr>
          <p:cNvSpPr/>
          <p:nvPr/>
        </p:nvSpPr>
        <p:spPr>
          <a:xfrm rot="20502635">
            <a:off x="1411057" y="3102859"/>
            <a:ext cx="3166421" cy="2342643"/>
          </a:xfrm>
          <a:prstGeom prst="ellipse">
            <a:avLst/>
          </a:prstGeom>
          <a:solidFill>
            <a:srgbClr val="FF2600">
              <a:alpha val="50000"/>
            </a:srgb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90A1A-BE2F-6A48-AA5C-1092284F6E5E}"/>
              </a:ext>
            </a:extLst>
          </p:cNvPr>
          <p:cNvSpPr txBox="1"/>
          <p:nvPr/>
        </p:nvSpPr>
        <p:spPr>
          <a:xfrm>
            <a:off x="729112" y="2457695"/>
            <a:ext cx="439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Corbel" panose="020B0503020204020204" pitchFamily="34" charset="0"/>
              </a:rPr>
              <a:t>Ideally, after training</a:t>
            </a:r>
            <a:endParaRPr lang="zh-CN" altLang="en-US" sz="3600" dirty="0">
              <a:latin typeface="Corbel" panose="020B0503020204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B045BA-D6CF-854F-9226-C22D85E0152D}"/>
              </a:ext>
            </a:extLst>
          </p:cNvPr>
          <p:cNvSpPr/>
          <p:nvPr/>
        </p:nvSpPr>
        <p:spPr>
          <a:xfrm>
            <a:off x="1968461" y="4779720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0AA289-71BB-424B-A69C-68952AD9CBFE}"/>
              </a:ext>
            </a:extLst>
          </p:cNvPr>
          <p:cNvSpPr/>
          <p:nvPr/>
        </p:nvSpPr>
        <p:spPr>
          <a:xfrm>
            <a:off x="1736484" y="4356212"/>
            <a:ext cx="228279" cy="3445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6FE29A-9D6C-A34A-B771-2D8FA6C42AE8}"/>
              </a:ext>
            </a:extLst>
          </p:cNvPr>
          <p:cNvSpPr/>
          <p:nvPr/>
        </p:nvSpPr>
        <p:spPr>
          <a:xfrm>
            <a:off x="1923214" y="4356212"/>
            <a:ext cx="228279" cy="344565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054388-628A-A445-A539-A3CAE204FBEC}"/>
              </a:ext>
            </a:extLst>
          </p:cNvPr>
          <p:cNvSpPr/>
          <p:nvPr/>
        </p:nvSpPr>
        <p:spPr>
          <a:xfrm>
            <a:off x="2151493" y="4356211"/>
            <a:ext cx="228279" cy="344566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1337AA-97F5-3F49-AB0D-B639E9E8904B}"/>
              </a:ext>
            </a:extLst>
          </p:cNvPr>
          <p:cNvSpPr/>
          <p:nvPr/>
        </p:nvSpPr>
        <p:spPr>
          <a:xfrm>
            <a:off x="3498199" y="420756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54956-F7B1-9543-905C-80388902C4E6}"/>
              </a:ext>
            </a:extLst>
          </p:cNvPr>
          <p:cNvSpPr/>
          <p:nvPr/>
        </p:nvSpPr>
        <p:spPr>
          <a:xfrm>
            <a:off x="3266222" y="3784058"/>
            <a:ext cx="228279" cy="3445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266B99-4D76-764B-98DA-F1465D46394A}"/>
              </a:ext>
            </a:extLst>
          </p:cNvPr>
          <p:cNvSpPr/>
          <p:nvPr/>
        </p:nvSpPr>
        <p:spPr>
          <a:xfrm>
            <a:off x="3452952" y="3784058"/>
            <a:ext cx="228279" cy="344565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33D50A-BBF1-6A47-83A4-4A98D24B3A2E}"/>
              </a:ext>
            </a:extLst>
          </p:cNvPr>
          <p:cNvSpPr/>
          <p:nvPr/>
        </p:nvSpPr>
        <p:spPr>
          <a:xfrm>
            <a:off x="3681231" y="3784057"/>
            <a:ext cx="228279" cy="344566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E5D5A9-EBCC-8F4D-AB59-A6E8F7E2B551}"/>
              </a:ext>
            </a:extLst>
          </p:cNvPr>
          <p:cNvGrpSpPr/>
          <p:nvPr/>
        </p:nvGrpSpPr>
        <p:grpSpPr>
          <a:xfrm>
            <a:off x="6202017" y="544299"/>
            <a:ext cx="5764813" cy="5338871"/>
            <a:chOff x="6427187" y="1020004"/>
            <a:chExt cx="5764813" cy="533887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332A95A-A539-3D4C-8D4D-46AB568ABD66}"/>
                </a:ext>
              </a:extLst>
            </p:cNvPr>
            <p:cNvSpPr/>
            <p:nvPr/>
          </p:nvSpPr>
          <p:spPr>
            <a:xfrm rot="20502635">
              <a:off x="7509891" y="2052179"/>
              <a:ext cx="3166421" cy="234264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B8244C-94C0-C24A-9CFA-AF32A60C351F}"/>
                </a:ext>
              </a:extLst>
            </p:cNvPr>
            <p:cNvSpPr/>
            <p:nvPr/>
          </p:nvSpPr>
          <p:spPr>
            <a:xfrm rot="20502635">
              <a:off x="7917002" y="1999410"/>
              <a:ext cx="3166421" cy="2342643"/>
            </a:xfrm>
            <a:prstGeom prst="ellipse">
              <a:avLst/>
            </a:prstGeom>
            <a:solidFill>
              <a:srgbClr val="FF2600">
                <a:alpha val="50000"/>
              </a:srgb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5164932-062D-0B4C-8D8A-1F94221465C9}"/>
                </a:ext>
              </a:extLst>
            </p:cNvPr>
            <p:cNvSpPr/>
            <p:nvPr/>
          </p:nvSpPr>
          <p:spPr>
            <a:xfrm rot="8950799">
              <a:off x="7709668" y="3227451"/>
              <a:ext cx="3166421" cy="2342643"/>
            </a:xfrm>
            <a:prstGeom prst="ellipse">
              <a:avLst/>
            </a:prstGeom>
            <a:solidFill>
              <a:srgbClr val="008F00">
                <a:alpha val="50000"/>
              </a:srgb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AC45085-4D2B-2849-B38D-8CD858207724}"/>
                </a:ext>
              </a:extLst>
            </p:cNvPr>
            <p:cNvSpPr/>
            <p:nvPr/>
          </p:nvSpPr>
          <p:spPr>
            <a:xfrm>
              <a:off x="9082494" y="3654320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F2161E-E630-AA48-8695-C7F192E63667}"/>
                </a:ext>
              </a:extLst>
            </p:cNvPr>
            <p:cNvSpPr/>
            <p:nvPr/>
          </p:nvSpPr>
          <p:spPr>
            <a:xfrm>
              <a:off x="8805692" y="3252137"/>
              <a:ext cx="22827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CE39B3-A140-9B42-8BA5-A99290B883CA}"/>
                </a:ext>
              </a:extLst>
            </p:cNvPr>
            <p:cNvSpPr/>
            <p:nvPr/>
          </p:nvSpPr>
          <p:spPr>
            <a:xfrm>
              <a:off x="9046212" y="3252138"/>
              <a:ext cx="228279" cy="274320"/>
            </a:xfrm>
            <a:prstGeom prst="rect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BC429A-4B89-3749-B373-ECED3B273885}"/>
                </a:ext>
              </a:extLst>
            </p:cNvPr>
            <p:cNvSpPr/>
            <p:nvPr/>
          </p:nvSpPr>
          <p:spPr>
            <a:xfrm>
              <a:off x="9292421" y="3252136"/>
              <a:ext cx="228279" cy="274320"/>
            </a:xfrm>
            <a:prstGeom prst="rect">
              <a:avLst/>
            </a:prstGeom>
            <a:solidFill>
              <a:srgbClr val="FF2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62BC00B-DBD2-2341-A494-1E266225E34E}"/>
                    </a:ext>
                  </a:extLst>
                </p:cNvPr>
                <p:cNvSpPr/>
                <p:nvPr/>
              </p:nvSpPr>
              <p:spPr>
                <a:xfrm>
                  <a:off x="7047019" y="2118173"/>
                  <a:ext cx="1314288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altLang="zh-C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CN" altLang="en-US" sz="3000" b="1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 </a:t>
                  </a:r>
                  <a:endParaRPr lang="en-US" sz="3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62BC00B-DBD2-2341-A494-1E266225E3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019" y="2118173"/>
                  <a:ext cx="1314288" cy="553998"/>
                </a:xfrm>
                <a:prstGeom prst="rect">
                  <a:avLst/>
                </a:prstGeom>
                <a:blipFill>
                  <a:blip r:embed="rId3"/>
                  <a:stretch>
                    <a:fillRect l="-2857" r="-18095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36BEC81-EB1B-A24E-8869-7B85A5B61D72}"/>
                    </a:ext>
                  </a:extLst>
                </p:cNvPr>
                <p:cNvSpPr/>
                <p:nvPr/>
              </p:nvSpPr>
              <p:spPr>
                <a:xfrm>
                  <a:off x="7102097" y="3382638"/>
                  <a:ext cx="1314288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altLang="zh-C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CN" altLang="en-US" sz="3000" b="1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 </a:t>
                  </a:r>
                  <a:endParaRPr lang="en-US" sz="3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36BEC81-EB1B-A24E-8869-7B85A5B61D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097" y="3382638"/>
                  <a:ext cx="1314288" cy="553998"/>
                </a:xfrm>
                <a:prstGeom prst="rect">
                  <a:avLst/>
                </a:prstGeom>
                <a:blipFill>
                  <a:blip r:embed="rId4"/>
                  <a:stretch>
                    <a:fillRect l="-1905" r="-19048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98AC0C6-81C8-8D41-B33B-6E677FFC2B11}"/>
                    </a:ext>
                  </a:extLst>
                </p:cNvPr>
                <p:cNvSpPr/>
                <p:nvPr/>
              </p:nvSpPr>
              <p:spPr>
                <a:xfrm>
                  <a:off x="7047019" y="4575834"/>
                  <a:ext cx="1314288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altLang="zh-C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CN" altLang="en-US" sz="3000" b="1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 </a:t>
                  </a:r>
                  <a:endParaRPr lang="en-US" sz="3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98AC0C6-81C8-8D41-B33B-6E677FFC2B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019" y="4575834"/>
                  <a:ext cx="1314288" cy="553998"/>
                </a:xfrm>
                <a:prstGeom prst="rect">
                  <a:avLst/>
                </a:prstGeom>
                <a:blipFill>
                  <a:blip r:embed="rId5"/>
                  <a:stretch>
                    <a:fillRect l="-2857" r="-18095" b="-20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179F2E2-6299-2040-A0F9-47CFA0A64C4D}"/>
                    </a:ext>
                  </a:extLst>
                </p:cNvPr>
                <p:cNvSpPr/>
                <p:nvPr/>
              </p:nvSpPr>
              <p:spPr>
                <a:xfrm>
                  <a:off x="6427187" y="5804877"/>
                  <a:ext cx="5764813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3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3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zh-CN" altLang="en-US" sz="3000" b="1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3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3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CN" sz="3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zh-CN" altLang="en-US" sz="3000" b="1" dirty="0">
                      <a:latin typeface="Corbel" panose="020B0503020204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3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3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zh-CN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en-US" sz="3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179F2E2-6299-2040-A0F9-47CFA0A64C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7187" y="5804877"/>
                  <a:ext cx="5764813" cy="553998"/>
                </a:xfrm>
                <a:prstGeom prst="rect">
                  <a:avLst/>
                </a:prstGeom>
                <a:blipFill>
                  <a:blip r:embed="rId6"/>
                  <a:stretch>
                    <a:fillRect l="-440"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AA4AF06-8FA5-7642-B7E7-6D7FEB9C4B73}"/>
                </a:ext>
              </a:extLst>
            </p:cNvPr>
            <p:cNvSpPr/>
            <p:nvPr/>
          </p:nvSpPr>
          <p:spPr>
            <a:xfrm>
              <a:off x="9083617" y="2628071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C6D5F1-7BB5-884A-93C0-4A4F30E6BC6F}"/>
                </a:ext>
              </a:extLst>
            </p:cNvPr>
            <p:cNvSpPr/>
            <p:nvPr/>
          </p:nvSpPr>
          <p:spPr>
            <a:xfrm>
              <a:off x="8817933" y="2132524"/>
              <a:ext cx="228279" cy="411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55A66E2-AF19-264C-B9F4-C7B2D869A6DE}"/>
                </a:ext>
              </a:extLst>
            </p:cNvPr>
            <p:cNvSpPr/>
            <p:nvPr/>
          </p:nvSpPr>
          <p:spPr>
            <a:xfrm>
              <a:off x="9047335" y="2435979"/>
              <a:ext cx="228279" cy="109728"/>
            </a:xfrm>
            <a:prstGeom prst="rect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CBD6B83-7BD0-BD42-8BD8-6B97C1BB5082}"/>
                </a:ext>
              </a:extLst>
            </p:cNvPr>
            <p:cNvSpPr/>
            <p:nvPr/>
          </p:nvSpPr>
          <p:spPr>
            <a:xfrm>
              <a:off x="9285802" y="2135242"/>
              <a:ext cx="228279" cy="411480"/>
            </a:xfrm>
            <a:prstGeom prst="rect">
              <a:avLst/>
            </a:prstGeom>
            <a:solidFill>
              <a:srgbClr val="FF2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8269EAD-5C17-364C-9058-D2438972D799}"/>
                </a:ext>
              </a:extLst>
            </p:cNvPr>
            <p:cNvSpPr/>
            <p:nvPr/>
          </p:nvSpPr>
          <p:spPr>
            <a:xfrm>
              <a:off x="9093805" y="4954503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D2C0C0-9F57-B242-BDAA-BBD1AD7D9AF6}"/>
                </a:ext>
              </a:extLst>
            </p:cNvPr>
            <p:cNvSpPr/>
            <p:nvPr/>
          </p:nvSpPr>
          <p:spPr>
            <a:xfrm>
              <a:off x="8808867" y="4762772"/>
              <a:ext cx="228279" cy="1097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59FD90C-06C6-7C4E-8365-E18B067564B0}"/>
                </a:ext>
              </a:extLst>
            </p:cNvPr>
            <p:cNvSpPr/>
            <p:nvPr/>
          </p:nvSpPr>
          <p:spPr>
            <a:xfrm>
              <a:off x="9057523" y="4326913"/>
              <a:ext cx="228279" cy="553999"/>
            </a:xfrm>
            <a:prstGeom prst="rect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DCB9A6F-407B-284F-92C5-60C3C26D662E}"/>
                </a:ext>
              </a:extLst>
            </p:cNvPr>
            <p:cNvSpPr/>
            <p:nvPr/>
          </p:nvSpPr>
          <p:spPr>
            <a:xfrm>
              <a:off x="9292421" y="4762772"/>
              <a:ext cx="228279" cy="109728"/>
            </a:xfrm>
            <a:prstGeom prst="rect">
              <a:avLst/>
            </a:prstGeom>
            <a:solidFill>
              <a:srgbClr val="FF2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A4903F-FE7D-4D4A-B5C4-6B7296BD62E7}"/>
                </a:ext>
              </a:extLst>
            </p:cNvPr>
            <p:cNvSpPr txBox="1"/>
            <p:nvPr/>
          </p:nvSpPr>
          <p:spPr>
            <a:xfrm>
              <a:off x="6857920" y="1020004"/>
              <a:ext cx="4399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Corbel" panose="020B0503020204020204" pitchFamily="34" charset="0"/>
                </a:rPr>
                <a:t>CIDA may end up with</a:t>
              </a:r>
              <a:endParaRPr lang="zh-CN" altLang="en-US" sz="3600" dirty="0">
                <a:latin typeface="Corbel" panose="020B0503020204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A75B821-4F6B-4C4B-BEDC-915947DEC0DD}"/>
                  </a:ext>
                </a:extLst>
              </p:cNvPr>
              <p:cNvSpPr txBox="1"/>
              <p:nvPr/>
            </p:nvSpPr>
            <p:spPr>
              <a:xfrm>
                <a:off x="-20628" y="5868249"/>
                <a:ext cx="12212628" cy="769441"/>
              </a:xfrm>
              <a:prstGeom prst="rect">
                <a:avLst/>
              </a:prstGeom>
              <a:solidFill>
                <a:srgbClr val="D11C0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</a:rPr>
                  <a:t>CIDA only matches </a:t>
                </a:r>
                <a14:m>
                  <m:oMath xmlns:m="http://schemas.openxmlformats.org/officeDocument/2006/math">
                    <m:r>
                      <a:rPr lang="en-US" altLang="zh-CN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e>
                        <m:r>
                          <a:rPr lang="en-US" altLang="zh-CN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A75B821-4F6B-4C4B-BEDC-915947DEC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628" y="5868249"/>
                <a:ext cx="12212628" cy="769441"/>
              </a:xfrm>
              <a:prstGeom prst="rect">
                <a:avLst/>
              </a:prstGeom>
              <a:blipFill>
                <a:blip r:embed="rId7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FBB0C95-6162-2043-9082-42F753FD5A7B}"/>
                  </a:ext>
                </a:extLst>
              </p:cNvPr>
              <p:cNvSpPr/>
              <p:nvPr/>
            </p:nvSpPr>
            <p:spPr>
              <a:xfrm>
                <a:off x="1307619" y="5235840"/>
                <a:ext cx="131428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sz="3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CN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3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30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 </a:t>
                </a:r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FBB0C95-6162-2043-9082-42F753FD5A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619" y="5235840"/>
                <a:ext cx="1314288" cy="553998"/>
              </a:xfrm>
              <a:prstGeom prst="rect">
                <a:avLst/>
              </a:prstGeom>
              <a:blipFill>
                <a:blip r:embed="rId8"/>
                <a:stretch>
                  <a:fillRect l="-2885" r="-1923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6A1176A-EB5D-B64E-AF7E-1E1B6AA53DD8}"/>
                  </a:ext>
                </a:extLst>
              </p:cNvPr>
              <p:cNvSpPr/>
              <p:nvPr/>
            </p:nvSpPr>
            <p:spPr>
              <a:xfrm>
                <a:off x="2931175" y="4493255"/>
                <a:ext cx="131428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sz="3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CN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3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30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 </a:t>
                </a:r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6A1176A-EB5D-B64E-AF7E-1E1B6AA53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175" y="4493255"/>
                <a:ext cx="1314288" cy="553998"/>
              </a:xfrm>
              <a:prstGeom prst="rect">
                <a:avLst/>
              </a:prstGeom>
              <a:blipFill>
                <a:blip r:embed="rId9"/>
                <a:stretch>
                  <a:fillRect l="-2885" r="-19231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66E84D68-03F4-AD46-B653-7820CF7F3BD5}"/>
              </a:ext>
            </a:extLst>
          </p:cNvPr>
          <p:cNvSpPr/>
          <p:nvPr/>
        </p:nvSpPr>
        <p:spPr>
          <a:xfrm rot="20502635">
            <a:off x="1406174" y="3051575"/>
            <a:ext cx="3166421" cy="234264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D97A31E-AA99-B644-A452-6429ADB39AD9}"/>
              </a:ext>
            </a:extLst>
          </p:cNvPr>
          <p:cNvSpPr/>
          <p:nvPr/>
        </p:nvSpPr>
        <p:spPr>
          <a:xfrm rot="20502635">
            <a:off x="1406173" y="3138724"/>
            <a:ext cx="3166421" cy="2342643"/>
          </a:xfrm>
          <a:prstGeom prst="ellipse">
            <a:avLst/>
          </a:prstGeom>
          <a:solidFill>
            <a:srgbClr val="008F00">
              <a:alpha val="50000"/>
            </a:srgb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EC086-13BD-9A49-ABBD-28318FA0F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 panose="020B0503020204020204" pitchFamily="34" charset="0"/>
              </a:rPr>
              <a:t>To Improve CIDA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FF56F2-DFC5-AB4C-A694-785885994515}"/>
              </a:ext>
            </a:extLst>
          </p:cNvPr>
          <p:cNvSpPr/>
          <p:nvPr/>
        </p:nvSpPr>
        <p:spPr>
          <a:xfrm rot="20502635">
            <a:off x="1411057" y="3102859"/>
            <a:ext cx="3166421" cy="2342643"/>
          </a:xfrm>
          <a:prstGeom prst="ellipse">
            <a:avLst/>
          </a:prstGeom>
          <a:solidFill>
            <a:srgbClr val="FF2600">
              <a:alpha val="50000"/>
            </a:srgb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90A1A-BE2F-6A48-AA5C-1092284F6E5E}"/>
              </a:ext>
            </a:extLst>
          </p:cNvPr>
          <p:cNvSpPr txBox="1"/>
          <p:nvPr/>
        </p:nvSpPr>
        <p:spPr>
          <a:xfrm>
            <a:off x="729112" y="2457695"/>
            <a:ext cx="439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Corbel" panose="020B0503020204020204" pitchFamily="34" charset="0"/>
              </a:rPr>
              <a:t>Ideally, after training</a:t>
            </a:r>
            <a:endParaRPr lang="zh-CN" altLang="en-US" sz="3600" dirty="0">
              <a:latin typeface="Corbel" panose="020B0503020204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B045BA-D6CF-854F-9226-C22D85E0152D}"/>
              </a:ext>
            </a:extLst>
          </p:cNvPr>
          <p:cNvSpPr/>
          <p:nvPr/>
        </p:nvSpPr>
        <p:spPr>
          <a:xfrm>
            <a:off x="1968461" y="4779720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0AA289-71BB-424B-A69C-68952AD9CBFE}"/>
              </a:ext>
            </a:extLst>
          </p:cNvPr>
          <p:cNvSpPr/>
          <p:nvPr/>
        </p:nvSpPr>
        <p:spPr>
          <a:xfrm>
            <a:off x="1736484" y="4356212"/>
            <a:ext cx="228279" cy="3445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6FE29A-9D6C-A34A-B771-2D8FA6C42AE8}"/>
              </a:ext>
            </a:extLst>
          </p:cNvPr>
          <p:cNvSpPr/>
          <p:nvPr/>
        </p:nvSpPr>
        <p:spPr>
          <a:xfrm>
            <a:off x="1923214" y="4356212"/>
            <a:ext cx="228279" cy="344565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054388-628A-A445-A539-A3CAE204FBEC}"/>
              </a:ext>
            </a:extLst>
          </p:cNvPr>
          <p:cNvSpPr/>
          <p:nvPr/>
        </p:nvSpPr>
        <p:spPr>
          <a:xfrm>
            <a:off x="2151493" y="4356211"/>
            <a:ext cx="228279" cy="344566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1337AA-97F5-3F49-AB0D-B639E9E8904B}"/>
              </a:ext>
            </a:extLst>
          </p:cNvPr>
          <p:cNvSpPr/>
          <p:nvPr/>
        </p:nvSpPr>
        <p:spPr>
          <a:xfrm>
            <a:off x="3498199" y="420756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54956-F7B1-9543-905C-80388902C4E6}"/>
              </a:ext>
            </a:extLst>
          </p:cNvPr>
          <p:cNvSpPr/>
          <p:nvPr/>
        </p:nvSpPr>
        <p:spPr>
          <a:xfrm>
            <a:off x="3266222" y="3784058"/>
            <a:ext cx="228279" cy="3445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266B99-4D76-764B-98DA-F1465D46394A}"/>
              </a:ext>
            </a:extLst>
          </p:cNvPr>
          <p:cNvSpPr/>
          <p:nvPr/>
        </p:nvSpPr>
        <p:spPr>
          <a:xfrm>
            <a:off x="3452952" y="3784058"/>
            <a:ext cx="228279" cy="344565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33D50A-BBF1-6A47-83A4-4A98D24B3A2E}"/>
              </a:ext>
            </a:extLst>
          </p:cNvPr>
          <p:cNvSpPr/>
          <p:nvPr/>
        </p:nvSpPr>
        <p:spPr>
          <a:xfrm>
            <a:off x="3681231" y="3784057"/>
            <a:ext cx="228279" cy="344566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FBB0C95-6162-2043-9082-42F753FD5A7B}"/>
                  </a:ext>
                </a:extLst>
              </p:cNvPr>
              <p:cNvSpPr/>
              <p:nvPr/>
            </p:nvSpPr>
            <p:spPr>
              <a:xfrm>
                <a:off x="1307619" y="5235840"/>
                <a:ext cx="131428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sz="3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CN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3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30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 </a:t>
                </a:r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FBB0C95-6162-2043-9082-42F753FD5A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619" y="5235840"/>
                <a:ext cx="1314288" cy="553998"/>
              </a:xfrm>
              <a:prstGeom prst="rect">
                <a:avLst/>
              </a:prstGeom>
              <a:blipFill>
                <a:blip r:embed="rId2"/>
                <a:stretch>
                  <a:fillRect l="-2885" r="-1923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6A1176A-EB5D-B64E-AF7E-1E1B6AA53DD8}"/>
                  </a:ext>
                </a:extLst>
              </p:cNvPr>
              <p:cNvSpPr/>
              <p:nvPr/>
            </p:nvSpPr>
            <p:spPr>
              <a:xfrm>
                <a:off x="2931175" y="4493255"/>
                <a:ext cx="131428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sz="3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CN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3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30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 </a:t>
                </a:r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6A1176A-EB5D-B64E-AF7E-1E1B6AA53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175" y="4493255"/>
                <a:ext cx="1314288" cy="553998"/>
              </a:xfrm>
              <a:prstGeom prst="rect">
                <a:avLst/>
              </a:prstGeom>
              <a:blipFill>
                <a:blip r:embed="rId3"/>
                <a:stretch>
                  <a:fillRect l="-2885" r="-19231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891596F4-34E7-3747-A633-DED4C63D04F1}"/>
              </a:ext>
            </a:extLst>
          </p:cNvPr>
          <p:cNvGrpSpPr/>
          <p:nvPr/>
        </p:nvGrpSpPr>
        <p:grpSpPr>
          <a:xfrm>
            <a:off x="6550728" y="544299"/>
            <a:ext cx="5416102" cy="5338871"/>
            <a:chOff x="6775898" y="1020004"/>
            <a:chExt cx="5416102" cy="533887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972F7BD-1926-604B-BBFA-E6F91051E5C1}"/>
                </a:ext>
              </a:extLst>
            </p:cNvPr>
            <p:cNvSpPr/>
            <p:nvPr/>
          </p:nvSpPr>
          <p:spPr>
            <a:xfrm rot="20502635">
              <a:off x="7509891" y="2052179"/>
              <a:ext cx="3166421" cy="234264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03484C2-74DF-0747-BC84-A979DA834D33}"/>
                </a:ext>
              </a:extLst>
            </p:cNvPr>
            <p:cNvSpPr/>
            <p:nvPr/>
          </p:nvSpPr>
          <p:spPr>
            <a:xfrm rot="20502635">
              <a:off x="7917002" y="1999410"/>
              <a:ext cx="3166421" cy="2342643"/>
            </a:xfrm>
            <a:prstGeom prst="ellipse">
              <a:avLst/>
            </a:prstGeom>
            <a:solidFill>
              <a:srgbClr val="FF2600">
                <a:alpha val="50000"/>
              </a:srgb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ED2054-CCBA-C84F-9803-15C95E7C98CC}"/>
                </a:ext>
              </a:extLst>
            </p:cNvPr>
            <p:cNvSpPr/>
            <p:nvPr/>
          </p:nvSpPr>
          <p:spPr>
            <a:xfrm rot="8950799">
              <a:off x="7709668" y="3227451"/>
              <a:ext cx="3166421" cy="2342643"/>
            </a:xfrm>
            <a:prstGeom prst="ellipse">
              <a:avLst/>
            </a:prstGeom>
            <a:solidFill>
              <a:srgbClr val="008F00">
                <a:alpha val="50000"/>
              </a:srgb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B406F4C-487E-7641-9E1A-B01244968752}"/>
                </a:ext>
              </a:extLst>
            </p:cNvPr>
            <p:cNvSpPr/>
            <p:nvPr/>
          </p:nvSpPr>
          <p:spPr>
            <a:xfrm>
              <a:off x="9082494" y="3654320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A8E108E-4796-3043-BD41-EF654C0C6784}"/>
                </a:ext>
              </a:extLst>
            </p:cNvPr>
            <p:cNvSpPr/>
            <p:nvPr/>
          </p:nvSpPr>
          <p:spPr>
            <a:xfrm>
              <a:off x="8805692" y="3252137"/>
              <a:ext cx="22827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4F66C5D-EF86-9E41-9E3E-2BF71B2B59E7}"/>
                </a:ext>
              </a:extLst>
            </p:cNvPr>
            <p:cNvSpPr/>
            <p:nvPr/>
          </p:nvSpPr>
          <p:spPr>
            <a:xfrm>
              <a:off x="9046212" y="3252138"/>
              <a:ext cx="228279" cy="274320"/>
            </a:xfrm>
            <a:prstGeom prst="rect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41F4D6D-26F2-4A42-9BE8-508095C204C2}"/>
                </a:ext>
              </a:extLst>
            </p:cNvPr>
            <p:cNvSpPr/>
            <p:nvPr/>
          </p:nvSpPr>
          <p:spPr>
            <a:xfrm>
              <a:off x="9292421" y="3252136"/>
              <a:ext cx="228279" cy="274320"/>
            </a:xfrm>
            <a:prstGeom prst="rect">
              <a:avLst/>
            </a:prstGeom>
            <a:solidFill>
              <a:srgbClr val="FF2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F2FF244-B3B5-6840-995F-AC12949127CC}"/>
                    </a:ext>
                  </a:extLst>
                </p:cNvPr>
                <p:cNvSpPr/>
                <p:nvPr/>
              </p:nvSpPr>
              <p:spPr>
                <a:xfrm>
                  <a:off x="7047019" y="2118173"/>
                  <a:ext cx="1314288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altLang="zh-C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CN" altLang="en-US" sz="3000" b="1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 </a:t>
                  </a:r>
                  <a:endParaRPr lang="en-US" sz="3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F2FF244-B3B5-6840-995F-AC12949127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019" y="2118173"/>
                  <a:ext cx="1314288" cy="553998"/>
                </a:xfrm>
                <a:prstGeom prst="rect">
                  <a:avLst/>
                </a:prstGeom>
                <a:blipFill>
                  <a:blip r:embed="rId4"/>
                  <a:stretch>
                    <a:fillRect l="-2857" r="-18095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AAE3EC7-9D82-504D-9B56-5C945B4EB268}"/>
                    </a:ext>
                  </a:extLst>
                </p:cNvPr>
                <p:cNvSpPr/>
                <p:nvPr/>
              </p:nvSpPr>
              <p:spPr>
                <a:xfrm>
                  <a:off x="7102097" y="3382638"/>
                  <a:ext cx="1314288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altLang="zh-C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CN" altLang="en-US" sz="3000" b="1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 </a:t>
                  </a:r>
                  <a:endParaRPr lang="en-US" sz="3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AAE3EC7-9D82-504D-9B56-5C945B4EB2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097" y="3382638"/>
                  <a:ext cx="1314288" cy="553998"/>
                </a:xfrm>
                <a:prstGeom prst="rect">
                  <a:avLst/>
                </a:prstGeom>
                <a:blipFill>
                  <a:blip r:embed="rId5"/>
                  <a:stretch>
                    <a:fillRect l="-1905" r="-19048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A1E13C3-9336-8143-A74C-ABC012C58A8A}"/>
                    </a:ext>
                  </a:extLst>
                </p:cNvPr>
                <p:cNvSpPr/>
                <p:nvPr/>
              </p:nvSpPr>
              <p:spPr>
                <a:xfrm>
                  <a:off x="7047019" y="4575834"/>
                  <a:ext cx="1314288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altLang="zh-C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CN" altLang="en-US" sz="3000" b="1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 </a:t>
                  </a:r>
                  <a:endParaRPr lang="en-US" sz="3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A1E13C3-9336-8143-A74C-ABC012C58A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019" y="4575834"/>
                  <a:ext cx="1314288" cy="553998"/>
                </a:xfrm>
                <a:prstGeom prst="rect">
                  <a:avLst/>
                </a:prstGeom>
                <a:blipFill>
                  <a:blip r:embed="rId6"/>
                  <a:stretch>
                    <a:fillRect l="-2857" r="-18095" b="-20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2B87045-76D4-A14B-81DD-5300DD57743C}"/>
                    </a:ext>
                  </a:extLst>
                </p:cNvPr>
                <p:cNvSpPr/>
                <p:nvPr/>
              </p:nvSpPr>
              <p:spPr>
                <a:xfrm>
                  <a:off x="6775898" y="5804877"/>
                  <a:ext cx="5416102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3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3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CN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zh-CN" altLang="en-US" sz="3000" b="1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3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3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CN" sz="3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zh-CN" altLang="en-US" sz="3000" b="1" dirty="0">
                      <a:latin typeface="Corbel" panose="020B0503020204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3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3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sz="3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2B87045-76D4-A14B-81DD-5300DD5774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5898" y="5804877"/>
                  <a:ext cx="5416102" cy="553998"/>
                </a:xfrm>
                <a:prstGeom prst="rect">
                  <a:avLst/>
                </a:prstGeom>
                <a:blipFill>
                  <a:blip r:embed="rId7"/>
                  <a:stretch>
                    <a:fillRect l="-939"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F9B1EBC-0B67-4847-8721-7E449C674F82}"/>
                </a:ext>
              </a:extLst>
            </p:cNvPr>
            <p:cNvSpPr/>
            <p:nvPr/>
          </p:nvSpPr>
          <p:spPr>
            <a:xfrm>
              <a:off x="9083617" y="2628071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7CAA954-B8F0-304D-8F7B-657C7E04EDED}"/>
                </a:ext>
              </a:extLst>
            </p:cNvPr>
            <p:cNvSpPr/>
            <p:nvPr/>
          </p:nvSpPr>
          <p:spPr>
            <a:xfrm>
              <a:off x="8817933" y="2132524"/>
              <a:ext cx="228279" cy="411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5F1BB8A-F029-A040-8ABA-9A0281404FA0}"/>
                </a:ext>
              </a:extLst>
            </p:cNvPr>
            <p:cNvSpPr/>
            <p:nvPr/>
          </p:nvSpPr>
          <p:spPr>
            <a:xfrm>
              <a:off x="9047335" y="2435979"/>
              <a:ext cx="228279" cy="109728"/>
            </a:xfrm>
            <a:prstGeom prst="rect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AB05220-B614-BC4E-BD52-96A743D71150}"/>
                </a:ext>
              </a:extLst>
            </p:cNvPr>
            <p:cNvSpPr/>
            <p:nvPr/>
          </p:nvSpPr>
          <p:spPr>
            <a:xfrm>
              <a:off x="9285802" y="2135242"/>
              <a:ext cx="228279" cy="411480"/>
            </a:xfrm>
            <a:prstGeom prst="rect">
              <a:avLst/>
            </a:prstGeom>
            <a:solidFill>
              <a:srgbClr val="FF2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FD01ABB-5792-DA46-BC09-51B9EE5E9EF8}"/>
                </a:ext>
              </a:extLst>
            </p:cNvPr>
            <p:cNvSpPr/>
            <p:nvPr/>
          </p:nvSpPr>
          <p:spPr>
            <a:xfrm>
              <a:off x="9093805" y="4954503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8934E03-149E-C34C-83E1-1BBC858DFEA7}"/>
                </a:ext>
              </a:extLst>
            </p:cNvPr>
            <p:cNvSpPr/>
            <p:nvPr/>
          </p:nvSpPr>
          <p:spPr>
            <a:xfrm>
              <a:off x="8808867" y="4762772"/>
              <a:ext cx="228279" cy="1097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9B5CA25-4854-874B-8E1D-A6CF918A58F6}"/>
                </a:ext>
              </a:extLst>
            </p:cNvPr>
            <p:cNvSpPr/>
            <p:nvPr/>
          </p:nvSpPr>
          <p:spPr>
            <a:xfrm>
              <a:off x="9057523" y="4326913"/>
              <a:ext cx="228279" cy="553999"/>
            </a:xfrm>
            <a:prstGeom prst="rect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017176A-9F02-2C4E-B6FE-23C30766435A}"/>
                </a:ext>
              </a:extLst>
            </p:cNvPr>
            <p:cNvSpPr/>
            <p:nvPr/>
          </p:nvSpPr>
          <p:spPr>
            <a:xfrm>
              <a:off x="9292421" y="4762772"/>
              <a:ext cx="228279" cy="109728"/>
            </a:xfrm>
            <a:prstGeom prst="rect">
              <a:avLst/>
            </a:prstGeom>
            <a:solidFill>
              <a:srgbClr val="FF2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5AB3AE7-C925-CE48-B5A4-0A69CE128159}"/>
                </a:ext>
              </a:extLst>
            </p:cNvPr>
            <p:cNvSpPr txBox="1"/>
            <p:nvPr/>
          </p:nvSpPr>
          <p:spPr>
            <a:xfrm>
              <a:off x="6857920" y="1020004"/>
              <a:ext cx="4399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Corbel" panose="020B0503020204020204" pitchFamily="34" charset="0"/>
                </a:rPr>
                <a:t>CIDA may end up with</a:t>
              </a:r>
              <a:endParaRPr lang="zh-CN" altLang="en-US" sz="3600" dirty="0">
                <a:latin typeface="Corbel" panose="020B0503020204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EA6E1D2-79A3-AF4D-81A0-E10CB8106CFE}"/>
                  </a:ext>
                </a:extLst>
              </p:cNvPr>
              <p:cNvSpPr/>
              <p:nvPr/>
            </p:nvSpPr>
            <p:spPr>
              <a:xfrm>
                <a:off x="6279800" y="6039639"/>
                <a:ext cx="5416102" cy="573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𝕍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3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3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CN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𝕍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3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CN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𝕍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3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EA6E1D2-79A3-AF4D-81A0-E10CB8106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800" y="6039639"/>
                <a:ext cx="5416102" cy="573427"/>
              </a:xfrm>
              <a:prstGeom prst="rect">
                <a:avLst/>
              </a:prstGeom>
              <a:blipFill>
                <a:blip r:embed="rId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56AA83D4-9E20-2B46-A65C-E37B3C2BDB51}"/>
              </a:ext>
            </a:extLst>
          </p:cNvPr>
          <p:cNvSpPr txBox="1"/>
          <p:nvPr/>
        </p:nvSpPr>
        <p:spPr>
          <a:xfrm>
            <a:off x="1574800" y="135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8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2417879" cy="99060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Corbel" pitchFamily="34" charset="0"/>
              </a:rPr>
              <a:t>Continuously Indexed Domain Adaptation (CIDA)</a:t>
            </a:r>
            <a:endParaRPr lang="zh-CN" altLang="en-US" sz="4000" b="1" dirty="0">
              <a:latin typeface="Corbel" pitchFamily="34" charset="0"/>
            </a:endParaRPr>
          </a:p>
        </p:txBody>
      </p:sp>
      <p:sp>
        <p:nvSpPr>
          <p:cNvPr id="7" name="Flowchart: Manual Operation 6">
            <a:extLst>
              <a:ext uri="{FF2B5EF4-FFF2-40B4-BE49-F238E27FC236}">
                <a16:creationId xmlns:a16="http://schemas.microsoft.com/office/drawing/2014/main" id="{400E9F58-2E0B-45B5-99B9-FC392E7B67E5}"/>
              </a:ext>
            </a:extLst>
          </p:cNvPr>
          <p:cNvSpPr/>
          <p:nvPr/>
        </p:nvSpPr>
        <p:spPr>
          <a:xfrm rot="16200000">
            <a:off x="3623310" y="2026387"/>
            <a:ext cx="1223010" cy="811530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Flowchart: Manual Operation 8">
            <a:extLst>
              <a:ext uri="{FF2B5EF4-FFF2-40B4-BE49-F238E27FC236}">
                <a16:creationId xmlns:a16="http://schemas.microsoft.com/office/drawing/2014/main" id="{D7B28862-7860-44C7-8677-B19C781D9C0A}"/>
              </a:ext>
            </a:extLst>
          </p:cNvPr>
          <p:cNvSpPr/>
          <p:nvPr/>
        </p:nvSpPr>
        <p:spPr>
          <a:xfrm rot="5400000" flipH="1">
            <a:off x="6140326" y="2026386"/>
            <a:ext cx="1223010" cy="811530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A8C3EA-2458-4F03-B632-5D690F3E80A9}"/>
                  </a:ext>
                </a:extLst>
              </p:cNvPr>
              <p:cNvSpPr txBox="1"/>
              <p:nvPr/>
            </p:nvSpPr>
            <p:spPr>
              <a:xfrm>
                <a:off x="2022398" y="1866900"/>
                <a:ext cx="90409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dirty="0">
                    <a:latin typeface="Corbel" panose="020B0503020204020204" pitchFamily="34" charset="0"/>
                  </a:rPr>
                  <a:t>Data</a:t>
                </a:r>
                <a:r>
                  <a:rPr lang="en-US" altLang="zh-CN" sz="3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30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zh-CN" altLang="en-US" sz="3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A8C3EA-2458-4F03-B632-5D690F3E8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398" y="1866900"/>
                <a:ext cx="904094" cy="461665"/>
              </a:xfrm>
              <a:prstGeom prst="rect">
                <a:avLst/>
              </a:prstGeom>
              <a:blipFill>
                <a:blip r:embed="rId2"/>
                <a:stretch>
                  <a:fillRect l="-20946" t="-3947" b="-35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B10F68-68D5-4834-95C6-6E19209D4275}"/>
                  </a:ext>
                </a:extLst>
              </p:cNvPr>
              <p:cNvSpPr txBox="1"/>
              <p:nvPr/>
            </p:nvSpPr>
            <p:spPr>
              <a:xfrm>
                <a:off x="896242" y="2478405"/>
                <a:ext cx="2037417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b="0" dirty="0">
                    <a:latin typeface="Corbel" panose="020B0503020204020204" pitchFamily="34" charset="0"/>
                  </a:rPr>
                  <a:t>Domain index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000" b="0" i="0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B10F68-68D5-4834-95C6-6E19209D4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42" y="2478405"/>
                <a:ext cx="2037417" cy="461665"/>
              </a:xfrm>
              <a:prstGeom prst="rect">
                <a:avLst/>
              </a:prstGeom>
              <a:blipFill>
                <a:blip r:embed="rId3"/>
                <a:stretch>
                  <a:fillRect l="-8982" t="-5333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95DF20-7F3B-4A75-B6F0-5D0945B96700}"/>
                  </a:ext>
                </a:extLst>
              </p:cNvPr>
              <p:cNvSpPr txBox="1"/>
              <p:nvPr/>
            </p:nvSpPr>
            <p:spPr>
              <a:xfrm>
                <a:off x="5349657" y="2163237"/>
                <a:ext cx="275717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000" b="1" i="0" smtClean="0"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zh-CN" altLang="en-US" sz="3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95DF20-7F3B-4A75-B6F0-5D0945B96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657" y="2163237"/>
                <a:ext cx="27571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A739A2-0436-45B9-9971-38DA4B3D898A}"/>
              </a:ext>
            </a:extLst>
          </p:cNvPr>
          <p:cNvCxnSpPr>
            <a:cxnSpLocks/>
          </p:cNvCxnSpPr>
          <p:nvPr/>
        </p:nvCxnSpPr>
        <p:spPr>
          <a:xfrm>
            <a:off x="3108358" y="2106508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150EE2-E48A-4779-82D3-85689C52BB73}"/>
              </a:ext>
            </a:extLst>
          </p:cNvPr>
          <p:cNvCxnSpPr>
            <a:cxnSpLocks/>
          </p:cNvCxnSpPr>
          <p:nvPr/>
        </p:nvCxnSpPr>
        <p:spPr>
          <a:xfrm>
            <a:off x="3108358" y="2733042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A8D209-C224-432A-A207-98E2489390DD}"/>
              </a:ext>
            </a:extLst>
          </p:cNvPr>
          <p:cNvCxnSpPr>
            <a:cxnSpLocks/>
          </p:cNvCxnSpPr>
          <p:nvPr/>
        </p:nvCxnSpPr>
        <p:spPr>
          <a:xfrm>
            <a:off x="4640580" y="2435356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AB687E-22CD-4B5C-A8A4-484B97D49EED}"/>
              </a:ext>
            </a:extLst>
          </p:cNvPr>
          <p:cNvCxnSpPr>
            <a:cxnSpLocks/>
          </p:cNvCxnSpPr>
          <p:nvPr/>
        </p:nvCxnSpPr>
        <p:spPr>
          <a:xfrm>
            <a:off x="5625374" y="2444981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F3CB6FF-46CC-408E-A254-10254F01C5ED}"/>
              </a:ext>
            </a:extLst>
          </p:cNvPr>
          <p:cNvCxnSpPr>
            <a:cxnSpLocks/>
          </p:cNvCxnSpPr>
          <p:nvPr/>
        </p:nvCxnSpPr>
        <p:spPr>
          <a:xfrm>
            <a:off x="7182121" y="2452159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23586F-826E-4303-BB76-1AF1B5EFFAEE}"/>
                  </a:ext>
                </a:extLst>
              </p:cNvPr>
              <p:cNvSpPr txBox="1"/>
              <p:nvPr/>
            </p:nvSpPr>
            <p:spPr>
              <a:xfrm>
                <a:off x="7946588" y="2172862"/>
                <a:ext cx="228107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b="0" dirty="0">
                    <a:latin typeface="Corbel" panose="020B0503020204020204" pitchFamily="34" charset="0"/>
                  </a:rPr>
                  <a:t>Predicted label </a:t>
                </a:r>
                <a14:m>
                  <m:oMath xmlns:m="http://schemas.openxmlformats.org/officeDocument/2006/math">
                    <m:r>
                      <a:rPr lang="en-US" altLang="zh-CN" sz="3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3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23586F-826E-4303-BB76-1AF1B5EFF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588" y="2172862"/>
                <a:ext cx="2281074" cy="461665"/>
              </a:xfrm>
              <a:prstGeom prst="rect">
                <a:avLst/>
              </a:prstGeom>
              <a:blipFill>
                <a:blip r:embed="rId5"/>
                <a:stretch>
                  <a:fillRect l="-8289" t="-3947" b="-35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Manual Operation 23">
            <a:extLst>
              <a:ext uri="{FF2B5EF4-FFF2-40B4-BE49-F238E27FC236}">
                <a16:creationId xmlns:a16="http://schemas.microsoft.com/office/drawing/2014/main" id="{8B0941F0-0EF7-4F81-A9C4-D250047A2BDB}"/>
              </a:ext>
            </a:extLst>
          </p:cNvPr>
          <p:cNvSpPr/>
          <p:nvPr/>
        </p:nvSpPr>
        <p:spPr>
          <a:xfrm rot="5400000" flipH="1">
            <a:off x="6159027" y="3751412"/>
            <a:ext cx="1223010" cy="811530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220BCA-2AA7-4C99-8ACE-EF0505836536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5625374" y="2575392"/>
            <a:ext cx="739393" cy="15817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213003-4612-4CF4-865C-3A37DCDA9C28}"/>
              </a:ext>
            </a:extLst>
          </p:cNvPr>
          <p:cNvCxnSpPr>
            <a:cxnSpLocks/>
          </p:cNvCxnSpPr>
          <p:nvPr/>
        </p:nvCxnSpPr>
        <p:spPr>
          <a:xfrm>
            <a:off x="7182121" y="4157177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8839A2-F9D2-4CEF-BC61-820D26E17BE4}"/>
                  </a:ext>
                </a:extLst>
              </p:cNvPr>
              <p:cNvSpPr txBox="1"/>
              <p:nvPr/>
            </p:nvSpPr>
            <p:spPr>
              <a:xfrm>
                <a:off x="7934912" y="3894081"/>
                <a:ext cx="338714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Predicted domain index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altLang="zh-CN" sz="3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zh-CN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8839A2-F9D2-4CEF-BC61-820D26E17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912" y="3894081"/>
                <a:ext cx="3387146" cy="461665"/>
              </a:xfrm>
              <a:prstGeom prst="rect">
                <a:avLst/>
              </a:prstGeom>
              <a:blipFill>
                <a:blip r:embed="rId6"/>
                <a:stretch>
                  <a:fillRect l="-5224" t="-2703" r="-2985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778D0332-C442-4FA7-B9BB-E8CE0B76F798}"/>
              </a:ext>
            </a:extLst>
          </p:cNvPr>
          <p:cNvSpPr txBox="1"/>
          <p:nvPr/>
        </p:nvSpPr>
        <p:spPr>
          <a:xfrm>
            <a:off x="3473238" y="1268005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Encoder E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AA710C-6F0D-4A33-AF7F-771C310DB2DF}"/>
              </a:ext>
            </a:extLst>
          </p:cNvPr>
          <p:cNvSpPr txBox="1"/>
          <p:nvPr/>
        </p:nvSpPr>
        <p:spPr>
          <a:xfrm>
            <a:off x="5963333" y="1266063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Predictor F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95E0D2-5540-49FB-A9A2-23EE4294BE14}"/>
              </a:ext>
            </a:extLst>
          </p:cNvPr>
          <p:cNvSpPr txBox="1"/>
          <p:nvPr/>
        </p:nvSpPr>
        <p:spPr>
          <a:xfrm>
            <a:off x="5704375" y="4786451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Discriminator D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0E413C-8432-4CCC-AEA2-DCF3013833B9}"/>
              </a:ext>
            </a:extLst>
          </p:cNvPr>
          <p:cNvSpPr txBox="1"/>
          <p:nvPr/>
        </p:nvSpPr>
        <p:spPr>
          <a:xfrm>
            <a:off x="4033925" y="2155152"/>
            <a:ext cx="396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i="1" dirty="0">
                <a:latin typeface="Corbel" panose="020B0503020204020204" pitchFamily="34" charset="0"/>
              </a:rPr>
              <a:t>E</a:t>
            </a:r>
            <a:endParaRPr lang="zh-CN" altLang="en-US" sz="3000" i="1" dirty="0">
              <a:latin typeface="Corbel" panose="020B05030202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9F95B1-5685-4BE2-9A37-DCAF1EF3B778}"/>
              </a:ext>
            </a:extLst>
          </p:cNvPr>
          <p:cNvSpPr txBox="1"/>
          <p:nvPr/>
        </p:nvSpPr>
        <p:spPr>
          <a:xfrm>
            <a:off x="6569948" y="2179044"/>
            <a:ext cx="378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i="1" dirty="0">
                <a:latin typeface="Corbel" panose="020B0503020204020204" pitchFamily="34" charset="0"/>
              </a:rPr>
              <a:t>F</a:t>
            </a:r>
            <a:endParaRPr lang="zh-CN" altLang="en-US" sz="3000" i="1" dirty="0">
              <a:latin typeface="Corbel" panose="020B05030202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B2A966-F7FE-4359-9323-875C6D5C64DA}"/>
              </a:ext>
            </a:extLst>
          </p:cNvPr>
          <p:cNvSpPr txBox="1"/>
          <p:nvPr/>
        </p:nvSpPr>
        <p:spPr>
          <a:xfrm>
            <a:off x="6572401" y="3880178"/>
            <a:ext cx="442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i="1" dirty="0">
                <a:latin typeface="Corbel" panose="020B0503020204020204" pitchFamily="34" charset="0"/>
              </a:rPr>
              <a:t>D</a:t>
            </a:r>
            <a:endParaRPr lang="zh-CN" altLang="en-US" sz="3000" i="1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CE954F-62D8-4D8B-A92F-73B8DEC4738E}"/>
                  </a:ext>
                </a:extLst>
              </p:cNvPr>
              <p:cNvSpPr txBox="1"/>
              <p:nvPr/>
            </p:nvSpPr>
            <p:spPr>
              <a:xfrm>
                <a:off x="651757" y="4507436"/>
                <a:ext cx="2829621" cy="74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dirty="0">
                    <a:latin typeface="Corbel" panose="020B05030202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rbel" panose="020B0503020204020204" pitchFamily="34" charset="0"/>
                  </a:rPr>
                  <a:t>Minimize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d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CE954F-62D8-4D8B-A92F-73B8DEC47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7" y="4507436"/>
                <a:ext cx="2829621" cy="746999"/>
              </a:xfrm>
              <a:prstGeom prst="rect">
                <a:avLst/>
              </a:prstGeom>
              <a:blipFill>
                <a:blip r:embed="rId7"/>
                <a:stretch>
                  <a:fillRect l="-6681" t="-12195" r="-1509" b="-24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C7B870-7D72-45E7-8181-155598B59480}"/>
                  </a:ext>
                </a:extLst>
              </p:cNvPr>
              <p:cNvSpPr txBox="1"/>
              <p:nvPr/>
            </p:nvSpPr>
            <p:spPr>
              <a:xfrm>
                <a:off x="651757" y="5558845"/>
                <a:ext cx="4485972" cy="74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dirty="0">
                    <a:latin typeface="Corbel" panose="020B05030202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rbel" panose="020B0503020204020204" pitchFamily="34" charset="0"/>
                  </a:rPr>
                  <a:t>Minimize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d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d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C7B870-7D72-45E7-8181-155598B59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7" y="5558845"/>
                <a:ext cx="4485972" cy="746999"/>
              </a:xfrm>
              <a:prstGeom prst="rect">
                <a:avLst/>
              </a:prstGeom>
              <a:blipFill>
                <a:blip r:embed="rId8"/>
                <a:stretch>
                  <a:fillRect l="-4212" t="-13115" r="-122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405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2417879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Probabilistic CIDA (PCIDA)</a:t>
            </a:r>
            <a:endParaRPr lang="zh-CN" altLang="en-US" b="1" dirty="0">
              <a:latin typeface="Corbel" pitchFamily="34" charset="0"/>
            </a:endParaRPr>
          </a:p>
        </p:txBody>
      </p:sp>
      <p:sp>
        <p:nvSpPr>
          <p:cNvPr id="7" name="Flowchart: Manual Operation 6">
            <a:extLst>
              <a:ext uri="{FF2B5EF4-FFF2-40B4-BE49-F238E27FC236}">
                <a16:creationId xmlns:a16="http://schemas.microsoft.com/office/drawing/2014/main" id="{400E9F58-2E0B-45B5-99B9-FC392E7B67E5}"/>
              </a:ext>
            </a:extLst>
          </p:cNvPr>
          <p:cNvSpPr/>
          <p:nvPr/>
        </p:nvSpPr>
        <p:spPr>
          <a:xfrm rot="16200000">
            <a:off x="3623310" y="2026387"/>
            <a:ext cx="1223010" cy="811530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Flowchart: Manual Operation 8">
            <a:extLst>
              <a:ext uri="{FF2B5EF4-FFF2-40B4-BE49-F238E27FC236}">
                <a16:creationId xmlns:a16="http://schemas.microsoft.com/office/drawing/2014/main" id="{D7B28862-7860-44C7-8677-B19C781D9C0A}"/>
              </a:ext>
            </a:extLst>
          </p:cNvPr>
          <p:cNvSpPr/>
          <p:nvPr/>
        </p:nvSpPr>
        <p:spPr>
          <a:xfrm rot="5400000" flipH="1">
            <a:off x="6140326" y="2026386"/>
            <a:ext cx="1223010" cy="811530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A8C3EA-2458-4F03-B632-5D690F3E80A9}"/>
                  </a:ext>
                </a:extLst>
              </p:cNvPr>
              <p:cNvSpPr txBox="1"/>
              <p:nvPr/>
            </p:nvSpPr>
            <p:spPr>
              <a:xfrm>
                <a:off x="2022398" y="1866900"/>
                <a:ext cx="90409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dirty="0">
                    <a:latin typeface="Corbel" panose="020B0503020204020204" pitchFamily="34" charset="0"/>
                  </a:rPr>
                  <a:t>Data</a:t>
                </a:r>
                <a:r>
                  <a:rPr lang="en-US" altLang="zh-CN" sz="3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30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zh-CN" altLang="en-US" sz="3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A8C3EA-2458-4F03-B632-5D690F3E8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398" y="1866900"/>
                <a:ext cx="904094" cy="461665"/>
              </a:xfrm>
              <a:prstGeom prst="rect">
                <a:avLst/>
              </a:prstGeom>
              <a:blipFill>
                <a:blip r:embed="rId3"/>
                <a:stretch>
                  <a:fillRect l="-20946" t="-3947" b="-35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B10F68-68D5-4834-95C6-6E19209D4275}"/>
                  </a:ext>
                </a:extLst>
              </p:cNvPr>
              <p:cNvSpPr txBox="1"/>
              <p:nvPr/>
            </p:nvSpPr>
            <p:spPr>
              <a:xfrm>
                <a:off x="896242" y="2478405"/>
                <a:ext cx="2037417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b="0" dirty="0">
                    <a:latin typeface="Corbel" panose="020B0503020204020204" pitchFamily="34" charset="0"/>
                  </a:rPr>
                  <a:t>Domain index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000" b="0" i="0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B10F68-68D5-4834-95C6-6E19209D4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42" y="2478405"/>
                <a:ext cx="2037417" cy="461665"/>
              </a:xfrm>
              <a:prstGeom prst="rect">
                <a:avLst/>
              </a:prstGeom>
              <a:blipFill>
                <a:blip r:embed="rId4"/>
                <a:stretch>
                  <a:fillRect l="-8982" t="-5333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95DF20-7F3B-4A75-B6F0-5D0945B96700}"/>
                  </a:ext>
                </a:extLst>
              </p:cNvPr>
              <p:cNvSpPr txBox="1"/>
              <p:nvPr/>
            </p:nvSpPr>
            <p:spPr>
              <a:xfrm>
                <a:off x="5349657" y="2163237"/>
                <a:ext cx="275717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000" b="1" i="0" smtClean="0"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zh-CN" altLang="en-US" sz="3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95DF20-7F3B-4A75-B6F0-5D0945B96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657" y="2163237"/>
                <a:ext cx="27571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A739A2-0436-45B9-9971-38DA4B3D898A}"/>
              </a:ext>
            </a:extLst>
          </p:cNvPr>
          <p:cNvCxnSpPr>
            <a:cxnSpLocks/>
          </p:cNvCxnSpPr>
          <p:nvPr/>
        </p:nvCxnSpPr>
        <p:spPr>
          <a:xfrm>
            <a:off x="3108358" y="2106508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150EE2-E48A-4779-82D3-85689C52BB73}"/>
              </a:ext>
            </a:extLst>
          </p:cNvPr>
          <p:cNvCxnSpPr>
            <a:cxnSpLocks/>
          </p:cNvCxnSpPr>
          <p:nvPr/>
        </p:nvCxnSpPr>
        <p:spPr>
          <a:xfrm>
            <a:off x="3108358" y="2733042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A8D209-C224-432A-A207-98E2489390DD}"/>
              </a:ext>
            </a:extLst>
          </p:cNvPr>
          <p:cNvCxnSpPr>
            <a:cxnSpLocks/>
          </p:cNvCxnSpPr>
          <p:nvPr/>
        </p:nvCxnSpPr>
        <p:spPr>
          <a:xfrm>
            <a:off x="4640580" y="2435356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AB687E-22CD-4B5C-A8A4-484B97D49EED}"/>
              </a:ext>
            </a:extLst>
          </p:cNvPr>
          <p:cNvCxnSpPr>
            <a:cxnSpLocks/>
          </p:cNvCxnSpPr>
          <p:nvPr/>
        </p:nvCxnSpPr>
        <p:spPr>
          <a:xfrm>
            <a:off x="5625374" y="2444981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F3CB6FF-46CC-408E-A254-10254F01C5ED}"/>
              </a:ext>
            </a:extLst>
          </p:cNvPr>
          <p:cNvCxnSpPr>
            <a:cxnSpLocks/>
          </p:cNvCxnSpPr>
          <p:nvPr/>
        </p:nvCxnSpPr>
        <p:spPr>
          <a:xfrm>
            <a:off x="7182121" y="2452159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23586F-826E-4303-BB76-1AF1B5EFFAEE}"/>
                  </a:ext>
                </a:extLst>
              </p:cNvPr>
              <p:cNvSpPr txBox="1"/>
              <p:nvPr/>
            </p:nvSpPr>
            <p:spPr>
              <a:xfrm>
                <a:off x="7946588" y="2172862"/>
                <a:ext cx="228107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b="0" dirty="0">
                    <a:latin typeface="Corbel" panose="020B0503020204020204" pitchFamily="34" charset="0"/>
                  </a:rPr>
                  <a:t>Predicted label </a:t>
                </a:r>
                <a14:m>
                  <m:oMath xmlns:m="http://schemas.openxmlformats.org/officeDocument/2006/math">
                    <m:r>
                      <a:rPr lang="en-US" altLang="zh-CN" sz="3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3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23586F-826E-4303-BB76-1AF1B5EFF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588" y="2172862"/>
                <a:ext cx="2281074" cy="461665"/>
              </a:xfrm>
              <a:prstGeom prst="rect">
                <a:avLst/>
              </a:prstGeom>
              <a:blipFill>
                <a:blip r:embed="rId6"/>
                <a:stretch>
                  <a:fillRect l="-8289" t="-3947" b="-35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Manual Operation 23">
            <a:extLst>
              <a:ext uri="{FF2B5EF4-FFF2-40B4-BE49-F238E27FC236}">
                <a16:creationId xmlns:a16="http://schemas.microsoft.com/office/drawing/2014/main" id="{8B0941F0-0EF7-4F81-A9C4-D250047A2BDB}"/>
              </a:ext>
            </a:extLst>
          </p:cNvPr>
          <p:cNvSpPr/>
          <p:nvPr/>
        </p:nvSpPr>
        <p:spPr>
          <a:xfrm rot="5400000" flipH="1">
            <a:off x="6159027" y="3751412"/>
            <a:ext cx="1223010" cy="811530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220BCA-2AA7-4C99-8ACE-EF0505836536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5625374" y="2575392"/>
            <a:ext cx="739393" cy="15817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213003-4612-4CF4-865C-3A37DCDA9C28}"/>
              </a:ext>
            </a:extLst>
          </p:cNvPr>
          <p:cNvCxnSpPr>
            <a:cxnSpLocks/>
          </p:cNvCxnSpPr>
          <p:nvPr/>
        </p:nvCxnSpPr>
        <p:spPr>
          <a:xfrm>
            <a:off x="7182121" y="3894287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8839A2-F9D2-4CEF-BC61-820D26E17BE4}"/>
                  </a:ext>
                </a:extLst>
              </p:cNvPr>
              <p:cNvSpPr txBox="1"/>
              <p:nvPr/>
            </p:nvSpPr>
            <p:spPr>
              <a:xfrm>
                <a:off x="7957772" y="3631191"/>
                <a:ext cx="229620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Predicted mean </a:t>
                </a:r>
                <a14:m>
                  <m:oMath xmlns:m="http://schemas.openxmlformats.org/officeDocument/2006/math">
                    <m:r>
                      <a:rPr lang="zh-CN" altLang="en-US" sz="3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zh-CN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8839A2-F9D2-4CEF-BC61-820D26E17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772" y="3631191"/>
                <a:ext cx="2296206" cy="461665"/>
              </a:xfrm>
              <a:prstGeom prst="rect">
                <a:avLst/>
              </a:prstGeom>
              <a:blipFill>
                <a:blip r:embed="rId7"/>
                <a:stretch>
                  <a:fillRect l="-7735" t="-2703" r="-4420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778D0332-C442-4FA7-B9BB-E8CE0B76F798}"/>
              </a:ext>
            </a:extLst>
          </p:cNvPr>
          <p:cNvSpPr txBox="1"/>
          <p:nvPr/>
        </p:nvSpPr>
        <p:spPr>
          <a:xfrm>
            <a:off x="3473238" y="1268005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Encoder E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AA710C-6F0D-4A33-AF7F-771C310DB2DF}"/>
              </a:ext>
            </a:extLst>
          </p:cNvPr>
          <p:cNvSpPr txBox="1"/>
          <p:nvPr/>
        </p:nvSpPr>
        <p:spPr>
          <a:xfrm>
            <a:off x="5963333" y="1266063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Predictor F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95E0D2-5540-49FB-A9A2-23EE4294BE14}"/>
              </a:ext>
            </a:extLst>
          </p:cNvPr>
          <p:cNvSpPr txBox="1"/>
          <p:nvPr/>
        </p:nvSpPr>
        <p:spPr>
          <a:xfrm>
            <a:off x="5704375" y="4786451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Discriminator D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CE954F-62D8-4D8B-A92F-73B8DEC4738E}"/>
                  </a:ext>
                </a:extLst>
              </p:cNvPr>
              <p:cNvSpPr txBox="1"/>
              <p:nvPr/>
            </p:nvSpPr>
            <p:spPr>
              <a:xfrm>
                <a:off x="651757" y="4507436"/>
                <a:ext cx="4370555" cy="1061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dirty="0">
                    <a:latin typeface="Corbel" panose="020B05030202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rbel" panose="020B0503020204020204" pitchFamily="34" charset="0"/>
                  </a:rPr>
                  <a:t>Minimize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e>
                            </m:d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zh-CN" alt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d>
                      </m:den>
                    </m:f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CE954F-62D8-4D8B-A92F-73B8DEC47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7" y="4507436"/>
                <a:ext cx="4370555" cy="1061444"/>
              </a:xfrm>
              <a:prstGeom prst="rect">
                <a:avLst/>
              </a:prstGeom>
              <a:blipFill>
                <a:blip r:embed="rId8"/>
                <a:stretch>
                  <a:fillRect l="-4324" t="-8571" b="-1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66AF26-FAE7-4C8A-98AF-D22F54661633}"/>
              </a:ext>
            </a:extLst>
          </p:cNvPr>
          <p:cNvCxnSpPr>
            <a:cxnSpLocks/>
          </p:cNvCxnSpPr>
          <p:nvPr/>
        </p:nvCxnSpPr>
        <p:spPr>
          <a:xfrm>
            <a:off x="7182121" y="4508352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59EFD9-DD94-4B96-9021-191BE2C39DB4}"/>
                  </a:ext>
                </a:extLst>
              </p:cNvPr>
              <p:cNvSpPr txBox="1"/>
              <p:nvPr/>
            </p:nvSpPr>
            <p:spPr>
              <a:xfrm>
                <a:off x="7957772" y="4245256"/>
                <a:ext cx="284693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Predicted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3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3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zh-CN" altLang="en-US" sz="3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59EFD9-DD94-4B96-9021-191BE2C39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772" y="4245256"/>
                <a:ext cx="2846933" cy="461665"/>
              </a:xfrm>
              <a:prstGeom prst="rect">
                <a:avLst/>
              </a:prstGeom>
              <a:blipFill>
                <a:blip r:embed="rId9"/>
                <a:stretch>
                  <a:fillRect l="-6424" t="-3947" b="-35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C8B0353A-156D-408F-8459-503274B856B2}"/>
              </a:ext>
            </a:extLst>
          </p:cNvPr>
          <p:cNvSpPr txBox="1"/>
          <p:nvPr/>
        </p:nvSpPr>
        <p:spPr>
          <a:xfrm>
            <a:off x="4033925" y="2155152"/>
            <a:ext cx="396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i="1" dirty="0">
                <a:latin typeface="Corbel" panose="020B0503020204020204" pitchFamily="34" charset="0"/>
              </a:rPr>
              <a:t>E</a:t>
            </a:r>
            <a:endParaRPr lang="zh-CN" altLang="en-US" sz="3000" i="1" dirty="0">
              <a:latin typeface="Corbel" panose="020B05030202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F5DEC-2C61-4392-B6D4-53BB349E821C}"/>
              </a:ext>
            </a:extLst>
          </p:cNvPr>
          <p:cNvSpPr txBox="1"/>
          <p:nvPr/>
        </p:nvSpPr>
        <p:spPr>
          <a:xfrm>
            <a:off x="6569948" y="2179044"/>
            <a:ext cx="378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i="1" dirty="0">
                <a:latin typeface="Corbel" panose="020B0503020204020204" pitchFamily="34" charset="0"/>
              </a:rPr>
              <a:t>F</a:t>
            </a:r>
            <a:endParaRPr lang="zh-CN" altLang="en-US" sz="3000" i="1" dirty="0">
              <a:latin typeface="Corbel" panose="020B05030202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31A6E9-7116-4C2C-975D-28AB33D8FBB7}"/>
              </a:ext>
            </a:extLst>
          </p:cNvPr>
          <p:cNvSpPr txBox="1"/>
          <p:nvPr/>
        </p:nvSpPr>
        <p:spPr>
          <a:xfrm>
            <a:off x="6572401" y="3880178"/>
            <a:ext cx="442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i="1" dirty="0">
                <a:latin typeface="Corbel" panose="020B0503020204020204" pitchFamily="34" charset="0"/>
              </a:rPr>
              <a:t>D</a:t>
            </a:r>
            <a:endParaRPr lang="zh-CN" altLang="en-US" sz="3000" i="1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CCBDEC-0722-4AF2-8451-5921472678C3}"/>
                  </a:ext>
                </a:extLst>
              </p:cNvPr>
              <p:cNvSpPr txBox="1"/>
              <p:nvPr/>
            </p:nvSpPr>
            <p:spPr>
              <a:xfrm>
                <a:off x="651757" y="5558845"/>
                <a:ext cx="6075702" cy="1128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dirty="0">
                    <a:latin typeface="Corbel" panose="020B05030202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rbel" panose="020B0503020204020204" pitchFamily="34" charset="0"/>
                  </a:rPr>
                  <a:t>Minimize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d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</m:d>
                                <m: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zh-CN" alt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d>
                      </m:den>
                    </m:f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CCBDEC-0722-4AF2-8451-592147267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7" y="5558845"/>
                <a:ext cx="6075702" cy="1128642"/>
              </a:xfrm>
              <a:prstGeom prst="rect">
                <a:avLst/>
              </a:prstGeom>
              <a:blipFill>
                <a:blip r:embed="rId10"/>
                <a:stretch>
                  <a:fillRect l="-3109" t="-8649" b="-1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1A14B9B-41CE-7F4C-B924-D3AE3A6A16C5}"/>
                  </a:ext>
                </a:extLst>
              </p:cNvPr>
              <p:cNvSpPr txBox="1"/>
              <p:nvPr/>
            </p:nvSpPr>
            <p:spPr>
              <a:xfrm>
                <a:off x="0" y="5758443"/>
                <a:ext cx="12212628" cy="769441"/>
              </a:xfrm>
              <a:prstGeom prst="rect">
                <a:avLst/>
              </a:prstGeom>
              <a:solidFill>
                <a:srgbClr val="D11C0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</a:rPr>
                  <a:t>PCIDA matches both </a:t>
                </a:r>
                <a14:m>
                  <m:oMath xmlns:m="http://schemas.openxmlformats.org/officeDocument/2006/math">
                    <m:r>
                      <a:rPr lang="en-US" altLang="zh-CN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e>
                        <m:r>
                          <a:rPr lang="en-US" altLang="zh-CN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altLang="zh-CN" sz="44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𝕍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e>
                        <m:r>
                          <a:rPr lang="en-US" altLang="zh-C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1A14B9B-41CE-7F4C-B924-D3AE3A6A1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58443"/>
                <a:ext cx="12212628" cy="769441"/>
              </a:xfrm>
              <a:prstGeom prst="rect">
                <a:avLst/>
              </a:prstGeom>
              <a:blipFill>
                <a:blip r:embed="rId11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43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195048-60EA-49A6-A3D1-B8321E0843DE}"/>
              </a:ext>
            </a:extLst>
          </p:cNvPr>
          <p:cNvSpPr txBox="1">
            <a:spLocks/>
          </p:cNvSpPr>
          <p:nvPr/>
        </p:nvSpPr>
        <p:spPr>
          <a:xfrm>
            <a:off x="555170" y="326571"/>
            <a:ext cx="1241787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Corbel" pitchFamily="34" charset="0"/>
              </a:rPr>
              <a:t>Theoretical Analysis</a:t>
            </a:r>
            <a:endParaRPr lang="zh-CN" altLang="en-US" b="1" dirty="0">
              <a:latin typeface="Corbe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E06C9D-3D83-4FE2-87F1-CB6BB94C0322}"/>
                  </a:ext>
                </a:extLst>
              </p:cNvPr>
              <p:cNvSpPr txBox="1"/>
              <p:nvPr/>
            </p:nvSpPr>
            <p:spPr>
              <a:xfrm>
                <a:off x="980238" y="2058590"/>
                <a:ext cx="102315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Corbel" panose="020B0503020204020204" pitchFamily="34" charset="0"/>
                  </a:rPr>
                  <a:t>Theorem 1 </a:t>
                </a:r>
                <a:r>
                  <a:rPr lang="en-US" altLang="zh-CN" sz="2400" dirty="0">
                    <a:latin typeface="Corbel" panose="020B0503020204020204" pitchFamily="34" charset="0"/>
                  </a:rPr>
                  <a:t>(Informal). CIDA converges, </a:t>
                </a:r>
                <a:r>
                  <a:rPr lang="en-US" altLang="zh-CN" sz="2400" i="1" dirty="0">
                    <a:latin typeface="Corbel" panose="020B0503020204020204" pitchFamily="34" charset="0"/>
                  </a:rPr>
                  <a:t>if and only if</a:t>
                </a:r>
                <a:r>
                  <a:rPr lang="en-US" altLang="zh-CN" sz="2400" dirty="0">
                    <a:latin typeface="Corbel" panose="020B0503020204020204" pitchFamily="34" charset="0"/>
                  </a:rPr>
                  <a:t>, the expectation of domain index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is identical for any embedding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.</a:t>
                </a:r>
                <a:endParaRPr lang="zh-CN" alt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E06C9D-3D83-4FE2-87F1-CB6BB94C0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38" y="2058590"/>
                <a:ext cx="10231522" cy="830997"/>
              </a:xfrm>
              <a:prstGeom prst="rect">
                <a:avLst/>
              </a:prstGeom>
              <a:blipFill>
                <a:blip r:embed="rId2"/>
                <a:stretch>
                  <a:fillRect l="-867" t="-4478" r="-372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B76DDD-BECC-4193-B8EF-1510DD2BB255}"/>
                  </a:ext>
                </a:extLst>
              </p:cNvPr>
              <p:cNvSpPr txBox="1"/>
              <p:nvPr/>
            </p:nvSpPr>
            <p:spPr>
              <a:xfrm>
                <a:off x="980238" y="3265234"/>
                <a:ext cx="96153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Corbel" panose="020B0503020204020204" pitchFamily="34" charset="0"/>
                  </a:rPr>
                  <a:t>Theorem 2 </a:t>
                </a:r>
                <a:r>
                  <a:rPr lang="en-US" altLang="zh-CN" sz="2400" dirty="0">
                    <a:latin typeface="Corbel" panose="020B0503020204020204" pitchFamily="34" charset="0"/>
                  </a:rPr>
                  <a:t>(Informal). PCIDA converges, </a:t>
                </a:r>
                <a:r>
                  <a:rPr lang="en-US" altLang="zh-CN" sz="2400" i="1" dirty="0">
                    <a:latin typeface="Corbel" panose="020B0503020204020204" pitchFamily="34" charset="0"/>
                  </a:rPr>
                  <a:t>if and only if, </a:t>
                </a:r>
                <a:r>
                  <a:rPr lang="en-US" altLang="zh-CN" sz="2400" dirty="0">
                    <a:latin typeface="Corbel" panose="020B0503020204020204" pitchFamily="34" charset="0"/>
                  </a:rPr>
                  <a:t>the expectation and the variance of domain index,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𝕍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 are identical for any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.</a:t>
                </a:r>
                <a:endParaRPr lang="zh-CN" alt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B76DDD-BECC-4193-B8EF-1510DD2BB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38" y="3265234"/>
                <a:ext cx="9615371" cy="830997"/>
              </a:xfrm>
              <a:prstGeom prst="rect">
                <a:avLst/>
              </a:prstGeom>
              <a:blipFill>
                <a:blip r:embed="rId3"/>
                <a:stretch>
                  <a:fillRect l="-1015" t="-5882" r="-380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05B2F9-2E41-4AC9-BD1D-903B8432D037}"/>
                  </a:ext>
                </a:extLst>
              </p:cNvPr>
              <p:cNvSpPr txBox="1"/>
              <p:nvPr/>
            </p:nvSpPr>
            <p:spPr>
              <a:xfrm>
                <a:off x="980238" y="4457939"/>
                <a:ext cx="104575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Corbel" panose="020B0503020204020204" pitchFamily="34" charset="0"/>
                  </a:rPr>
                  <a:t>Theorem 3 </a:t>
                </a:r>
                <a:r>
                  <a:rPr lang="en-US" altLang="zh-CN" sz="2400" dirty="0">
                    <a:latin typeface="Corbel" panose="020B0503020204020204" pitchFamily="34" charset="0"/>
                  </a:rPr>
                  <a:t>(Informal). The global optimum of the two-player game between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 matches the global optimum of the three-play game between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.</a:t>
                </a:r>
                <a:endParaRPr lang="zh-CN" alt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05B2F9-2E41-4AC9-BD1D-903B8432D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38" y="4457939"/>
                <a:ext cx="10457500" cy="830997"/>
              </a:xfrm>
              <a:prstGeom prst="rect">
                <a:avLst/>
              </a:prstGeom>
              <a:blipFill>
                <a:blip r:embed="rId4"/>
                <a:stretch>
                  <a:fillRect l="-933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43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Domain Adaptation</a:t>
            </a:r>
            <a:endParaRPr lang="zh-CN" altLang="en-US" b="1" dirty="0">
              <a:latin typeface="Corbe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9A577D-3996-4C01-9488-D9D82FD642E9}"/>
              </a:ext>
            </a:extLst>
          </p:cNvPr>
          <p:cNvGrpSpPr/>
          <p:nvPr/>
        </p:nvGrpSpPr>
        <p:grpSpPr>
          <a:xfrm>
            <a:off x="1865255" y="1306216"/>
            <a:ext cx="8528354" cy="1427983"/>
            <a:chOff x="1865255" y="1306216"/>
            <a:chExt cx="8528354" cy="142798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22E56F-66F8-438F-9C05-9AE62C7B21A2}"/>
                </a:ext>
              </a:extLst>
            </p:cNvPr>
            <p:cNvSpPr txBox="1"/>
            <p:nvPr/>
          </p:nvSpPr>
          <p:spPr>
            <a:xfrm>
              <a:off x="1865255" y="1725786"/>
              <a:ext cx="164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latin typeface="Corbel" panose="020B0503020204020204" pitchFamily="34" charset="0"/>
                </a:rPr>
                <a:t>One to One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85F18D0-CBA8-492F-9803-65CC480334C7}"/>
                </a:ext>
              </a:extLst>
            </p:cNvPr>
            <p:cNvSpPr/>
            <p:nvPr/>
          </p:nvSpPr>
          <p:spPr>
            <a:xfrm>
              <a:off x="5695967" y="1306216"/>
              <a:ext cx="650403" cy="65040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orbel" panose="020B0503020204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4F56D57-C180-4688-BEF0-F1B2F6C6ED1A}"/>
                </a:ext>
              </a:extLst>
            </p:cNvPr>
            <p:cNvSpPr/>
            <p:nvPr/>
          </p:nvSpPr>
          <p:spPr>
            <a:xfrm>
              <a:off x="9288253" y="1306216"/>
              <a:ext cx="650403" cy="6504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orbel" panose="020B0503020204020204" pitchFamily="34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1C35546-BA96-4001-8F39-406F05D0FAA1}"/>
                </a:ext>
              </a:extLst>
            </p:cNvPr>
            <p:cNvCxnSpPr>
              <a:cxnSpLocks/>
            </p:cNvCxnSpPr>
            <p:nvPr/>
          </p:nvCxnSpPr>
          <p:spPr>
            <a:xfrm>
              <a:off x="6519172" y="1606712"/>
              <a:ext cx="25908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2A57BB-D895-4686-8670-02396FDDEC31}"/>
                </a:ext>
              </a:extLst>
            </p:cNvPr>
            <p:cNvSpPr txBox="1"/>
            <p:nvPr/>
          </p:nvSpPr>
          <p:spPr>
            <a:xfrm>
              <a:off x="5215594" y="2047227"/>
              <a:ext cx="1653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orbel" panose="020B0503020204020204" pitchFamily="34" charset="0"/>
                </a:rPr>
                <a:t>Source Domain</a:t>
              </a:r>
              <a:endParaRPr lang="zh-CN" altLang="en-US" dirty="0">
                <a:latin typeface="Corbel" panose="020B05030202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9F2A1A-F811-41E5-ABAA-6EC7FFF7025D}"/>
                </a:ext>
              </a:extLst>
            </p:cNvPr>
            <p:cNvSpPr txBox="1"/>
            <p:nvPr/>
          </p:nvSpPr>
          <p:spPr>
            <a:xfrm>
              <a:off x="8784771" y="2047227"/>
              <a:ext cx="1608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orbel" panose="020B0503020204020204" pitchFamily="34" charset="0"/>
                </a:rPr>
                <a:t>Target Domain</a:t>
              </a:r>
              <a:endParaRPr lang="zh-CN" altLang="en-US" dirty="0">
                <a:latin typeface="Corbel" panose="020B0503020204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C63AB92-8FC5-46FE-A2A2-CD33178E0302}"/>
                    </a:ext>
                  </a:extLst>
                </p:cNvPr>
                <p:cNvSpPr/>
                <p:nvPr/>
              </p:nvSpPr>
              <p:spPr>
                <a:xfrm>
                  <a:off x="5423150" y="2364867"/>
                  <a:ext cx="11960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b="1" dirty="0">
                      <a:latin typeface="Corbel" panose="020B0503020204020204" pitchFamily="34" charset="0"/>
                    </a:rPr>
                    <a:t>and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a14:m>
                  <a:r>
                    <a:rPr lang="zh-CN" altLang="en-US" b="1" dirty="0">
                      <a:latin typeface="Corbel" panose="020B0503020204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C63AB92-8FC5-46FE-A2A2-CD33178E0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3150" y="2364867"/>
                  <a:ext cx="1196033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F9361F6-1940-4A59-A82E-EEE4F72EB80B}"/>
                    </a:ext>
                  </a:extLst>
                </p:cNvPr>
                <p:cNvSpPr/>
                <p:nvPr/>
              </p:nvSpPr>
              <p:spPr>
                <a:xfrm>
                  <a:off x="9374478" y="2364867"/>
                  <a:ext cx="4779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F9361F6-1940-4A59-A82E-EEE4F72EB8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4478" y="2364867"/>
                  <a:ext cx="47795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800385-AA0A-4967-B42A-B585B777846B}"/>
              </a:ext>
            </a:extLst>
          </p:cNvPr>
          <p:cNvGrpSpPr/>
          <p:nvPr/>
        </p:nvGrpSpPr>
        <p:grpSpPr>
          <a:xfrm>
            <a:off x="1865255" y="3014412"/>
            <a:ext cx="8879309" cy="1544019"/>
            <a:chOff x="1865255" y="2902118"/>
            <a:chExt cx="8879309" cy="15440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7368DD-0581-43FC-AFCE-2F7B72E8226D}"/>
                </a:ext>
              </a:extLst>
            </p:cNvPr>
            <p:cNvSpPr txBox="1"/>
            <p:nvPr/>
          </p:nvSpPr>
          <p:spPr>
            <a:xfrm>
              <a:off x="1865255" y="3202019"/>
              <a:ext cx="1818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latin typeface="Corbel" panose="020B0503020204020204" pitchFamily="34" charset="0"/>
                </a:rPr>
                <a:t>Many to One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380C712-1AD5-4A34-BFB4-5EC19726ACAE}"/>
                </a:ext>
              </a:extLst>
            </p:cNvPr>
            <p:cNvSpPr/>
            <p:nvPr/>
          </p:nvSpPr>
          <p:spPr>
            <a:xfrm>
              <a:off x="5769813" y="2902118"/>
              <a:ext cx="502705" cy="50270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orbel" panose="020B0503020204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61513E-0FD2-43F8-AD71-006CF6D17902}"/>
                </a:ext>
              </a:extLst>
            </p:cNvPr>
            <p:cNvSpPr/>
            <p:nvPr/>
          </p:nvSpPr>
          <p:spPr>
            <a:xfrm>
              <a:off x="5769813" y="3469145"/>
              <a:ext cx="502705" cy="50270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orbel" panose="020B0503020204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D9C1B8-0ABB-4851-8EE1-8B874E87635E}"/>
                </a:ext>
              </a:extLst>
            </p:cNvPr>
            <p:cNvSpPr/>
            <p:nvPr/>
          </p:nvSpPr>
          <p:spPr>
            <a:xfrm>
              <a:off x="9288253" y="3107651"/>
              <a:ext cx="650403" cy="6504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orbel" panose="020B050302020402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449F1F2-F998-4876-B22B-5255992A0663}"/>
                </a:ext>
              </a:extLst>
            </p:cNvPr>
            <p:cNvCxnSpPr>
              <a:cxnSpLocks/>
            </p:cNvCxnSpPr>
            <p:nvPr/>
          </p:nvCxnSpPr>
          <p:spPr>
            <a:xfrm>
              <a:off x="6519172" y="3404823"/>
              <a:ext cx="25908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DE02AE-FB7B-4E32-A569-5C11F0320332}"/>
                </a:ext>
              </a:extLst>
            </p:cNvPr>
            <p:cNvSpPr txBox="1"/>
            <p:nvPr/>
          </p:nvSpPr>
          <p:spPr>
            <a:xfrm>
              <a:off x="8513504" y="4072436"/>
              <a:ext cx="2231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orbel" panose="020B0503020204020204" pitchFamily="34" charset="0"/>
                </a:rPr>
                <a:t>Single Target Domain</a:t>
              </a:r>
              <a:endParaRPr lang="zh-CN" altLang="en-US" dirty="0">
                <a:latin typeface="Corbel" panose="020B05030202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809083-928D-4A14-A66C-EE4EC3FC44A0}"/>
                </a:ext>
              </a:extLst>
            </p:cNvPr>
            <p:cNvSpPr txBox="1"/>
            <p:nvPr/>
          </p:nvSpPr>
          <p:spPr>
            <a:xfrm>
              <a:off x="4748316" y="4076805"/>
              <a:ext cx="2572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orbel" panose="020B0503020204020204" pitchFamily="34" charset="0"/>
                </a:rPr>
                <a:t>Multiple Source Domains</a:t>
              </a:r>
              <a:endParaRPr lang="zh-CN" altLang="en-US" dirty="0">
                <a:latin typeface="Corbel" panose="020B0503020204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4B33558-C551-44C1-A621-2D4EF014628B}"/>
              </a:ext>
            </a:extLst>
          </p:cNvPr>
          <p:cNvGrpSpPr/>
          <p:nvPr/>
        </p:nvGrpSpPr>
        <p:grpSpPr>
          <a:xfrm>
            <a:off x="1865255" y="4846263"/>
            <a:ext cx="9008927" cy="1544019"/>
            <a:chOff x="1865255" y="4637717"/>
            <a:chExt cx="9008927" cy="154401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6AAD89-6EC1-4A6D-955E-067C43DAA4FE}"/>
                </a:ext>
              </a:extLst>
            </p:cNvPr>
            <p:cNvSpPr txBox="1"/>
            <p:nvPr/>
          </p:nvSpPr>
          <p:spPr>
            <a:xfrm>
              <a:off x="1865255" y="4973911"/>
              <a:ext cx="1996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latin typeface="Corbel" panose="020B0503020204020204" pitchFamily="34" charset="0"/>
                </a:rPr>
                <a:t>Many to Many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7BDD0E4-3031-46CA-BF4D-2FAEF0C7631E}"/>
                </a:ext>
              </a:extLst>
            </p:cNvPr>
            <p:cNvSpPr/>
            <p:nvPr/>
          </p:nvSpPr>
          <p:spPr>
            <a:xfrm>
              <a:off x="5769813" y="4637717"/>
              <a:ext cx="502705" cy="50270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orbel" panose="020B0503020204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A916837-9676-40B6-B26C-D1D2DC36ADD6}"/>
                </a:ext>
              </a:extLst>
            </p:cNvPr>
            <p:cNvSpPr/>
            <p:nvPr/>
          </p:nvSpPr>
          <p:spPr>
            <a:xfrm>
              <a:off x="5769813" y="5204744"/>
              <a:ext cx="502705" cy="50270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orbel" panose="020B0503020204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9061D76-1984-4B63-B7EE-389D4D8BE025}"/>
                </a:ext>
              </a:extLst>
            </p:cNvPr>
            <p:cNvSpPr txBox="1"/>
            <p:nvPr/>
          </p:nvSpPr>
          <p:spPr>
            <a:xfrm>
              <a:off x="4748316" y="5812404"/>
              <a:ext cx="2572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orbel" panose="020B0503020204020204" pitchFamily="34" charset="0"/>
                </a:rPr>
                <a:t>Multiple Source Domains</a:t>
              </a:r>
              <a:endParaRPr lang="zh-CN" altLang="en-US" dirty="0">
                <a:latin typeface="Corbel" panose="020B0503020204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6AB98B6-1A87-4259-8379-DD67751D598E}"/>
                </a:ext>
              </a:extLst>
            </p:cNvPr>
            <p:cNvSpPr/>
            <p:nvPr/>
          </p:nvSpPr>
          <p:spPr>
            <a:xfrm>
              <a:off x="9377682" y="4637717"/>
              <a:ext cx="502705" cy="5027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orbel" panose="020B0503020204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048FB5-56B2-428A-9579-ECEF776BA99E}"/>
                </a:ext>
              </a:extLst>
            </p:cNvPr>
            <p:cNvSpPr/>
            <p:nvPr/>
          </p:nvSpPr>
          <p:spPr>
            <a:xfrm>
              <a:off x="9377682" y="5204744"/>
              <a:ext cx="502705" cy="5027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orbel" panose="020B0503020204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6DBC83-51E4-429A-B110-4C9A8FD94BD5}"/>
                </a:ext>
              </a:extLst>
            </p:cNvPr>
            <p:cNvSpPr txBox="1"/>
            <p:nvPr/>
          </p:nvSpPr>
          <p:spPr>
            <a:xfrm>
              <a:off x="8356185" y="5812404"/>
              <a:ext cx="251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orbel" panose="020B0503020204020204" pitchFamily="34" charset="0"/>
                </a:rPr>
                <a:t>Multiple Target Domains</a:t>
              </a:r>
              <a:endParaRPr lang="zh-CN" altLang="en-US" dirty="0">
                <a:latin typeface="Corbel" panose="020B050302020402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F57E8B9-338F-4824-8016-29660E1F8DFB}"/>
                </a:ext>
              </a:extLst>
            </p:cNvPr>
            <p:cNvCxnSpPr>
              <a:cxnSpLocks/>
            </p:cNvCxnSpPr>
            <p:nvPr/>
          </p:nvCxnSpPr>
          <p:spPr>
            <a:xfrm>
              <a:off x="6519172" y="5184421"/>
              <a:ext cx="25908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74B75AD-EE41-4472-BCBF-C1376D62E1F6}"/>
                  </a:ext>
                </a:extLst>
              </p:cNvPr>
              <p:cNvSpPr/>
              <p:nvPr/>
            </p:nvSpPr>
            <p:spPr>
              <a:xfrm>
                <a:off x="9852429" y="2350097"/>
                <a:ext cx="11736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Predict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zh-CN" altLang="en-US" b="1" dirty="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74B75AD-EE41-4472-BCBF-C1376D62E1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429" y="2350097"/>
                <a:ext cx="1173655" cy="369332"/>
              </a:xfrm>
              <a:prstGeom prst="rect">
                <a:avLst/>
              </a:prstGeom>
              <a:blipFill>
                <a:blip r:embed="rId5"/>
                <a:stretch>
                  <a:fillRect l="-430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1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93C9D-9BEC-C74F-B735-46DD0F096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71"/>
            <a:ext cx="11016916" cy="1706318"/>
          </a:xfrm>
        </p:spPr>
        <p:txBody>
          <a:bodyPr>
            <a:noAutofit/>
          </a:bodyPr>
          <a:lstStyle/>
          <a:p>
            <a:r>
              <a:rPr lang="en-US" altLang="zh-CN" sz="3000" dirty="0">
                <a:latin typeface="Corbel" panose="020B0503020204020204" pitchFamily="34" charset="0"/>
              </a:rPr>
              <a:t>Single-Step </a:t>
            </a:r>
            <a:r>
              <a:rPr lang="en-US" sz="3000" dirty="0">
                <a:latin typeface="Corbel" panose="020B0503020204020204" pitchFamily="34" charset="0"/>
              </a:rPr>
              <a:t>Categorical Domain Adaptation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ADDA: Adversarial Discriminative Domain Adaptation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DANN: Domain-Adversarial Training of Neural Networks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… (more results in the paper)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E5C654-ECC9-3547-A366-E4D569266CF3}"/>
              </a:ext>
            </a:extLst>
          </p:cNvPr>
          <p:cNvSpPr txBox="1">
            <a:spLocks/>
          </p:cNvSpPr>
          <p:nvPr/>
        </p:nvSpPr>
        <p:spPr>
          <a:xfrm>
            <a:off x="555170" y="326571"/>
            <a:ext cx="1241787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Corbel" pitchFamily="34" charset="0"/>
              </a:rPr>
              <a:t>Baselines</a:t>
            </a:r>
            <a:endParaRPr lang="zh-CN" altLang="en-US" b="1" dirty="0">
              <a:latin typeface="Corbe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A355B9-AB17-244C-B9B0-8278037D52CD}"/>
              </a:ext>
            </a:extLst>
          </p:cNvPr>
          <p:cNvGrpSpPr/>
          <p:nvPr/>
        </p:nvGrpSpPr>
        <p:grpSpPr>
          <a:xfrm>
            <a:off x="2117557" y="4491789"/>
            <a:ext cx="7263428" cy="1395103"/>
            <a:chOff x="2085472" y="4439248"/>
            <a:chExt cx="7263428" cy="13951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C251498-CE8F-084D-8AE9-60868FA52A9F}"/>
                </a:ext>
              </a:extLst>
            </p:cNvPr>
            <p:cNvSpPr/>
            <p:nvPr/>
          </p:nvSpPr>
          <p:spPr>
            <a:xfrm>
              <a:off x="2085472" y="4919951"/>
              <a:ext cx="914400" cy="914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4AB5F5-A783-9742-9A7D-C8B1D641D85D}"/>
                </a:ext>
              </a:extLst>
            </p:cNvPr>
            <p:cNvSpPr/>
            <p:nvPr/>
          </p:nvSpPr>
          <p:spPr>
            <a:xfrm>
              <a:off x="3633536" y="4919951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7E5E909-27AC-8C40-A47B-2E471EF4FD6E}"/>
                </a:ext>
              </a:extLst>
            </p:cNvPr>
            <p:cNvSpPr/>
            <p:nvPr/>
          </p:nvSpPr>
          <p:spPr>
            <a:xfrm>
              <a:off x="5181600" y="4919951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4792001-83BB-CE45-8343-BB7F6F98D5B8}"/>
                </a:ext>
              </a:extLst>
            </p:cNvPr>
            <p:cNvSpPr/>
            <p:nvPr/>
          </p:nvSpPr>
          <p:spPr>
            <a:xfrm>
              <a:off x="6729664" y="4919951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ircular Arrow 12">
              <a:extLst>
                <a:ext uri="{FF2B5EF4-FFF2-40B4-BE49-F238E27FC236}">
                  <a16:creationId xmlns:a16="http://schemas.microsoft.com/office/drawing/2014/main" id="{686C259B-BEED-5E46-9129-EA1E0E251C7E}"/>
                </a:ext>
              </a:extLst>
            </p:cNvPr>
            <p:cNvSpPr/>
            <p:nvPr/>
          </p:nvSpPr>
          <p:spPr>
            <a:xfrm rot="293857">
              <a:off x="2538806" y="4439256"/>
              <a:ext cx="1499572" cy="961390"/>
            </a:xfrm>
            <a:prstGeom prst="circularArrow">
              <a:avLst>
                <a:gd name="adj1" fmla="val 10298"/>
                <a:gd name="adj2" fmla="val 714156"/>
                <a:gd name="adj3" fmla="val 20893427"/>
                <a:gd name="adj4" fmla="val 10567506"/>
                <a:gd name="adj5" fmla="val 125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ircular Arrow 13">
              <a:extLst>
                <a:ext uri="{FF2B5EF4-FFF2-40B4-BE49-F238E27FC236}">
                  <a16:creationId xmlns:a16="http://schemas.microsoft.com/office/drawing/2014/main" id="{3F801A8B-ECCC-804F-8062-A3A17FD613B2}"/>
                </a:ext>
              </a:extLst>
            </p:cNvPr>
            <p:cNvSpPr/>
            <p:nvPr/>
          </p:nvSpPr>
          <p:spPr>
            <a:xfrm rot="293857">
              <a:off x="4086870" y="4439255"/>
              <a:ext cx="1499572" cy="961390"/>
            </a:xfrm>
            <a:prstGeom prst="circularArrow">
              <a:avLst>
                <a:gd name="adj1" fmla="val 10298"/>
                <a:gd name="adj2" fmla="val 714156"/>
                <a:gd name="adj3" fmla="val 20893427"/>
                <a:gd name="adj4" fmla="val 10567506"/>
                <a:gd name="adj5" fmla="val 125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ircular Arrow 14">
              <a:extLst>
                <a:ext uri="{FF2B5EF4-FFF2-40B4-BE49-F238E27FC236}">
                  <a16:creationId xmlns:a16="http://schemas.microsoft.com/office/drawing/2014/main" id="{1FE16A16-5C16-6D45-84B3-9CD7D71DB822}"/>
                </a:ext>
              </a:extLst>
            </p:cNvPr>
            <p:cNvSpPr/>
            <p:nvPr/>
          </p:nvSpPr>
          <p:spPr>
            <a:xfrm rot="293857">
              <a:off x="5669004" y="4439252"/>
              <a:ext cx="1499572" cy="961390"/>
            </a:xfrm>
            <a:prstGeom prst="circularArrow">
              <a:avLst>
                <a:gd name="adj1" fmla="val 10298"/>
                <a:gd name="adj2" fmla="val 714156"/>
                <a:gd name="adj3" fmla="val 20893427"/>
                <a:gd name="adj4" fmla="val 10567506"/>
                <a:gd name="adj5" fmla="val 125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ircular Arrow 15">
              <a:extLst>
                <a:ext uri="{FF2B5EF4-FFF2-40B4-BE49-F238E27FC236}">
                  <a16:creationId xmlns:a16="http://schemas.microsoft.com/office/drawing/2014/main" id="{5CE2E540-FFE3-EE4D-A24E-A9FFA36EEB28}"/>
                </a:ext>
              </a:extLst>
            </p:cNvPr>
            <p:cNvSpPr/>
            <p:nvPr/>
          </p:nvSpPr>
          <p:spPr>
            <a:xfrm rot="293857">
              <a:off x="7219133" y="4439248"/>
              <a:ext cx="1499572" cy="961390"/>
            </a:xfrm>
            <a:prstGeom prst="circularArrow">
              <a:avLst>
                <a:gd name="adj1" fmla="val 10298"/>
                <a:gd name="adj2" fmla="val 714156"/>
                <a:gd name="adj3" fmla="val 20893427"/>
                <a:gd name="adj4" fmla="val 10567506"/>
                <a:gd name="adj5" fmla="val 125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3CA3B7-2D4B-4742-B222-7B43EFB03646}"/>
                </a:ext>
              </a:extLst>
            </p:cNvPr>
            <p:cNvSpPr/>
            <p:nvPr/>
          </p:nvSpPr>
          <p:spPr>
            <a:xfrm>
              <a:off x="8534400" y="5197642"/>
              <a:ext cx="179509" cy="1795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12C26D-DB43-3241-8E98-6CE915358CD9}"/>
                </a:ext>
              </a:extLst>
            </p:cNvPr>
            <p:cNvSpPr/>
            <p:nvPr/>
          </p:nvSpPr>
          <p:spPr>
            <a:xfrm>
              <a:off x="8835112" y="5197641"/>
              <a:ext cx="179509" cy="1795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70FD074-A6E0-3543-B34B-1D568353346F}"/>
                </a:ext>
              </a:extLst>
            </p:cNvPr>
            <p:cNvSpPr/>
            <p:nvPr/>
          </p:nvSpPr>
          <p:spPr>
            <a:xfrm>
              <a:off x="9169391" y="5197640"/>
              <a:ext cx="179509" cy="1795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A277653-EB1A-C746-BCEF-4A7C5300BB84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1016916" cy="1706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Corbel" panose="020B0503020204020204" pitchFamily="34" charset="0"/>
              </a:rPr>
              <a:t>Multi-Step Categorical Domain Adaptation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CUA : Continuous Unsupervised Adaptation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2B2DF3-D884-47F6-9214-0DCF9E7DEDCC}"/>
              </a:ext>
            </a:extLst>
          </p:cNvPr>
          <p:cNvSpPr txBox="1"/>
          <p:nvPr/>
        </p:nvSpPr>
        <p:spPr>
          <a:xfrm>
            <a:off x="1979081" y="5855850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1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81EC0A-DFF6-428C-9888-A415FAF8D2FC}"/>
              </a:ext>
            </a:extLst>
          </p:cNvPr>
          <p:cNvSpPr txBox="1"/>
          <p:nvPr/>
        </p:nvSpPr>
        <p:spPr>
          <a:xfrm>
            <a:off x="3519130" y="5855850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2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45A65C-7602-42FC-A9D7-01E170750756}"/>
              </a:ext>
            </a:extLst>
          </p:cNvPr>
          <p:cNvSpPr txBox="1"/>
          <p:nvPr/>
        </p:nvSpPr>
        <p:spPr>
          <a:xfrm>
            <a:off x="5075209" y="5855850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3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384167-71F8-4093-96D9-C66217BFF420}"/>
              </a:ext>
            </a:extLst>
          </p:cNvPr>
          <p:cNvSpPr txBox="1"/>
          <p:nvPr/>
        </p:nvSpPr>
        <p:spPr>
          <a:xfrm>
            <a:off x="6634470" y="5855850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4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2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BD55CB-FCFE-4DB5-8AE5-1C3052935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92" y="1903701"/>
            <a:ext cx="4912564" cy="370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326571"/>
            <a:ext cx="9906000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Experiments - </a:t>
            </a:r>
            <a:r>
              <a:rPr lang="en-US" altLang="zh-CN" b="1" i="1" dirty="0">
                <a:latin typeface="Corbel" pitchFamily="34" charset="0"/>
              </a:rPr>
              <a:t>Circle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59E8A4-CE29-41FE-9EEB-610D8C498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46" y="1885950"/>
            <a:ext cx="5102012" cy="374904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616AE22-4BA6-46EE-A006-AFC84EFDA949}"/>
              </a:ext>
            </a:extLst>
          </p:cNvPr>
          <p:cNvSpPr/>
          <p:nvPr/>
        </p:nvSpPr>
        <p:spPr>
          <a:xfrm>
            <a:off x="4932680" y="4447412"/>
            <a:ext cx="798957" cy="798957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A20B14-7DC9-4C7C-8019-510C8DEEB08C}"/>
              </a:ext>
            </a:extLst>
          </p:cNvPr>
          <p:cNvSpPr txBox="1"/>
          <p:nvPr/>
        </p:nvSpPr>
        <p:spPr>
          <a:xfrm>
            <a:off x="3702975" y="4728281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1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E362B-97AE-43FC-B8AC-831F2E71CB00}"/>
              </a:ext>
            </a:extLst>
          </p:cNvPr>
          <p:cNvSpPr txBox="1"/>
          <p:nvPr/>
        </p:nvSpPr>
        <p:spPr>
          <a:xfrm>
            <a:off x="3665273" y="4357981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2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94E629-CA84-4D11-A046-2BCE8BFF9037}"/>
              </a:ext>
            </a:extLst>
          </p:cNvPr>
          <p:cNvSpPr/>
          <p:nvPr/>
        </p:nvSpPr>
        <p:spPr>
          <a:xfrm>
            <a:off x="3078480" y="2082453"/>
            <a:ext cx="873631" cy="87363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DD554F-505D-4C96-8EA2-FF59C3FE940E}"/>
              </a:ext>
            </a:extLst>
          </p:cNvPr>
          <p:cNvSpPr/>
          <p:nvPr/>
        </p:nvSpPr>
        <p:spPr>
          <a:xfrm>
            <a:off x="4911008" y="4200333"/>
            <a:ext cx="798957" cy="798957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C0E9E8-A052-4F98-9A80-5524AD11351D}"/>
              </a:ext>
            </a:extLst>
          </p:cNvPr>
          <p:cNvSpPr txBox="1"/>
          <p:nvPr/>
        </p:nvSpPr>
        <p:spPr>
          <a:xfrm>
            <a:off x="2892354" y="2921911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15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2D32405-A5F6-4FBB-8685-DDFFAB10D41A}"/>
              </a:ext>
            </a:extLst>
          </p:cNvPr>
          <p:cNvSpPr/>
          <p:nvPr/>
        </p:nvSpPr>
        <p:spPr>
          <a:xfrm>
            <a:off x="1352401" y="4444744"/>
            <a:ext cx="798957" cy="798957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FF0CD-45CD-41DE-A761-75E64886DC94}"/>
              </a:ext>
            </a:extLst>
          </p:cNvPr>
          <p:cNvSpPr txBox="1"/>
          <p:nvPr/>
        </p:nvSpPr>
        <p:spPr>
          <a:xfrm>
            <a:off x="2052112" y="4247357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30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19D8E-76F9-413E-9DEE-E55189727C31}"/>
              </a:ext>
            </a:extLst>
          </p:cNvPr>
          <p:cNvSpPr txBox="1"/>
          <p:nvPr/>
        </p:nvSpPr>
        <p:spPr>
          <a:xfrm>
            <a:off x="1352401" y="5799891"/>
            <a:ext cx="4397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30 continuously indexed domains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256190-36AF-4B0A-B876-F7380E60C419}"/>
              </a:ext>
            </a:extLst>
          </p:cNvPr>
          <p:cNvSpPr txBox="1"/>
          <p:nvPr/>
        </p:nvSpPr>
        <p:spPr>
          <a:xfrm>
            <a:off x="6716881" y="5799891"/>
            <a:ext cx="4495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Ground-truth labels (</a:t>
            </a:r>
            <a:r>
              <a:rPr lang="en-US" altLang="zh-CN" sz="2400" dirty="0">
                <a:solidFill>
                  <a:srgbClr val="FF0000"/>
                </a:solidFill>
                <a:latin typeface="Corbel" panose="020B0503020204020204" pitchFamily="34" charset="0"/>
              </a:rPr>
              <a:t>red</a:t>
            </a:r>
            <a:r>
              <a:rPr lang="en-US" altLang="zh-CN" sz="2400" dirty="0">
                <a:latin typeface="Corbel" panose="020B0503020204020204" pitchFamily="34" charset="0"/>
              </a:rPr>
              <a:t> and </a:t>
            </a:r>
            <a:r>
              <a:rPr lang="en-US" altLang="zh-CN" sz="2400" dirty="0">
                <a:solidFill>
                  <a:srgbClr val="0070C0"/>
                </a:solidFill>
                <a:latin typeface="Corbel" panose="020B0503020204020204" pitchFamily="34" charset="0"/>
              </a:rPr>
              <a:t>blue</a:t>
            </a:r>
            <a:r>
              <a:rPr lang="en-US" altLang="zh-CN" sz="2400" dirty="0">
                <a:latin typeface="Corbel" panose="020B0503020204020204" pitchFamily="34" charset="0"/>
              </a:rPr>
              <a:t>)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97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326571"/>
            <a:ext cx="9906000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Experiments - </a:t>
            </a:r>
            <a:r>
              <a:rPr lang="en-US" altLang="zh-CN" b="1" i="1" dirty="0">
                <a:latin typeface="Corbel" pitchFamily="34" charset="0"/>
              </a:rPr>
              <a:t>Circle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59E8A4-CE29-41FE-9EEB-610D8C498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46" y="1885950"/>
            <a:ext cx="5102012" cy="3749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419D8E-76F9-413E-9DEE-E55189727C31}"/>
              </a:ext>
            </a:extLst>
          </p:cNvPr>
          <p:cNvSpPr txBox="1"/>
          <p:nvPr/>
        </p:nvSpPr>
        <p:spPr>
          <a:xfrm>
            <a:off x="943051" y="5799891"/>
            <a:ext cx="509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latin typeface="Corbel" panose="020B0503020204020204" pitchFamily="34" charset="0"/>
              </a:rPr>
              <a:t>The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first 6 domains</a:t>
            </a:r>
            <a:r>
              <a:rPr lang="en-US" altLang="zh-CN" sz="2400" dirty="0">
                <a:latin typeface="Corbel" panose="020B0503020204020204" pitchFamily="34" charset="0"/>
              </a:rPr>
              <a:t> as source domains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D3617-81AD-4822-9B0B-FF989D136438}"/>
              </a:ext>
            </a:extLst>
          </p:cNvPr>
          <p:cNvSpPr/>
          <p:nvPr/>
        </p:nvSpPr>
        <p:spPr>
          <a:xfrm>
            <a:off x="4537711" y="3703320"/>
            <a:ext cx="1166328" cy="157734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068A2F-C6DA-471D-8966-901DE0318798}"/>
              </a:ext>
            </a:extLst>
          </p:cNvPr>
          <p:cNvSpPr/>
          <p:nvPr/>
        </p:nvSpPr>
        <p:spPr>
          <a:xfrm>
            <a:off x="1431164" y="6203769"/>
            <a:ext cx="4120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Corbel" panose="020B0503020204020204" pitchFamily="34" charset="0"/>
              </a:rPr>
              <a:t>with the rest as target domains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CB8E67-FC5B-4EDC-BA19-B10186D2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692" y="1903701"/>
            <a:ext cx="4912564" cy="370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4D8440-1153-4D6F-B8F9-E1666DF5A1B8}"/>
              </a:ext>
            </a:extLst>
          </p:cNvPr>
          <p:cNvSpPr txBox="1"/>
          <p:nvPr/>
        </p:nvSpPr>
        <p:spPr>
          <a:xfrm>
            <a:off x="6716881" y="5799891"/>
            <a:ext cx="4495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Ground-truth labels (</a:t>
            </a:r>
            <a:r>
              <a:rPr lang="en-US" altLang="zh-CN" sz="2400" dirty="0">
                <a:solidFill>
                  <a:srgbClr val="FF0000"/>
                </a:solidFill>
                <a:latin typeface="Corbel" panose="020B0503020204020204" pitchFamily="34" charset="0"/>
              </a:rPr>
              <a:t>red</a:t>
            </a:r>
            <a:r>
              <a:rPr lang="en-US" altLang="zh-CN" sz="2400" dirty="0">
                <a:latin typeface="Corbel" panose="020B0503020204020204" pitchFamily="34" charset="0"/>
              </a:rPr>
              <a:t> and </a:t>
            </a:r>
            <a:r>
              <a:rPr lang="en-US" altLang="zh-CN" sz="2400" dirty="0">
                <a:solidFill>
                  <a:srgbClr val="0070C0"/>
                </a:solidFill>
                <a:latin typeface="Corbel" panose="020B0503020204020204" pitchFamily="34" charset="0"/>
              </a:rPr>
              <a:t>blue</a:t>
            </a:r>
            <a:r>
              <a:rPr lang="en-US" altLang="zh-CN" sz="2400" dirty="0">
                <a:latin typeface="Corbel" panose="020B0503020204020204" pitchFamily="34" charset="0"/>
              </a:rPr>
              <a:t>)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326571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Experiments - </a:t>
            </a:r>
            <a:r>
              <a:rPr lang="en-US" altLang="zh-CN" b="1" i="1" dirty="0">
                <a:latin typeface="Corbel" pitchFamily="34" charset="0"/>
              </a:rPr>
              <a:t>Circle</a:t>
            </a:r>
            <a:endParaRPr lang="zh-CN" altLang="en-US" dirty="0">
              <a:latin typeface="Corbe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486F42-FE7F-491D-A2D1-811657519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839" y="1309549"/>
            <a:ext cx="2750400" cy="21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B92EBE-784D-414D-929A-8E86AE689D4D}"/>
              </a:ext>
            </a:extLst>
          </p:cNvPr>
          <p:cNvSpPr txBox="1"/>
          <p:nvPr/>
        </p:nvSpPr>
        <p:spPr>
          <a:xfrm>
            <a:off x="6501928" y="3379709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DANN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D7932D-BC43-4B33-9504-C4E249F09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551" y="1340938"/>
            <a:ext cx="2808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09CEF4-E2F2-4B2C-87AC-0727B1082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639" y="4031821"/>
            <a:ext cx="28008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415C0D-D85C-402C-8E81-38206E041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4062" y="4046656"/>
            <a:ext cx="2808000" cy="216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426D7F-290B-40F9-AEF0-C3C77A31BE6A}"/>
              </a:ext>
            </a:extLst>
          </p:cNvPr>
          <p:cNvSpPr txBox="1"/>
          <p:nvPr/>
        </p:nvSpPr>
        <p:spPr>
          <a:xfrm>
            <a:off x="9747181" y="6101041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CIDA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696B0A-2D58-4790-95E1-78B34F189714}"/>
              </a:ext>
            </a:extLst>
          </p:cNvPr>
          <p:cNvSpPr txBox="1"/>
          <p:nvPr/>
        </p:nvSpPr>
        <p:spPr>
          <a:xfrm>
            <a:off x="6634977" y="6101041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CUA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24774-A794-4D82-9877-5FE32A71FE2E}"/>
              </a:ext>
            </a:extLst>
          </p:cNvPr>
          <p:cNvSpPr txBox="1"/>
          <p:nvPr/>
        </p:nvSpPr>
        <p:spPr>
          <a:xfrm>
            <a:off x="9672643" y="3379709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ADDA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26EB2C-BEAF-4138-A8FB-2F1A434C5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208" y="2066241"/>
            <a:ext cx="3703557" cy="27954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B27D02-545D-4C93-A412-5AD061DBD3F9}"/>
              </a:ext>
            </a:extLst>
          </p:cNvPr>
          <p:cNvSpPr txBox="1"/>
          <p:nvPr/>
        </p:nvSpPr>
        <p:spPr>
          <a:xfrm>
            <a:off x="1860630" y="4924483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Ground truth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4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9E647C1-6DFB-964D-A133-87AEE5002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23" y="1938091"/>
            <a:ext cx="5079064" cy="39170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1320599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anose="020B0503020204020204" pitchFamily="34" charset="0"/>
              </a:rPr>
              <a:t>Results (Zoomed in)</a:t>
            </a:r>
            <a:endParaRPr lang="zh-CN" altLang="en-US" b="1" dirty="0">
              <a:latin typeface="Corbe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EA0C09-8D76-5444-9B2E-E7AF26240AFA}"/>
              </a:ext>
            </a:extLst>
          </p:cNvPr>
          <p:cNvSpPr txBox="1"/>
          <p:nvPr/>
        </p:nvSpPr>
        <p:spPr>
          <a:xfrm>
            <a:off x="7567138" y="5852220"/>
            <a:ext cx="297953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latin typeface="Corbel" panose="020B0503020204020204" pitchFamily="34" charset="0"/>
              </a:rPr>
              <a:t>Result of applying CIDA</a:t>
            </a:r>
            <a:endParaRPr lang="zh-CN" altLang="en-US" sz="30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F9F2ED-34F8-D945-9DBA-BC51B9E70961}"/>
              </a:ext>
            </a:extLst>
          </p:cNvPr>
          <p:cNvSpPr/>
          <p:nvPr/>
        </p:nvSpPr>
        <p:spPr>
          <a:xfrm>
            <a:off x="4233333" y="3572934"/>
            <a:ext cx="1234401" cy="199537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D252526-1F23-0540-A870-178978296926}"/>
              </a:ext>
            </a:extLst>
          </p:cNvPr>
          <p:cNvSpPr/>
          <p:nvPr/>
        </p:nvSpPr>
        <p:spPr>
          <a:xfrm rot="20237319">
            <a:off x="3759200" y="2287378"/>
            <a:ext cx="1234401" cy="199537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3C73E4-1A3C-1549-AD26-7584873A4055}"/>
              </a:ext>
            </a:extLst>
          </p:cNvPr>
          <p:cNvSpPr/>
          <p:nvPr/>
        </p:nvSpPr>
        <p:spPr>
          <a:xfrm rot="16200000">
            <a:off x="2618445" y="1695492"/>
            <a:ext cx="1234401" cy="199537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F5AC07-5496-9044-959C-13AF2D55A734}"/>
              </a:ext>
            </a:extLst>
          </p:cNvPr>
          <p:cNvSpPr/>
          <p:nvPr/>
        </p:nvSpPr>
        <p:spPr>
          <a:xfrm rot="14026317">
            <a:off x="1574349" y="2225487"/>
            <a:ext cx="1234401" cy="199537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10ABC5-0CFC-8A41-B44E-16403C238DEF}"/>
              </a:ext>
            </a:extLst>
          </p:cNvPr>
          <p:cNvSpPr/>
          <p:nvPr/>
        </p:nvSpPr>
        <p:spPr>
          <a:xfrm rot="11972545">
            <a:off x="935800" y="3523507"/>
            <a:ext cx="1234401" cy="199537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ircular Arrow 22">
            <a:extLst>
              <a:ext uri="{FF2B5EF4-FFF2-40B4-BE49-F238E27FC236}">
                <a16:creationId xmlns:a16="http://schemas.microsoft.com/office/drawing/2014/main" id="{40EC1FA8-0B14-AD46-8758-1AE6E2AECF19}"/>
              </a:ext>
            </a:extLst>
          </p:cNvPr>
          <p:cNvSpPr/>
          <p:nvPr/>
        </p:nvSpPr>
        <p:spPr>
          <a:xfrm rot="13215441" flipV="1">
            <a:off x="3610696" y="1674399"/>
            <a:ext cx="1569745" cy="1475663"/>
          </a:xfrm>
          <a:prstGeom prst="circularArrow">
            <a:avLst>
              <a:gd name="adj1" fmla="val 10298"/>
              <a:gd name="adj2" fmla="val 714156"/>
              <a:gd name="adj3" fmla="val 20893427"/>
              <a:gd name="adj4" fmla="val 11473591"/>
              <a:gd name="adj5" fmla="val 125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ular Arrow 26">
            <a:extLst>
              <a:ext uri="{FF2B5EF4-FFF2-40B4-BE49-F238E27FC236}">
                <a16:creationId xmlns:a16="http://schemas.microsoft.com/office/drawing/2014/main" id="{FD7040D9-FC26-E142-BEBB-C10FB69328E0}"/>
              </a:ext>
            </a:extLst>
          </p:cNvPr>
          <p:cNvSpPr/>
          <p:nvPr/>
        </p:nvSpPr>
        <p:spPr>
          <a:xfrm rot="15052519" flipV="1">
            <a:off x="4698469" y="3198745"/>
            <a:ext cx="1569745" cy="1493422"/>
          </a:xfrm>
          <a:prstGeom prst="circularArrow">
            <a:avLst>
              <a:gd name="adj1" fmla="val 10298"/>
              <a:gd name="adj2" fmla="val 714156"/>
              <a:gd name="adj3" fmla="val 20893427"/>
              <a:gd name="adj4" fmla="val 11473591"/>
              <a:gd name="adj5" fmla="val 125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ircular Arrow 28">
            <a:extLst>
              <a:ext uri="{FF2B5EF4-FFF2-40B4-BE49-F238E27FC236}">
                <a16:creationId xmlns:a16="http://schemas.microsoft.com/office/drawing/2014/main" id="{F4BC58B8-D3E0-5346-9CA4-5BE8FC63049B}"/>
              </a:ext>
            </a:extLst>
          </p:cNvPr>
          <p:cNvSpPr/>
          <p:nvPr/>
        </p:nvSpPr>
        <p:spPr>
          <a:xfrm rot="9159075" flipV="1">
            <a:off x="1570510" y="1595275"/>
            <a:ext cx="1569745" cy="1475663"/>
          </a:xfrm>
          <a:prstGeom prst="circularArrow">
            <a:avLst>
              <a:gd name="adj1" fmla="val 10298"/>
              <a:gd name="adj2" fmla="val 714156"/>
              <a:gd name="adj3" fmla="val 20893427"/>
              <a:gd name="adj4" fmla="val 11473591"/>
              <a:gd name="adj5" fmla="val 125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DB8FE6-4914-DB41-837E-648991640A40}"/>
              </a:ext>
            </a:extLst>
          </p:cNvPr>
          <p:cNvSpPr txBox="1"/>
          <p:nvPr/>
        </p:nvSpPr>
        <p:spPr>
          <a:xfrm>
            <a:off x="4822532" y="5474103"/>
            <a:ext cx="88325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Source</a:t>
            </a:r>
            <a:endParaRPr lang="zh-CN" altLang="en-US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EF37A8-4C41-664C-B4F6-64E4B72A003F}"/>
              </a:ext>
            </a:extLst>
          </p:cNvPr>
          <p:cNvSpPr txBox="1"/>
          <p:nvPr/>
        </p:nvSpPr>
        <p:spPr>
          <a:xfrm>
            <a:off x="4882141" y="2710185"/>
            <a:ext cx="162371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  <a:latin typeface="Corbel" panose="020B0503020204020204" pitchFamily="34" charset="0"/>
              </a:rPr>
              <a:t>T</a:t>
            </a:r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arget Part 1</a:t>
            </a:r>
            <a:endParaRPr lang="zh-CN" altLang="en-US" sz="3000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99F60E-942A-B945-AE95-7FDF2740FE4F}"/>
              </a:ext>
            </a:extLst>
          </p:cNvPr>
          <p:cNvSpPr txBox="1"/>
          <p:nvPr/>
        </p:nvSpPr>
        <p:spPr>
          <a:xfrm>
            <a:off x="2507933" y="1433475"/>
            <a:ext cx="164295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  <a:latin typeface="Corbel" panose="020B0503020204020204" pitchFamily="34" charset="0"/>
              </a:rPr>
              <a:t>T</a:t>
            </a:r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arget Part 2</a:t>
            </a:r>
            <a:endParaRPr lang="zh-CN" altLang="en-US" sz="3000" dirty="0">
              <a:solidFill>
                <a:schemeClr val="accent2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5ADFD45-7D6C-6542-B626-4FC57079A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315" y="1926635"/>
            <a:ext cx="5091840" cy="3916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B4F2760-E6A3-0C45-92E8-1F07EBA21678}"/>
              </a:ext>
            </a:extLst>
          </p:cNvPr>
          <p:cNvSpPr txBox="1"/>
          <p:nvPr/>
        </p:nvSpPr>
        <p:spPr>
          <a:xfrm>
            <a:off x="1932093" y="5843435"/>
            <a:ext cx="290419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latin typeface="Corbel" panose="020B0503020204020204" pitchFamily="34" charset="0"/>
              </a:rPr>
              <a:t>Result of applying CUA</a:t>
            </a:r>
            <a:endParaRPr lang="zh-CN" altLang="en-US" sz="3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F9DD62-925B-8940-8283-D477D6003684}"/>
              </a:ext>
            </a:extLst>
          </p:cNvPr>
          <p:cNvSpPr txBox="1"/>
          <p:nvPr/>
        </p:nvSpPr>
        <p:spPr>
          <a:xfrm>
            <a:off x="-20628" y="4828029"/>
            <a:ext cx="12212628" cy="1446550"/>
          </a:xfrm>
          <a:prstGeom prst="rect">
            <a:avLst/>
          </a:prstGeom>
          <a:solidFill>
            <a:srgbClr val="D11C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</a:rPr>
              <a:t>CUA: Local adaptation. Very rugged boundary.</a:t>
            </a:r>
          </a:p>
          <a:p>
            <a:pPr algn="ctr"/>
            <a:r>
              <a:rPr lang="en-US" altLang="zh-CN" sz="4400" dirty="0">
                <a:solidFill>
                  <a:schemeClr val="bg1"/>
                </a:solidFill>
              </a:rPr>
              <a:t>CIDA: Global adaptation. Very </a:t>
            </a:r>
            <a:r>
              <a:rPr lang="en-US" altLang="zh-CN" sz="4400" dirty="0">
                <a:solidFill>
                  <a:schemeClr val="bg1"/>
                </a:solidFill>
                <a:latin typeface="Corbel" panose="020B0503020204020204" pitchFamily="34" charset="0"/>
              </a:rPr>
              <a:t>smooth boundary.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5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326571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Experiments - </a:t>
            </a:r>
            <a:r>
              <a:rPr lang="en-US" altLang="zh-CN" b="1" i="1" dirty="0">
                <a:latin typeface="Corbel" pitchFamily="34" charset="0"/>
              </a:rPr>
              <a:t>Sine</a:t>
            </a:r>
            <a:endParaRPr lang="zh-CN" altLang="en-US" b="1" dirty="0">
              <a:latin typeface="Corbe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5434D-D8DA-4545-89B2-43768E7B936C}"/>
              </a:ext>
            </a:extLst>
          </p:cNvPr>
          <p:cNvSpPr txBox="1"/>
          <p:nvPr/>
        </p:nvSpPr>
        <p:spPr>
          <a:xfrm>
            <a:off x="2050181" y="2695074"/>
            <a:ext cx="2221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Similar slides to Circle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7188B-04DC-465B-A8A0-C293F571A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1" y="1838515"/>
            <a:ext cx="4953781" cy="374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59770C-3AEF-4118-8BB9-95241A21C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325" y="1838515"/>
            <a:ext cx="4983564" cy="374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A2BCA3-ECBA-4347-92D1-908A9C209164}"/>
              </a:ext>
            </a:extLst>
          </p:cNvPr>
          <p:cNvSpPr txBox="1"/>
          <p:nvPr/>
        </p:nvSpPr>
        <p:spPr>
          <a:xfrm>
            <a:off x="740289" y="1438405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1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09BF-DE46-4455-9B71-D25D33AC736C}"/>
              </a:ext>
            </a:extLst>
          </p:cNvPr>
          <p:cNvSpPr/>
          <p:nvPr/>
        </p:nvSpPr>
        <p:spPr>
          <a:xfrm>
            <a:off x="1114080" y="1855449"/>
            <a:ext cx="443770" cy="3475165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F1030D-68F4-44CB-B716-574136BD3012}"/>
              </a:ext>
            </a:extLst>
          </p:cNvPr>
          <p:cNvSpPr/>
          <p:nvPr/>
        </p:nvSpPr>
        <p:spPr>
          <a:xfrm>
            <a:off x="1500048" y="1872383"/>
            <a:ext cx="443770" cy="3475165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903506-F61D-447D-89D4-2B1C2D23FF0F}"/>
              </a:ext>
            </a:extLst>
          </p:cNvPr>
          <p:cNvSpPr txBox="1"/>
          <p:nvPr/>
        </p:nvSpPr>
        <p:spPr>
          <a:xfrm>
            <a:off x="1118242" y="1438405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2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5E0AD6-1E6F-4CDF-B7A7-BBB423682F87}"/>
              </a:ext>
            </a:extLst>
          </p:cNvPr>
          <p:cNvSpPr/>
          <p:nvPr/>
        </p:nvSpPr>
        <p:spPr>
          <a:xfrm>
            <a:off x="3022201" y="1880850"/>
            <a:ext cx="443770" cy="3475165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FCCE02-6996-4381-89EB-40DFC9579794}"/>
              </a:ext>
            </a:extLst>
          </p:cNvPr>
          <p:cNvSpPr txBox="1"/>
          <p:nvPr/>
        </p:nvSpPr>
        <p:spPr>
          <a:xfrm>
            <a:off x="2640395" y="1446872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6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7763F9-C366-4049-967C-6764E33AE40B}"/>
              </a:ext>
            </a:extLst>
          </p:cNvPr>
          <p:cNvSpPr/>
          <p:nvPr/>
        </p:nvSpPr>
        <p:spPr>
          <a:xfrm>
            <a:off x="5343125" y="1880850"/>
            <a:ext cx="443770" cy="3475165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41378A-5B7E-41CA-A414-4E403E726BF5}"/>
              </a:ext>
            </a:extLst>
          </p:cNvPr>
          <p:cNvSpPr txBox="1"/>
          <p:nvPr/>
        </p:nvSpPr>
        <p:spPr>
          <a:xfrm>
            <a:off x="4876650" y="1446872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12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0E9F57-89F5-4470-9934-949FD1109D29}"/>
              </a:ext>
            </a:extLst>
          </p:cNvPr>
          <p:cNvSpPr txBox="1"/>
          <p:nvPr/>
        </p:nvSpPr>
        <p:spPr>
          <a:xfrm>
            <a:off x="1352401" y="5799891"/>
            <a:ext cx="439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12 continuously indexed domains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6B28B5-856A-4638-B9AD-71325FBA6B7F}"/>
              </a:ext>
            </a:extLst>
          </p:cNvPr>
          <p:cNvSpPr txBox="1"/>
          <p:nvPr/>
        </p:nvSpPr>
        <p:spPr>
          <a:xfrm>
            <a:off x="6716881" y="5799891"/>
            <a:ext cx="4495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Ground-truth labels (</a:t>
            </a:r>
            <a:r>
              <a:rPr lang="en-US" altLang="zh-CN" sz="2400" dirty="0">
                <a:solidFill>
                  <a:srgbClr val="FF0000"/>
                </a:solidFill>
                <a:latin typeface="Corbel" panose="020B0503020204020204" pitchFamily="34" charset="0"/>
              </a:rPr>
              <a:t>red</a:t>
            </a:r>
            <a:r>
              <a:rPr lang="en-US" altLang="zh-CN" sz="2400" dirty="0">
                <a:latin typeface="Corbel" panose="020B0503020204020204" pitchFamily="34" charset="0"/>
              </a:rPr>
              <a:t> and </a:t>
            </a:r>
            <a:r>
              <a:rPr lang="en-US" altLang="zh-CN" sz="2400" dirty="0">
                <a:solidFill>
                  <a:srgbClr val="0070C0"/>
                </a:solidFill>
                <a:latin typeface="Corbel" panose="020B0503020204020204" pitchFamily="34" charset="0"/>
              </a:rPr>
              <a:t>blue</a:t>
            </a:r>
            <a:r>
              <a:rPr lang="en-US" altLang="zh-CN" sz="2400" dirty="0">
                <a:latin typeface="Corbel" panose="020B0503020204020204" pitchFamily="34" charset="0"/>
              </a:rPr>
              <a:t>)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4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1" grpId="1" animBg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2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326571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Experiments - </a:t>
            </a:r>
            <a:r>
              <a:rPr lang="en-US" altLang="zh-CN" b="1" i="1" dirty="0">
                <a:latin typeface="Corbel" pitchFamily="34" charset="0"/>
              </a:rPr>
              <a:t>Sine</a:t>
            </a:r>
            <a:endParaRPr lang="zh-CN" altLang="en-US" b="1" dirty="0">
              <a:latin typeface="Corbe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5434D-D8DA-4545-89B2-43768E7B936C}"/>
              </a:ext>
            </a:extLst>
          </p:cNvPr>
          <p:cNvSpPr txBox="1"/>
          <p:nvPr/>
        </p:nvSpPr>
        <p:spPr>
          <a:xfrm>
            <a:off x="2050181" y="2695074"/>
            <a:ext cx="2221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Similar slides to Circle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7188B-04DC-465B-A8A0-C293F571A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1" y="1838515"/>
            <a:ext cx="4953781" cy="374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59770C-3AEF-4118-8BB9-95241A21C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325" y="1838515"/>
            <a:ext cx="4983564" cy="3747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A6B28B5-856A-4638-B9AD-71325FBA6B7F}"/>
              </a:ext>
            </a:extLst>
          </p:cNvPr>
          <p:cNvSpPr txBox="1"/>
          <p:nvPr/>
        </p:nvSpPr>
        <p:spPr>
          <a:xfrm>
            <a:off x="6716881" y="5799891"/>
            <a:ext cx="4495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Ground-truth labels (</a:t>
            </a:r>
            <a:r>
              <a:rPr lang="en-US" altLang="zh-CN" sz="2400" dirty="0">
                <a:solidFill>
                  <a:srgbClr val="FF0000"/>
                </a:solidFill>
                <a:latin typeface="Corbel" panose="020B0503020204020204" pitchFamily="34" charset="0"/>
              </a:rPr>
              <a:t>red</a:t>
            </a:r>
            <a:r>
              <a:rPr lang="en-US" altLang="zh-CN" sz="2400" dirty="0">
                <a:latin typeface="Corbel" panose="020B0503020204020204" pitchFamily="34" charset="0"/>
              </a:rPr>
              <a:t> and </a:t>
            </a:r>
            <a:r>
              <a:rPr lang="en-US" altLang="zh-CN" sz="2400" dirty="0">
                <a:solidFill>
                  <a:srgbClr val="0070C0"/>
                </a:solidFill>
                <a:latin typeface="Corbel" panose="020B0503020204020204" pitchFamily="34" charset="0"/>
              </a:rPr>
              <a:t>blue</a:t>
            </a:r>
            <a:r>
              <a:rPr lang="en-US" altLang="zh-CN" sz="2400" dirty="0">
                <a:latin typeface="Corbel" panose="020B0503020204020204" pitchFamily="34" charset="0"/>
              </a:rPr>
              <a:t>)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932A3F-3F42-4292-9CDB-076A251E6938}"/>
              </a:ext>
            </a:extLst>
          </p:cNvPr>
          <p:cNvSpPr txBox="1"/>
          <p:nvPr/>
        </p:nvSpPr>
        <p:spPr>
          <a:xfrm>
            <a:off x="943051" y="5799891"/>
            <a:ext cx="509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latin typeface="Corbel" panose="020B0503020204020204" pitchFamily="34" charset="0"/>
              </a:rPr>
              <a:t>The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first 5 domains</a:t>
            </a:r>
            <a:r>
              <a:rPr lang="en-US" altLang="zh-CN" sz="2400" dirty="0">
                <a:latin typeface="Corbel" panose="020B0503020204020204" pitchFamily="34" charset="0"/>
              </a:rPr>
              <a:t> as source domains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7E818-F7F2-4967-A322-62964EA6C07A}"/>
              </a:ext>
            </a:extLst>
          </p:cNvPr>
          <p:cNvSpPr/>
          <p:nvPr/>
        </p:nvSpPr>
        <p:spPr>
          <a:xfrm>
            <a:off x="1121410" y="1851659"/>
            <a:ext cx="1964689" cy="354435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E9335A-9790-4812-845B-C9E5E554E8DD}"/>
              </a:ext>
            </a:extLst>
          </p:cNvPr>
          <p:cNvSpPr/>
          <p:nvPr/>
        </p:nvSpPr>
        <p:spPr>
          <a:xfrm>
            <a:off x="1431164" y="6203769"/>
            <a:ext cx="4120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Corbel" panose="020B0503020204020204" pitchFamily="34" charset="0"/>
              </a:rPr>
              <a:t>with the rest as target domains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3F511-57EC-EE41-88F1-9FD033B23A5F}"/>
              </a:ext>
            </a:extLst>
          </p:cNvPr>
          <p:cNvSpPr txBox="1"/>
          <p:nvPr/>
        </p:nvSpPr>
        <p:spPr>
          <a:xfrm>
            <a:off x="1352401" y="5799891"/>
            <a:ext cx="439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12 continuously indexed domains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8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6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DB1D82-A9D7-4D9F-820B-253AE056A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641" y="4052840"/>
            <a:ext cx="2864842" cy="21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70CBB0-291F-4865-914D-E42A3B723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846" y="4046656"/>
            <a:ext cx="2868632" cy="216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791359-FDC6-4971-8A67-3C39AAA2F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641" y="1337020"/>
            <a:ext cx="2872421" cy="216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50EBC6-20F0-495F-B527-DF7AFDBF0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618" y="1309549"/>
            <a:ext cx="2864842" cy="21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CE3F5B-C21C-40EA-862E-ED45D29EE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125" y="2073023"/>
            <a:ext cx="3719721" cy="2797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326571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Experiments - </a:t>
            </a:r>
            <a:r>
              <a:rPr lang="en-US" altLang="zh-CN" b="1" i="1" dirty="0">
                <a:latin typeface="Corbel" pitchFamily="34" charset="0"/>
              </a:rPr>
              <a:t>Sine</a:t>
            </a:r>
            <a:endParaRPr lang="zh-CN" altLang="en-US" dirty="0">
              <a:latin typeface="Corbe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92EBE-784D-414D-929A-8E86AE689D4D}"/>
              </a:ext>
            </a:extLst>
          </p:cNvPr>
          <p:cNvSpPr txBox="1"/>
          <p:nvPr/>
        </p:nvSpPr>
        <p:spPr>
          <a:xfrm>
            <a:off x="6501928" y="3379709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DANN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426D7F-290B-40F9-AEF0-C3C77A31BE6A}"/>
              </a:ext>
            </a:extLst>
          </p:cNvPr>
          <p:cNvSpPr txBox="1"/>
          <p:nvPr/>
        </p:nvSpPr>
        <p:spPr>
          <a:xfrm>
            <a:off x="9747181" y="6101041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CIDA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696B0A-2D58-4790-95E1-78B34F189714}"/>
              </a:ext>
            </a:extLst>
          </p:cNvPr>
          <p:cNvSpPr txBox="1"/>
          <p:nvPr/>
        </p:nvSpPr>
        <p:spPr>
          <a:xfrm>
            <a:off x="6634977" y="6101041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CUA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24774-A794-4D82-9877-5FE32A71FE2E}"/>
              </a:ext>
            </a:extLst>
          </p:cNvPr>
          <p:cNvSpPr txBox="1"/>
          <p:nvPr/>
        </p:nvSpPr>
        <p:spPr>
          <a:xfrm>
            <a:off x="9672643" y="3379709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ADDA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B27D02-545D-4C93-A412-5AD061DBD3F9}"/>
              </a:ext>
            </a:extLst>
          </p:cNvPr>
          <p:cNvSpPr txBox="1"/>
          <p:nvPr/>
        </p:nvSpPr>
        <p:spPr>
          <a:xfrm>
            <a:off x="1860630" y="4924483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Ground truth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E5AD3C-85F8-FE49-B084-64CA8A9107A0}"/>
              </a:ext>
            </a:extLst>
          </p:cNvPr>
          <p:cNvSpPr/>
          <p:nvPr/>
        </p:nvSpPr>
        <p:spPr>
          <a:xfrm>
            <a:off x="5686532" y="1337021"/>
            <a:ext cx="982311" cy="203453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4CA58E-7C74-B84F-977E-CF021753F1F8}"/>
              </a:ext>
            </a:extLst>
          </p:cNvPr>
          <p:cNvSpPr/>
          <p:nvPr/>
        </p:nvSpPr>
        <p:spPr>
          <a:xfrm>
            <a:off x="8835210" y="1345173"/>
            <a:ext cx="982311" cy="203453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F8B673-A60E-FA48-996A-388D12E6D64A}"/>
              </a:ext>
            </a:extLst>
          </p:cNvPr>
          <p:cNvSpPr/>
          <p:nvPr/>
        </p:nvSpPr>
        <p:spPr>
          <a:xfrm>
            <a:off x="5686531" y="4075522"/>
            <a:ext cx="982311" cy="203453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3BAD19-FA4D-8145-9380-3E44578E2084}"/>
              </a:ext>
            </a:extLst>
          </p:cNvPr>
          <p:cNvSpPr/>
          <p:nvPr/>
        </p:nvSpPr>
        <p:spPr>
          <a:xfrm>
            <a:off x="8835210" y="4075522"/>
            <a:ext cx="982311" cy="203453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85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 animBg="1"/>
      <p:bldP spid="18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70CBB0-291F-4865-914D-E42A3B723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79" y="1778222"/>
            <a:ext cx="4384699" cy="3301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326571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Experiments - </a:t>
            </a:r>
            <a:r>
              <a:rPr lang="en-US" altLang="zh-CN" b="1" i="1" dirty="0">
                <a:latin typeface="Corbel" pitchFamily="34" charset="0"/>
              </a:rPr>
              <a:t>Sine</a:t>
            </a:r>
            <a:endParaRPr lang="zh-CN" altLang="en-US" dirty="0">
              <a:latin typeface="Corbe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696B0A-2D58-4790-95E1-78B34F189714}"/>
              </a:ext>
            </a:extLst>
          </p:cNvPr>
          <p:cNvSpPr txBox="1"/>
          <p:nvPr/>
        </p:nvSpPr>
        <p:spPr>
          <a:xfrm>
            <a:off x="8584042" y="4999225"/>
            <a:ext cx="9124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Corbel" panose="020B0503020204020204" pitchFamily="34" charset="0"/>
              </a:rPr>
              <a:t>CUA</a:t>
            </a:r>
            <a:endParaRPr lang="zh-CN" altLang="en-US" sz="3000" dirty="0">
              <a:latin typeface="Corbel" panose="020B05030202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9F117F-5F9C-432C-A4DD-8EFF00D051C2}"/>
              </a:ext>
            </a:extLst>
          </p:cNvPr>
          <p:cNvGrpSpPr/>
          <p:nvPr/>
        </p:nvGrpSpPr>
        <p:grpSpPr>
          <a:xfrm>
            <a:off x="8229886" y="1823224"/>
            <a:ext cx="664577" cy="3047226"/>
            <a:chOff x="2839720" y="1823224"/>
            <a:chExt cx="664577" cy="304722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BB4C7-5A79-4F84-8769-B7BA334E05E0}"/>
                </a:ext>
              </a:extLst>
            </p:cNvPr>
            <p:cNvSpPr/>
            <p:nvPr/>
          </p:nvSpPr>
          <p:spPr>
            <a:xfrm>
              <a:off x="2839720" y="1828595"/>
              <a:ext cx="326612" cy="3041855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B553A3-B44A-42BE-B5DB-067DA96CBD8E}"/>
                </a:ext>
              </a:extLst>
            </p:cNvPr>
            <p:cNvSpPr/>
            <p:nvPr/>
          </p:nvSpPr>
          <p:spPr>
            <a:xfrm>
              <a:off x="3177685" y="1823224"/>
              <a:ext cx="326612" cy="3041855"/>
            </a:xfrm>
            <a:prstGeom prst="rect">
              <a:avLst/>
            </a:pr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FEE82C-2C1B-4CFA-8FBD-FAFEC1B58121}"/>
              </a:ext>
            </a:extLst>
          </p:cNvPr>
          <p:cNvSpPr txBox="1"/>
          <p:nvPr/>
        </p:nvSpPr>
        <p:spPr>
          <a:xfrm>
            <a:off x="7639420" y="1352146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5 and 6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EF2009-6F26-46D0-B72E-877EE089C12A}"/>
              </a:ext>
            </a:extLst>
          </p:cNvPr>
          <p:cNvGrpSpPr/>
          <p:nvPr/>
        </p:nvGrpSpPr>
        <p:grpSpPr>
          <a:xfrm>
            <a:off x="8556498" y="1814215"/>
            <a:ext cx="664577" cy="3047226"/>
            <a:chOff x="2839720" y="1823224"/>
            <a:chExt cx="664577" cy="304722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816E2DC-6E0D-4933-93C9-7C1D27A1CF55}"/>
                </a:ext>
              </a:extLst>
            </p:cNvPr>
            <p:cNvSpPr/>
            <p:nvPr/>
          </p:nvSpPr>
          <p:spPr>
            <a:xfrm>
              <a:off x="2839720" y="1828595"/>
              <a:ext cx="326612" cy="3041855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C4B7BC-1CA5-4E2E-9FDE-02D8CD778FFA}"/>
                </a:ext>
              </a:extLst>
            </p:cNvPr>
            <p:cNvSpPr/>
            <p:nvPr/>
          </p:nvSpPr>
          <p:spPr>
            <a:xfrm>
              <a:off x="3177685" y="1823224"/>
              <a:ext cx="326612" cy="3041855"/>
            </a:xfrm>
            <a:prstGeom prst="rect">
              <a:avLst/>
            </a:pr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2209579-71FB-4C74-91AB-2931AE763612}"/>
              </a:ext>
            </a:extLst>
          </p:cNvPr>
          <p:cNvSpPr txBox="1"/>
          <p:nvPr/>
        </p:nvSpPr>
        <p:spPr>
          <a:xfrm>
            <a:off x="7966032" y="1343137"/>
            <a:ext cx="181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6 and 7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B63182-9B33-4CBB-963A-D4A5526317B4}"/>
              </a:ext>
            </a:extLst>
          </p:cNvPr>
          <p:cNvSpPr txBox="1"/>
          <p:nvPr/>
        </p:nvSpPr>
        <p:spPr>
          <a:xfrm>
            <a:off x="8292644" y="1343137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7 and 8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F502B7-2B0C-4207-BB01-FF07C154C171}"/>
              </a:ext>
            </a:extLst>
          </p:cNvPr>
          <p:cNvSpPr txBox="1"/>
          <p:nvPr/>
        </p:nvSpPr>
        <p:spPr>
          <a:xfrm>
            <a:off x="8616116" y="1338267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8 and 9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D94387C-9F93-4F31-87EB-D8CF51A89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89" y="1778222"/>
            <a:ext cx="4389941" cy="33012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62FFF8B-D346-7141-8E6C-EE9AF3B46E6D}"/>
              </a:ext>
            </a:extLst>
          </p:cNvPr>
          <p:cNvSpPr/>
          <p:nvPr/>
        </p:nvSpPr>
        <p:spPr>
          <a:xfrm>
            <a:off x="9541018" y="1823225"/>
            <a:ext cx="908153" cy="3037716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9B054E-693B-4BB1-92AA-28B2249A0489}"/>
              </a:ext>
            </a:extLst>
          </p:cNvPr>
          <p:cNvSpPr txBox="1"/>
          <p:nvPr/>
        </p:nvSpPr>
        <p:spPr>
          <a:xfrm>
            <a:off x="2101960" y="4992422"/>
            <a:ext cx="22589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Corbel" panose="020B0503020204020204" pitchFamily="34" charset="0"/>
              </a:rPr>
              <a:t>Ground truth</a:t>
            </a:r>
            <a:endParaRPr lang="zh-CN" altLang="en-US" sz="3000" dirty="0">
              <a:latin typeface="Corbel" panose="020B0503020204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6F01F7-1A7F-4F73-AF8E-6FD3AF28B3A3}"/>
              </a:ext>
            </a:extLst>
          </p:cNvPr>
          <p:cNvGrpSpPr/>
          <p:nvPr/>
        </p:nvGrpSpPr>
        <p:grpSpPr>
          <a:xfrm>
            <a:off x="9206582" y="1809345"/>
            <a:ext cx="664577" cy="3047226"/>
            <a:chOff x="2839720" y="1823224"/>
            <a:chExt cx="664577" cy="304722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F29F4A6-68A7-42C1-8550-A825462492AE}"/>
                </a:ext>
              </a:extLst>
            </p:cNvPr>
            <p:cNvSpPr/>
            <p:nvPr/>
          </p:nvSpPr>
          <p:spPr>
            <a:xfrm>
              <a:off x="2839720" y="1828595"/>
              <a:ext cx="326612" cy="3041855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D9E725-01F8-428C-A425-F8BC10E74ECC}"/>
                </a:ext>
              </a:extLst>
            </p:cNvPr>
            <p:cNvSpPr/>
            <p:nvPr/>
          </p:nvSpPr>
          <p:spPr>
            <a:xfrm>
              <a:off x="3177685" y="1823224"/>
              <a:ext cx="326612" cy="3041855"/>
            </a:xfrm>
            <a:prstGeom prst="rect">
              <a:avLst/>
            </a:pr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51D8A9-7722-4230-87D0-89FEB1F07644}"/>
              </a:ext>
            </a:extLst>
          </p:cNvPr>
          <p:cNvGrpSpPr/>
          <p:nvPr/>
        </p:nvGrpSpPr>
        <p:grpSpPr>
          <a:xfrm>
            <a:off x="8883110" y="1814215"/>
            <a:ext cx="664577" cy="3047226"/>
            <a:chOff x="2839720" y="1823224"/>
            <a:chExt cx="664577" cy="304722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5655F1-8885-4642-B61A-D7217839E3F7}"/>
                </a:ext>
              </a:extLst>
            </p:cNvPr>
            <p:cNvSpPr/>
            <p:nvPr/>
          </p:nvSpPr>
          <p:spPr>
            <a:xfrm>
              <a:off x="2839720" y="1828595"/>
              <a:ext cx="326612" cy="3041855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7B89A7C-C1CD-4784-9B88-1B565957A395}"/>
                </a:ext>
              </a:extLst>
            </p:cNvPr>
            <p:cNvSpPr/>
            <p:nvPr/>
          </p:nvSpPr>
          <p:spPr>
            <a:xfrm>
              <a:off x="3177685" y="1823224"/>
              <a:ext cx="326612" cy="3041855"/>
            </a:xfrm>
            <a:prstGeom prst="rect">
              <a:avLst/>
            </a:pr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E37BA6A-DBDE-4A30-A0EE-76212CC6379B}"/>
              </a:ext>
            </a:extLst>
          </p:cNvPr>
          <p:cNvSpPr txBox="1"/>
          <p:nvPr/>
        </p:nvSpPr>
        <p:spPr>
          <a:xfrm>
            <a:off x="-20628" y="4807571"/>
            <a:ext cx="12212628" cy="1446550"/>
          </a:xfrm>
          <a:prstGeom prst="rect">
            <a:avLst/>
          </a:prstGeom>
          <a:solidFill>
            <a:srgbClr val="D11C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Corbel" panose="020B0503020204020204" pitchFamily="34" charset="0"/>
              </a:rPr>
              <a:t>CUA may fail in an intermediate domain, </a:t>
            </a:r>
          </a:p>
          <a:p>
            <a:pPr algn="ctr"/>
            <a:r>
              <a:rPr lang="en-US" altLang="zh-CN" sz="4400" dirty="0">
                <a:solidFill>
                  <a:schemeClr val="bg1"/>
                </a:solidFill>
                <a:latin typeface="Corbel" panose="020B0503020204020204" pitchFamily="34" charset="0"/>
              </a:rPr>
              <a:t>causing failure in all following domains.</a:t>
            </a:r>
            <a:endParaRPr lang="zh-CN" altLang="en-US" sz="4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9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5" grpId="0"/>
      <p:bldP spid="25" grpId="1"/>
      <p:bldP spid="29" grpId="0"/>
      <p:bldP spid="29" grpId="1"/>
      <p:bldP spid="33" grpId="0"/>
      <p:bldP spid="37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326571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Experiments - </a:t>
            </a:r>
            <a:r>
              <a:rPr lang="en-US" altLang="zh-CN" b="1" i="1" dirty="0">
                <a:latin typeface="Corbel" pitchFamily="34" charset="0"/>
              </a:rPr>
              <a:t>Sine</a:t>
            </a:r>
            <a:endParaRPr lang="zh-CN" altLang="en-US" dirty="0">
              <a:latin typeface="Corbe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696B0A-2D58-4790-95E1-78B34F189714}"/>
              </a:ext>
            </a:extLst>
          </p:cNvPr>
          <p:cNvSpPr txBox="1"/>
          <p:nvPr/>
        </p:nvSpPr>
        <p:spPr>
          <a:xfrm>
            <a:off x="8584042" y="4999225"/>
            <a:ext cx="10070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Corbel" panose="020B0503020204020204" pitchFamily="34" charset="0"/>
              </a:rPr>
              <a:t>CIDA</a:t>
            </a:r>
            <a:endParaRPr lang="zh-CN" altLang="en-US" sz="3000" dirty="0">
              <a:latin typeface="Corbel" panose="020B05030202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9B054E-693B-4BB1-92AA-28B2249A0489}"/>
              </a:ext>
            </a:extLst>
          </p:cNvPr>
          <p:cNvSpPr txBox="1"/>
          <p:nvPr/>
        </p:nvSpPr>
        <p:spPr>
          <a:xfrm>
            <a:off x="2101960" y="4992422"/>
            <a:ext cx="22589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Corbel" panose="020B0503020204020204" pitchFamily="34" charset="0"/>
              </a:rPr>
              <a:t>Ground truth</a:t>
            </a:r>
            <a:endParaRPr lang="zh-CN" altLang="en-US" sz="3000" dirty="0">
              <a:latin typeface="Corbel" panose="020B0503020204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88A4FAC-C18B-4622-B11D-62656125C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405" y="1768597"/>
            <a:ext cx="4378434" cy="33012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2F5800E-7723-4907-9755-BE9657741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89" y="1778222"/>
            <a:ext cx="4389941" cy="33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4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BD44A3-1F92-0046-9A60-A0BD32952E4A}"/>
              </a:ext>
            </a:extLst>
          </p:cNvPr>
          <p:cNvSpPr txBox="1"/>
          <p:nvPr/>
        </p:nvSpPr>
        <p:spPr>
          <a:xfrm>
            <a:off x="1437403" y="2724846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MNIST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AB576-0EB7-4646-84D6-C6ACF9C35B4C}"/>
              </a:ext>
            </a:extLst>
          </p:cNvPr>
          <p:cNvSpPr txBox="1"/>
          <p:nvPr/>
        </p:nvSpPr>
        <p:spPr>
          <a:xfrm>
            <a:off x="6567540" y="2724847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SVHN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667B9-EE41-EB4E-9FF6-7514FFA8B375}"/>
              </a:ext>
            </a:extLst>
          </p:cNvPr>
          <p:cNvSpPr txBox="1"/>
          <p:nvPr/>
        </p:nvSpPr>
        <p:spPr>
          <a:xfrm>
            <a:off x="1594497" y="4870544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RGB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6B578-857C-4E40-8710-8B628C3F9866}"/>
              </a:ext>
            </a:extLst>
          </p:cNvPr>
          <p:cNvSpPr txBox="1"/>
          <p:nvPr/>
        </p:nvSpPr>
        <p:spPr>
          <a:xfrm>
            <a:off x="6549105" y="4870545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Depth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8078ED8-C2B5-5344-95EC-A8570B52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212271"/>
            <a:ext cx="11756100" cy="990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Corbel" pitchFamily="34" charset="0"/>
              </a:rPr>
              <a:t>Problem: Current Domain Adaptation is Categorical</a:t>
            </a:r>
            <a:endParaRPr lang="zh-CN" altLang="en-US" b="1" dirty="0">
              <a:latin typeface="Corbe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7C01CF-9D39-F047-93F8-683E0BE82853}"/>
              </a:ext>
            </a:extLst>
          </p:cNvPr>
          <p:cNvSpPr txBox="1"/>
          <p:nvPr/>
        </p:nvSpPr>
        <p:spPr>
          <a:xfrm>
            <a:off x="3081129" y="1307696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orbel" panose="020B0503020204020204" pitchFamily="34" charset="0"/>
              </a:rPr>
              <a:t>Category 1</a:t>
            </a:r>
            <a:endParaRPr lang="zh-CN" altLang="en-US" sz="2400" b="1" dirty="0">
              <a:latin typeface="Corbel" panose="020B05030202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4829B-78EA-E045-9AE7-5EADECB6A676}"/>
              </a:ext>
            </a:extLst>
          </p:cNvPr>
          <p:cNvSpPr txBox="1"/>
          <p:nvPr/>
        </p:nvSpPr>
        <p:spPr>
          <a:xfrm>
            <a:off x="7823193" y="1307695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orbel" panose="020B0503020204020204" pitchFamily="34" charset="0"/>
              </a:rPr>
              <a:t>Category 2</a:t>
            </a:r>
            <a:endParaRPr lang="zh-CN" altLang="en-US" sz="2400" b="1" dirty="0">
              <a:latin typeface="Corbel" panose="020B05030202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4CD4FF-F31F-9941-A61B-03528312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697" y="2148469"/>
            <a:ext cx="1617642" cy="16176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0612E2-A0F1-C941-8745-19BAD6752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193" y="2148469"/>
            <a:ext cx="1643512" cy="1614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15C995-7979-9F4C-9FE1-FFD53F3FD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193" y="4287600"/>
            <a:ext cx="1643512" cy="16275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C6F0D8-5023-B946-BE3C-0EF5BBC74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996" y="4287600"/>
            <a:ext cx="1659626" cy="1627556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49C00139-E0B2-9C4C-9484-C4640EDF31E4}"/>
              </a:ext>
            </a:extLst>
          </p:cNvPr>
          <p:cNvSpPr/>
          <p:nvPr/>
        </p:nvSpPr>
        <p:spPr>
          <a:xfrm>
            <a:off x="5206832" y="2724846"/>
            <a:ext cx="1086678" cy="47332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663C4F7A-8304-F043-90AF-F5A5F7A3DA0A}"/>
              </a:ext>
            </a:extLst>
          </p:cNvPr>
          <p:cNvSpPr/>
          <p:nvPr/>
        </p:nvSpPr>
        <p:spPr>
          <a:xfrm>
            <a:off x="5206832" y="4864876"/>
            <a:ext cx="1086678" cy="47332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67B18-0478-7D44-AA42-A884DC3B1ABD}"/>
              </a:ext>
            </a:extLst>
          </p:cNvPr>
          <p:cNvSpPr txBox="1"/>
          <p:nvPr/>
        </p:nvSpPr>
        <p:spPr>
          <a:xfrm>
            <a:off x="-20628" y="5638796"/>
            <a:ext cx="12212628" cy="769441"/>
          </a:xfrm>
          <a:prstGeom prst="rect">
            <a:avLst/>
          </a:prstGeom>
          <a:solidFill>
            <a:srgbClr val="D11C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Corbel" pitchFamily="34" charset="0"/>
              </a:rPr>
              <a:t>But many real problem involves continuous domains!</a:t>
            </a:r>
            <a:endParaRPr lang="zh-CN" altLang="en-US" sz="4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7" grpId="0"/>
      <p:bldP spid="18" grpId="0"/>
      <p:bldP spid="15" grpId="0" animBg="1"/>
      <p:bldP spid="19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5FBDED-0A37-4E48-A35A-19C6F6E4A8D4}"/>
              </a:ext>
            </a:extLst>
          </p:cNvPr>
          <p:cNvSpPr txBox="1">
            <a:spLocks/>
          </p:cNvSpPr>
          <p:nvPr/>
        </p:nvSpPr>
        <p:spPr>
          <a:xfrm>
            <a:off x="555170" y="326571"/>
            <a:ext cx="1008615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Corbel" panose="020B0503020204020204" pitchFamily="34" charset="0"/>
              </a:rPr>
              <a:t>Real-World Medical Scenario</a:t>
            </a:r>
            <a:endParaRPr lang="zh-CN" altLang="en-US" b="1" dirty="0">
              <a:latin typeface="Corbel" panose="020B05030202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A1B06A-F7D9-4BEC-A958-67AAB390DA58}"/>
              </a:ext>
            </a:extLst>
          </p:cNvPr>
          <p:cNvSpPr txBox="1"/>
          <p:nvPr/>
        </p:nvSpPr>
        <p:spPr>
          <a:xfrm>
            <a:off x="1023885" y="1471040"/>
            <a:ext cx="2857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Sleep Study at Home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23" name="Flowchart: Manual Operation 8">
            <a:extLst>
              <a:ext uri="{FF2B5EF4-FFF2-40B4-BE49-F238E27FC236}">
                <a16:creationId xmlns:a16="http://schemas.microsoft.com/office/drawing/2014/main" id="{FF0A5F1D-484A-5C4C-A73E-902B24DF6ED2}"/>
              </a:ext>
            </a:extLst>
          </p:cNvPr>
          <p:cNvSpPr/>
          <p:nvPr/>
        </p:nvSpPr>
        <p:spPr>
          <a:xfrm rot="5400000" flipH="1">
            <a:off x="4937042" y="2982895"/>
            <a:ext cx="1223010" cy="811530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A45FAE-C8C8-4F46-A18F-2E7BD44747B2}"/>
              </a:ext>
            </a:extLst>
          </p:cNvPr>
          <p:cNvCxnSpPr>
            <a:cxnSpLocks/>
          </p:cNvCxnSpPr>
          <p:nvPr/>
        </p:nvCxnSpPr>
        <p:spPr>
          <a:xfrm>
            <a:off x="4422090" y="3401490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6D55856-F038-1C42-A2F2-15E980D6E098}"/>
              </a:ext>
            </a:extLst>
          </p:cNvPr>
          <p:cNvCxnSpPr>
            <a:cxnSpLocks/>
          </p:cNvCxnSpPr>
          <p:nvPr/>
        </p:nvCxnSpPr>
        <p:spPr>
          <a:xfrm>
            <a:off x="5978837" y="3408668"/>
            <a:ext cx="7206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B475D43-39C7-DD43-8C51-DE71FA2C1EAD}"/>
              </a:ext>
            </a:extLst>
          </p:cNvPr>
          <p:cNvSpPr txBox="1"/>
          <p:nvPr/>
        </p:nvSpPr>
        <p:spPr>
          <a:xfrm>
            <a:off x="4896766" y="4000165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latin typeface="Corbel" panose="020B0503020204020204" pitchFamily="34" charset="0"/>
              </a:rPr>
              <a:t>Predictor</a:t>
            </a:r>
            <a:endParaRPr lang="zh-CN" altLang="en-US" sz="2400" i="1" dirty="0">
              <a:latin typeface="Corbel" panose="020B05030202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AD023A-4CA9-254F-B828-755AD9F5F62B}"/>
              </a:ext>
            </a:extLst>
          </p:cNvPr>
          <p:cNvSpPr txBox="1"/>
          <p:nvPr/>
        </p:nvSpPr>
        <p:spPr>
          <a:xfrm>
            <a:off x="6643497" y="2603830"/>
            <a:ext cx="19180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1. Awake</a:t>
            </a:r>
          </a:p>
          <a:p>
            <a:r>
              <a:rPr lang="en-US" altLang="zh-CN" sz="2400" dirty="0">
                <a:latin typeface="Corbel" panose="020B0503020204020204" pitchFamily="34" charset="0"/>
              </a:rPr>
              <a:t>2. REM</a:t>
            </a:r>
          </a:p>
          <a:p>
            <a:r>
              <a:rPr lang="en-US" altLang="zh-CN" sz="2400" dirty="0">
                <a:latin typeface="Corbel" panose="020B0503020204020204" pitchFamily="34" charset="0"/>
              </a:rPr>
              <a:t>3. Light Sleep</a:t>
            </a:r>
          </a:p>
          <a:p>
            <a:r>
              <a:rPr lang="en-US" altLang="zh-CN" sz="2400" dirty="0">
                <a:latin typeface="Corbel" panose="020B0503020204020204" pitchFamily="34" charset="0"/>
              </a:rPr>
              <a:t>4. Deep Sleep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85327C-87DF-F542-898A-EF613286D2C0}"/>
              </a:ext>
            </a:extLst>
          </p:cNvPr>
          <p:cNvSpPr txBox="1"/>
          <p:nvPr/>
        </p:nvSpPr>
        <p:spPr>
          <a:xfrm>
            <a:off x="990150" y="4961699"/>
            <a:ext cx="347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Input Time-Series Signals: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028568-CB8B-4316-ACA8-6BBAF3E30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120" y="2672411"/>
            <a:ext cx="3229380" cy="1513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E83817-BF5D-4021-8835-26CA12151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47" y="2081529"/>
            <a:ext cx="3829863" cy="269550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312C24-86D0-4D63-8401-80D5B08BB8B1}"/>
              </a:ext>
            </a:extLst>
          </p:cNvPr>
          <p:cNvCxnSpPr>
            <a:cxnSpLocks/>
          </p:cNvCxnSpPr>
          <p:nvPr/>
        </p:nvCxnSpPr>
        <p:spPr>
          <a:xfrm>
            <a:off x="1720294" y="3429000"/>
            <a:ext cx="0" cy="2116667"/>
          </a:xfrm>
          <a:prstGeom prst="straightConnector1">
            <a:avLst/>
          </a:prstGeom>
          <a:ln w="76200">
            <a:solidFill>
              <a:srgbClr val="4472C4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35BD59-4C7F-47C3-BC9A-38627481942A}"/>
              </a:ext>
            </a:extLst>
          </p:cNvPr>
          <p:cNvCxnSpPr>
            <a:cxnSpLocks/>
          </p:cNvCxnSpPr>
          <p:nvPr/>
        </p:nvCxnSpPr>
        <p:spPr>
          <a:xfrm>
            <a:off x="2798524" y="3736904"/>
            <a:ext cx="0" cy="2166903"/>
          </a:xfrm>
          <a:prstGeom prst="straightConnector1">
            <a:avLst/>
          </a:prstGeom>
          <a:ln w="76200">
            <a:solidFill>
              <a:srgbClr val="4472C4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8E300C2-09E4-49EF-B631-141792D737E3}"/>
              </a:ext>
            </a:extLst>
          </p:cNvPr>
          <p:cNvSpPr/>
          <p:nvPr/>
        </p:nvSpPr>
        <p:spPr>
          <a:xfrm>
            <a:off x="990150" y="5790562"/>
            <a:ext cx="2319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2. Breathing Belt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10D4C-A293-4F23-AA20-4B5FBD31D9EF}"/>
              </a:ext>
            </a:extLst>
          </p:cNvPr>
          <p:cNvSpPr/>
          <p:nvPr/>
        </p:nvSpPr>
        <p:spPr>
          <a:xfrm>
            <a:off x="990150" y="5378359"/>
            <a:ext cx="226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1. Nasal Cannula</a:t>
            </a:r>
          </a:p>
        </p:txBody>
      </p:sp>
    </p:spTree>
    <p:extLst>
      <p:ext uri="{BB962C8B-B14F-4D97-AF65-F5344CB8AC3E}">
        <p14:creationId xmlns:p14="http://schemas.microsoft.com/office/powerpoint/2010/main" val="33160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0321377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Evaluation on Real-World Datasets</a:t>
            </a:r>
            <a:endParaRPr lang="zh-CN" altLang="en-US" b="1" dirty="0">
              <a:latin typeface="Corbe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90265-A851-4216-B5AC-6E51D3AECC1E}"/>
              </a:ext>
            </a:extLst>
          </p:cNvPr>
          <p:cNvSpPr txBox="1"/>
          <p:nvPr/>
        </p:nvSpPr>
        <p:spPr>
          <a:xfrm>
            <a:off x="2705501" y="3001618"/>
            <a:ext cx="7204309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latin typeface="Corbel" panose="020B0503020204020204" pitchFamily="34" charset="0"/>
              </a:rPr>
              <a:t>SHHS</a:t>
            </a:r>
            <a:r>
              <a:rPr lang="en-US" altLang="zh-CN" sz="3000" dirty="0">
                <a:latin typeface="Corbel" panose="020B0503020204020204" pitchFamily="34" charset="0"/>
              </a:rPr>
              <a:t>: Sleep Heart Health Study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Corbel" panose="020B0503020204020204" pitchFamily="34" charset="0"/>
              </a:rPr>
              <a:t>MESA</a:t>
            </a:r>
            <a:r>
              <a:rPr lang="en-US" altLang="zh-CN" sz="3000" dirty="0">
                <a:latin typeface="Corbel" panose="020B0503020204020204" pitchFamily="34" charset="0"/>
              </a:rPr>
              <a:t>: Multi-Ethnic Study of Atherosclerosis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Corbel" panose="020B0503020204020204" pitchFamily="34" charset="0"/>
              </a:rPr>
              <a:t>SOF</a:t>
            </a:r>
            <a:r>
              <a:rPr lang="en-US" altLang="zh-CN" sz="3000" dirty="0">
                <a:latin typeface="Corbel" panose="020B0503020204020204" pitchFamily="34" charset="0"/>
              </a:rPr>
              <a:t>: Study of Osteoporotic Fractures</a:t>
            </a:r>
            <a:endParaRPr lang="zh-CN" altLang="en-US" sz="3000" dirty="0"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E0583-35A4-495E-99DE-C45FC74B55D4}"/>
              </a:ext>
            </a:extLst>
          </p:cNvPr>
          <p:cNvSpPr txBox="1"/>
          <p:nvPr/>
        </p:nvSpPr>
        <p:spPr>
          <a:xfrm>
            <a:off x="3706622" y="2090995"/>
            <a:ext cx="4534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Corbel" panose="020B0503020204020204" pitchFamily="34" charset="0"/>
              </a:rPr>
              <a:t>Three Sleep Study Datasets</a:t>
            </a:r>
            <a:endParaRPr lang="zh-CN" altLang="en-US" sz="3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43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1332029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Continuous Adaptation Setting: Extrapolation</a:t>
            </a:r>
            <a:endParaRPr lang="zh-CN" altLang="en-US" b="1" dirty="0"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50551-E858-4B8C-A25D-12A7FABA6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752" y="1446789"/>
            <a:ext cx="7583690" cy="332298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487369-BFF9-43D3-BA2D-86A786118876}"/>
              </a:ext>
            </a:extLst>
          </p:cNvPr>
          <p:cNvCxnSpPr>
            <a:cxnSpLocks/>
          </p:cNvCxnSpPr>
          <p:nvPr/>
        </p:nvCxnSpPr>
        <p:spPr>
          <a:xfrm>
            <a:off x="2429752" y="4943010"/>
            <a:ext cx="772008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0ED501E-D5AE-4BE6-9549-3ECA2C4A484A}"/>
              </a:ext>
            </a:extLst>
          </p:cNvPr>
          <p:cNvSpPr txBox="1"/>
          <p:nvPr/>
        </p:nvSpPr>
        <p:spPr>
          <a:xfrm>
            <a:off x="2932173" y="5046327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Young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563A0-1AE4-449A-AC3B-AF5253D3D17D}"/>
              </a:ext>
            </a:extLst>
          </p:cNvPr>
          <p:cNvSpPr txBox="1"/>
          <p:nvPr/>
        </p:nvSpPr>
        <p:spPr>
          <a:xfrm>
            <a:off x="8806673" y="504632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Old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1FF3F-57A3-456B-B9FD-829281324050}"/>
              </a:ext>
            </a:extLst>
          </p:cNvPr>
          <p:cNvSpPr txBox="1"/>
          <p:nvPr/>
        </p:nvSpPr>
        <p:spPr>
          <a:xfrm>
            <a:off x="10149840" y="4631275"/>
            <a:ext cx="822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Corbel" panose="020B0503020204020204" pitchFamily="34" charset="0"/>
              </a:rPr>
              <a:t>Age</a:t>
            </a:r>
            <a:endParaRPr lang="zh-CN" altLang="en-US" sz="3000" dirty="0">
              <a:latin typeface="Corbel" panose="020B0503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670B2-C68A-40C5-B0E3-98F0B9DA4315}"/>
              </a:ext>
            </a:extLst>
          </p:cNvPr>
          <p:cNvSpPr txBox="1"/>
          <p:nvPr/>
        </p:nvSpPr>
        <p:spPr>
          <a:xfrm>
            <a:off x="4276581" y="5864850"/>
            <a:ext cx="3889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Here ‘age’ is a </a:t>
            </a:r>
            <a:r>
              <a:rPr lang="en-US" altLang="zh-CN" sz="2400" b="1" dirty="0">
                <a:latin typeface="Corbel" panose="020B0503020204020204" pitchFamily="34" charset="0"/>
              </a:rPr>
              <a:t>domain index</a:t>
            </a:r>
            <a:r>
              <a:rPr lang="en-US" altLang="zh-CN" sz="2400" dirty="0">
                <a:latin typeface="Corbel" panose="020B0503020204020204" pitchFamily="34" charset="0"/>
              </a:rPr>
              <a:t>.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9CDA20-9742-4113-8B60-D567295D887C}"/>
              </a:ext>
            </a:extLst>
          </p:cNvPr>
          <p:cNvSpPr/>
          <p:nvPr/>
        </p:nvSpPr>
        <p:spPr>
          <a:xfrm>
            <a:off x="2429752" y="1490407"/>
            <a:ext cx="3772265" cy="325599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3DA7DA-A8A8-44D8-9CD1-3360708BBF33}"/>
              </a:ext>
            </a:extLst>
          </p:cNvPr>
          <p:cNvSpPr txBox="1"/>
          <p:nvPr/>
        </p:nvSpPr>
        <p:spPr>
          <a:xfrm>
            <a:off x="2576098" y="1612332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Source domains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6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1332029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Continuous Adaptation Setting: Interpolation</a:t>
            </a:r>
            <a:endParaRPr lang="zh-CN" altLang="en-US" b="1" dirty="0"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50551-E858-4B8C-A25D-12A7FABA6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752" y="1446789"/>
            <a:ext cx="7583690" cy="332298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487369-BFF9-43D3-BA2D-86A786118876}"/>
              </a:ext>
            </a:extLst>
          </p:cNvPr>
          <p:cNvCxnSpPr>
            <a:cxnSpLocks/>
          </p:cNvCxnSpPr>
          <p:nvPr/>
        </p:nvCxnSpPr>
        <p:spPr>
          <a:xfrm>
            <a:off x="2429752" y="4943010"/>
            <a:ext cx="772008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0ED501E-D5AE-4BE6-9549-3ECA2C4A484A}"/>
              </a:ext>
            </a:extLst>
          </p:cNvPr>
          <p:cNvSpPr txBox="1"/>
          <p:nvPr/>
        </p:nvSpPr>
        <p:spPr>
          <a:xfrm>
            <a:off x="2932173" y="5046327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Young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563A0-1AE4-449A-AC3B-AF5253D3D17D}"/>
              </a:ext>
            </a:extLst>
          </p:cNvPr>
          <p:cNvSpPr txBox="1"/>
          <p:nvPr/>
        </p:nvSpPr>
        <p:spPr>
          <a:xfrm>
            <a:off x="8806673" y="504632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Old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1FF3F-57A3-456B-B9FD-829281324050}"/>
              </a:ext>
            </a:extLst>
          </p:cNvPr>
          <p:cNvSpPr txBox="1"/>
          <p:nvPr/>
        </p:nvSpPr>
        <p:spPr>
          <a:xfrm>
            <a:off x="10149840" y="4631275"/>
            <a:ext cx="822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Corbel" panose="020B0503020204020204" pitchFamily="34" charset="0"/>
              </a:rPr>
              <a:t>Age</a:t>
            </a:r>
            <a:endParaRPr lang="zh-CN" altLang="en-US" sz="3000" dirty="0">
              <a:latin typeface="Corbel" panose="020B0503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670B2-C68A-40C5-B0E3-98F0B9DA4315}"/>
              </a:ext>
            </a:extLst>
          </p:cNvPr>
          <p:cNvSpPr txBox="1"/>
          <p:nvPr/>
        </p:nvSpPr>
        <p:spPr>
          <a:xfrm>
            <a:off x="4276581" y="5864850"/>
            <a:ext cx="3889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Here ‘age’ is a </a:t>
            </a:r>
            <a:r>
              <a:rPr lang="en-US" altLang="zh-CN" sz="2400" b="1" dirty="0">
                <a:latin typeface="Corbel" panose="020B0503020204020204" pitchFamily="34" charset="0"/>
              </a:rPr>
              <a:t>domain index</a:t>
            </a:r>
            <a:r>
              <a:rPr lang="en-US" altLang="zh-CN" sz="2400" dirty="0">
                <a:latin typeface="Corbel" panose="020B0503020204020204" pitchFamily="34" charset="0"/>
              </a:rPr>
              <a:t>.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9CDA20-9742-4113-8B60-D567295D887C}"/>
              </a:ext>
            </a:extLst>
          </p:cNvPr>
          <p:cNvSpPr/>
          <p:nvPr/>
        </p:nvSpPr>
        <p:spPr>
          <a:xfrm>
            <a:off x="2429752" y="1490407"/>
            <a:ext cx="2679458" cy="325599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3DA7DA-A8A8-44D8-9CD1-3360708BBF33}"/>
              </a:ext>
            </a:extLst>
          </p:cNvPr>
          <p:cNvSpPr txBox="1"/>
          <p:nvPr/>
        </p:nvSpPr>
        <p:spPr>
          <a:xfrm>
            <a:off x="2621818" y="1463742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Source domains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D7412A-D774-42AB-A5C7-CE5425B85949}"/>
              </a:ext>
            </a:extLst>
          </p:cNvPr>
          <p:cNvSpPr/>
          <p:nvPr/>
        </p:nvSpPr>
        <p:spPr>
          <a:xfrm>
            <a:off x="7121964" y="1447705"/>
            <a:ext cx="2679458" cy="325599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2F441-3C27-4BC6-A3DF-7BF5C711358B}"/>
              </a:ext>
            </a:extLst>
          </p:cNvPr>
          <p:cNvSpPr txBox="1"/>
          <p:nvPr/>
        </p:nvSpPr>
        <p:spPr>
          <a:xfrm>
            <a:off x="7405470" y="1463742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Source domains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4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0995146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Results on Extra/Inter-</a:t>
            </a:r>
            <a:r>
              <a:rPr lang="en-US" altLang="zh-CN" b="1" dirty="0" err="1">
                <a:latin typeface="Corbel" pitchFamily="34" charset="0"/>
              </a:rPr>
              <a:t>polation</a:t>
            </a:r>
            <a:r>
              <a:rPr lang="en-US" altLang="zh-CN" b="1" dirty="0">
                <a:latin typeface="Corbel" pitchFamily="34" charset="0"/>
              </a:rPr>
              <a:t> Adaptation</a:t>
            </a:r>
            <a:endParaRPr lang="zh-CN" altLang="en-US" b="1" dirty="0">
              <a:latin typeface="Corbe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3A9E5-FD57-4D60-9118-B8C3E0891F83}"/>
              </a:ext>
            </a:extLst>
          </p:cNvPr>
          <p:cNvSpPr txBox="1"/>
          <p:nvPr/>
        </p:nvSpPr>
        <p:spPr>
          <a:xfrm>
            <a:off x="1028200" y="4973139"/>
            <a:ext cx="560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orbel" panose="020B0503020204020204" pitchFamily="34" charset="0"/>
              </a:rPr>
              <a:t>Categorical DA may hurt performance.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C5034-CCDB-446A-8465-4E59EB496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53" y="2015490"/>
            <a:ext cx="11328493" cy="23279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46F1EB-88B9-42F6-8FE3-2B6658F58E17}"/>
              </a:ext>
            </a:extLst>
          </p:cNvPr>
          <p:cNvSpPr/>
          <p:nvPr/>
        </p:nvSpPr>
        <p:spPr>
          <a:xfrm>
            <a:off x="4955782" y="2553397"/>
            <a:ext cx="656348" cy="179000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AD10EB-AAAD-4D20-BD77-5D1AA6F6C5C4}"/>
              </a:ext>
            </a:extLst>
          </p:cNvPr>
          <p:cNvSpPr/>
          <p:nvPr/>
        </p:nvSpPr>
        <p:spPr>
          <a:xfrm>
            <a:off x="5612130" y="2553397"/>
            <a:ext cx="4149090" cy="179000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3834AA-E07C-4D6D-8AC2-5F36FFA7228D}"/>
              </a:ext>
            </a:extLst>
          </p:cNvPr>
          <p:cNvSpPr/>
          <p:nvPr/>
        </p:nvSpPr>
        <p:spPr>
          <a:xfrm>
            <a:off x="9762264" y="2553397"/>
            <a:ext cx="1667677" cy="179000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C911D3-CDFB-422A-AF26-9C57E5D80119}"/>
              </a:ext>
            </a:extLst>
          </p:cNvPr>
          <p:cNvSpPr txBox="1"/>
          <p:nvPr/>
        </p:nvSpPr>
        <p:spPr>
          <a:xfrm>
            <a:off x="4380464" y="4343399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Source-only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A0AF4-FE92-4B89-B2BC-68C383057F68}"/>
              </a:ext>
            </a:extLst>
          </p:cNvPr>
          <p:cNvSpPr txBox="1"/>
          <p:nvPr/>
        </p:nvSpPr>
        <p:spPr>
          <a:xfrm>
            <a:off x="6958704" y="4343399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Categorical DA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004920-9A77-42B1-A0D6-36D1000E01CE}"/>
              </a:ext>
            </a:extLst>
          </p:cNvPr>
          <p:cNvSpPr txBox="1"/>
          <p:nvPr/>
        </p:nvSpPr>
        <p:spPr>
          <a:xfrm>
            <a:off x="10198396" y="4312449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Ours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6872F1-6B7E-474C-B6F7-196E2209E605}"/>
              </a:ext>
            </a:extLst>
          </p:cNvPr>
          <p:cNvSpPr txBox="1"/>
          <p:nvPr/>
        </p:nvSpPr>
        <p:spPr>
          <a:xfrm>
            <a:off x="1028200" y="5436354"/>
            <a:ext cx="7212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orbel" panose="020B0503020204020204" pitchFamily="34" charset="0"/>
              </a:rPr>
              <a:t>CIDA/PCIDA improve performance in both settings.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826CF-7BA2-0D4C-9EFE-036296E0035B}"/>
              </a:ext>
            </a:extLst>
          </p:cNvPr>
          <p:cNvSpPr txBox="1"/>
          <p:nvPr/>
        </p:nvSpPr>
        <p:spPr>
          <a:xfrm>
            <a:off x="1028200" y="5910999"/>
            <a:ext cx="1013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orbel" panose="020B0503020204020204" pitchFamily="34" charset="0"/>
              </a:rPr>
              <a:t>CIDA/PCIDA has larger performance gain in extrapolation since it is harder.</a:t>
            </a:r>
          </a:p>
        </p:txBody>
      </p:sp>
    </p:spTree>
    <p:extLst>
      <p:ext uri="{BB962C8B-B14F-4D97-AF65-F5344CB8AC3E}">
        <p14:creationId xmlns:p14="http://schemas.microsoft.com/office/powerpoint/2010/main" val="48957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0969604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Results on Cross Dataset Adaptation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F7613E-85C2-41A3-80D7-3FA407201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26" y="1587280"/>
            <a:ext cx="10857548" cy="2500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384ED6-3DFC-F648-A9CD-AFEB1767A1B0}"/>
              </a:ext>
            </a:extLst>
          </p:cNvPr>
          <p:cNvSpPr txBox="1"/>
          <p:nvPr/>
        </p:nvSpPr>
        <p:spPr>
          <a:xfrm>
            <a:off x="4629515" y="4949738"/>
            <a:ext cx="7562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orbel" panose="020B0503020204020204" pitchFamily="34" charset="0"/>
              </a:rPr>
              <a:t>In the </a:t>
            </a:r>
            <a:r>
              <a:rPr lang="en-US" altLang="zh-CN" sz="2400" b="1" dirty="0">
                <a:latin typeface="Corbel" panose="020B0503020204020204" pitchFamily="34" charset="0"/>
              </a:rPr>
              <a:t>hardest</a:t>
            </a:r>
            <a:r>
              <a:rPr lang="en-US" altLang="zh-CN" sz="2400" dirty="0">
                <a:latin typeface="Corbel" panose="020B0503020204020204" pitchFamily="34" charset="0"/>
              </a:rPr>
              <a:t> transferring tasks (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SOF</a:t>
            </a:r>
            <a:r>
              <a:rPr lang="en-US" altLang="zh-CN" sz="2400" dirty="0">
                <a:latin typeface="Corbel" panose="020B0503020204020204" pitchFamily="34" charset="0"/>
              </a:rPr>
              <a:t> -&gt; </a:t>
            </a:r>
            <a:r>
              <a:rPr lang="en-US" altLang="zh-CN" sz="2400" dirty="0">
                <a:solidFill>
                  <a:schemeClr val="accent1"/>
                </a:solidFill>
                <a:latin typeface="Corbel" panose="020B0503020204020204" pitchFamily="34" charset="0"/>
              </a:rPr>
              <a:t>SHHS</a:t>
            </a:r>
            <a:r>
              <a:rPr lang="en-US" altLang="zh-CN" sz="2400" dirty="0">
                <a:latin typeface="Corbel" panose="020B0503020204020204" pitchFamily="34" charset="0"/>
              </a:rPr>
              <a:t>/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MESA</a:t>
            </a:r>
            <a:r>
              <a:rPr lang="en-US" altLang="zh-CN" sz="2400" dirty="0">
                <a:latin typeface="Corbel" panose="020B0503020204020204" pitchFamily="34" charset="0"/>
              </a:rPr>
              <a:t>), </a:t>
            </a:r>
            <a:r>
              <a:rPr lang="en-US" altLang="zh-CN" sz="2400" b="1" dirty="0">
                <a:latin typeface="Corbel" panose="020B0503020204020204" pitchFamily="34" charset="0"/>
              </a:rPr>
              <a:t>PCIDA</a:t>
            </a:r>
            <a:r>
              <a:rPr lang="en-US" altLang="zh-CN" sz="2400" dirty="0">
                <a:latin typeface="Corbel" panose="020B0503020204020204" pitchFamily="34" charset="0"/>
              </a:rPr>
              <a:t> is a clear winner.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232577-82C7-0F46-802C-ADEB3EBC3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37" y="4136369"/>
            <a:ext cx="3875804" cy="25838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B9C146-0891-5B45-BE9F-700E13927B0E}"/>
              </a:ext>
            </a:extLst>
          </p:cNvPr>
          <p:cNvSpPr/>
          <p:nvPr/>
        </p:nvSpPr>
        <p:spPr>
          <a:xfrm>
            <a:off x="9364133" y="1964267"/>
            <a:ext cx="1862667" cy="88053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5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9A2EA6-8A5A-4A9E-BC98-4D72516581F1}"/>
              </a:ext>
            </a:extLst>
          </p:cNvPr>
          <p:cNvSpPr txBox="1">
            <a:spLocks/>
          </p:cNvSpPr>
          <p:nvPr/>
        </p:nvSpPr>
        <p:spPr>
          <a:xfrm>
            <a:off x="555170" y="326571"/>
            <a:ext cx="844023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Corbel" pitchFamily="34" charset="0"/>
              </a:rPr>
              <a:t>Multi-Dimensional Domain Index</a:t>
            </a:r>
            <a:endParaRPr lang="zh-CN" altLang="en-US" b="1" dirty="0">
              <a:latin typeface="Corbel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CF3535-4077-4601-8651-85414B9DAA60}"/>
              </a:ext>
            </a:extLst>
          </p:cNvPr>
          <p:cNvCxnSpPr>
            <a:cxnSpLocks/>
          </p:cNvCxnSpPr>
          <p:nvPr/>
        </p:nvCxnSpPr>
        <p:spPr>
          <a:xfrm>
            <a:off x="2235956" y="5664200"/>
            <a:ext cx="772008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0A0DD9-EAA0-45A3-B57D-7056805970B1}"/>
              </a:ext>
            </a:extLst>
          </p:cNvPr>
          <p:cNvSpPr txBox="1"/>
          <p:nvPr/>
        </p:nvSpPr>
        <p:spPr>
          <a:xfrm>
            <a:off x="5968360" y="5730568"/>
            <a:ext cx="2792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Domain Index 1: Age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44A33E-5385-4E18-A0BA-5175854DD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361" y="3722682"/>
            <a:ext cx="571291" cy="1721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203A56-FF2A-4144-A306-F7AE662FF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300" y="3955011"/>
            <a:ext cx="642790" cy="14892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862981-8564-41D0-AF63-87CDF62DE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397" y="1989000"/>
            <a:ext cx="747481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98E8F6-1A0B-477C-A2BF-3218F23B6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0889" y="1989000"/>
            <a:ext cx="1260000" cy="14400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10A932-FA7B-4FB6-ADDA-93BADC718DC3}"/>
              </a:ext>
            </a:extLst>
          </p:cNvPr>
          <p:cNvCxnSpPr>
            <a:cxnSpLocks/>
          </p:cNvCxnSpPr>
          <p:nvPr/>
        </p:nvCxnSpPr>
        <p:spPr>
          <a:xfrm flipV="1">
            <a:off x="2515680" y="1576643"/>
            <a:ext cx="3936244" cy="47567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C47011-8BA1-48DB-9033-7CDB6BCB5930}"/>
              </a:ext>
            </a:extLst>
          </p:cNvPr>
          <p:cNvSpPr txBox="1"/>
          <p:nvPr/>
        </p:nvSpPr>
        <p:spPr>
          <a:xfrm>
            <a:off x="3302941" y="1661730"/>
            <a:ext cx="2394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latin typeface="Corbel" panose="020B0503020204020204" pitchFamily="34" charset="0"/>
              </a:rPr>
              <a:t>Domain Index 2: </a:t>
            </a:r>
          </a:p>
          <a:p>
            <a:pPr algn="ctr"/>
            <a:r>
              <a:rPr lang="en-US" altLang="zh-CN" sz="2400" dirty="0">
                <a:latin typeface="Corbel" panose="020B0503020204020204" pitchFamily="34" charset="0"/>
              </a:rPr>
              <a:t>Physical Wellness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F54203-9EA3-4573-B5AE-3C4CC9A56A20}"/>
              </a:ext>
            </a:extLst>
          </p:cNvPr>
          <p:cNvCxnSpPr>
            <a:cxnSpLocks/>
          </p:cNvCxnSpPr>
          <p:nvPr/>
        </p:nvCxnSpPr>
        <p:spPr>
          <a:xfrm flipH="1" flipV="1">
            <a:off x="1995411" y="1485900"/>
            <a:ext cx="1281044" cy="48765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40CDA11-7411-4A5E-8BF5-DA97A347F66A}"/>
              </a:ext>
            </a:extLst>
          </p:cNvPr>
          <p:cNvSpPr txBox="1"/>
          <p:nvPr/>
        </p:nvSpPr>
        <p:spPr>
          <a:xfrm>
            <a:off x="-11198" y="3128774"/>
            <a:ext cx="2668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latin typeface="Corbel" panose="020B0503020204020204" pitchFamily="34" charset="0"/>
              </a:rPr>
              <a:t>Domain Index 3: </a:t>
            </a:r>
          </a:p>
          <a:p>
            <a:pPr algn="ctr"/>
            <a:r>
              <a:rPr lang="en-US" altLang="zh-CN" sz="2400" dirty="0">
                <a:latin typeface="Corbel" panose="020B0503020204020204" pitchFamily="34" charset="0"/>
              </a:rPr>
              <a:t>Emotional Wellness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1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8440239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Multi-Dimensional Domain Index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1E02E-846B-4F66-B6B5-D57C89C97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1997328"/>
            <a:ext cx="6959420" cy="2333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7DBC5F-2008-44D1-BF09-2019F3D51A90}"/>
              </a:ext>
            </a:extLst>
          </p:cNvPr>
          <p:cNvSpPr txBox="1"/>
          <p:nvPr/>
        </p:nvSpPr>
        <p:spPr>
          <a:xfrm>
            <a:off x="1652325" y="5004946"/>
            <a:ext cx="88873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dirty="0">
                <a:latin typeface="Corbel" panose="020B0503020204020204" pitchFamily="34" charset="0"/>
              </a:rPr>
              <a:t>Multi-dimensional indices further improve performance</a:t>
            </a:r>
            <a:endParaRPr lang="zh-CN" altLang="en-US" sz="3000" dirty="0">
              <a:latin typeface="Corbel" panose="020B0503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B15D5-D9A9-4032-B2D1-9C87BC4A1611}"/>
              </a:ext>
            </a:extLst>
          </p:cNvPr>
          <p:cNvSpPr txBox="1"/>
          <p:nvPr/>
        </p:nvSpPr>
        <p:spPr>
          <a:xfrm>
            <a:off x="317680" y="1965085"/>
            <a:ext cx="457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orbel" panose="020B0503020204020204" pitchFamily="34" charset="0"/>
              </a:rPr>
              <a:t>Multi-dimensional domain index: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EC30BF-884C-41AB-A43F-9241B151A1CF}"/>
              </a:ext>
            </a:extLst>
          </p:cNvPr>
          <p:cNvSpPr/>
          <p:nvPr/>
        </p:nvSpPr>
        <p:spPr>
          <a:xfrm>
            <a:off x="1067022" y="2441459"/>
            <a:ext cx="307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orbel" panose="020B0503020204020204" pitchFamily="34" charset="0"/>
              </a:rPr>
              <a:t>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orbel" panose="020B0503020204020204" pitchFamily="34" charset="0"/>
              </a:rPr>
              <a:t>Physical wellness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orbel" panose="020B0503020204020204" pitchFamily="34" charset="0"/>
              </a:rPr>
              <a:t>Emotional wellness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orbel" panose="020B0503020204020204" pitchFamily="34" charset="0"/>
              </a:rPr>
              <a:t>Fatigue level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orbel" panose="020B0503020204020204" pitchFamily="34" charset="0"/>
              </a:rPr>
              <a:t>…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841833-DC96-45B5-9DEE-1CF75814CF9C}"/>
              </a:ext>
            </a:extLst>
          </p:cNvPr>
          <p:cNvSpPr/>
          <p:nvPr/>
        </p:nvSpPr>
        <p:spPr>
          <a:xfrm>
            <a:off x="228780" y="1891154"/>
            <a:ext cx="4736920" cy="25781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479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326571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Summary</a:t>
            </a:r>
            <a:endParaRPr lang="zh-CN" altLang="en-US" b="1" dirty="0">
              <a:latin typeface="Corbe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A4584-DFAC-4CC2-B8EC-F0D9140D3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580"/>
            <a:ext cx="11121189" cy="3302688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The first</a:t>
            </a:r>
            <a:r>
              <a:rPr lang="en-US" altLang="zh-CN" sz="2400" dirty="0"/>
              <a:t> general DA method for continuously indexed domain adaptation.</a:t>
            </a:r>
          </a:p>
          <a:p>
            <a:pPr marL="0" indent="0">
              <a:buNone/>
            </a:pPr>
            <a:endParaRPr lang="en-US" altLang="zh-CN" sz="2400" dirty="0"/>
          </a:p>
          <a:p>
            <a:r>
              <a:rPr lang="en-US" altLang="zh-CN" sz="2400" b="1" dirty="0"/>
              <a:t>Theoretical guarantees</a:t>
            </a:r>
            <a:r>
              <a:rPr lang="en-US" altLang="zh-CN" sz="2400" dirty="0"/>
              <a:t> that CIDA aligns continuously indexed domains at equilibrium.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b="1" dirty="0"/>
              <a:t>Two advanced versions</a:t>
            </a:r>
            <a:r>
              <a:rPr lang="en-US" altLang="zh-CN" sz="2400" dirty="0"/>
              <a:t>, probabilistic CIDA (PCIDA) and </a:t>
            </a:r>
            <a:r>
              <a:rPr lang="it-IT" altLang="zh-CN" sz="2400" dirty="0"/>
              <a:t>multi-dimensional CIDA.</a:t>
            </a:r>
          </a:p>
          <a:p>
            <a:endParaRPr lang="it-IT" altLang="zh-CN" sz="2400" dirty="0"/>
          </a:p>
          <a:p>
            <a:r>
              <a:rPr lang="en-US" altLang="zh-CN" sz="2400" b="1" dirty="0"/>
              <a:t>State-of-the-art performance</a:t>
            </a:r>
            <a:r>
              <a:rPr lang="en-US" altLang="zh-CN" sz="2400" dirty="0"/>
              <a:t> on both synthetic and real-world medical datasets.</a:t>
            </a:r>
          </a:p>
          <a:p>
            <a:endParaRPr lang="en-US" altLang="zh-CN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1D196A-1606-3E46-AB79-67FAA76C1BE0}"/>
              </a:ext>
            </a:extLst>
          </p:cNvPr>
          <p:cNvSpPr/>
          <p:nvPr/>
        </p:nvSpPr>
        <p:spPr>
          <a:xfrm>
            <a:off x="3048000" y="559883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Corbel" panose="020B0503020204020204" pitchFamily="34" charset="0"/>
              </a:rPr>
              <a:t>Code</a:t>
            </a:r>
            <a:r>
              <a:rPr lang="en-US" altLang="zh-CN" sz="2400" dirty="0">
                <a:latin typeface="Corbel" panose="020B0503020204020204" pitchFamily="34" charset="0"/>
              </a:rPr>
              <a:t> will be released soon at </a:t>
            </a:r>
            <a:r>
              <a:rPr lang="en-US" sz="2400" dirty="0">
                <a:latin typeface="Corbel" panose="020B0503020204020204" pitchFamily="34" charset="0"/>
                <a:hlinkClick r:id="rId3"/>
              </a:rPr>
              <a:t>https://github.com/hehaodele/CIDA</a:t>
            </a:r>
            <a:r>
              <a:rPr lang="en-US" sz="2400" dirty="0">
                <a:latin typeface="Corbel" panose="020B0503020204020204" pitchFamily="34" charset="0"/>
              </a:rPr>
              <a:t>.</a:t>
            </a:r>
            <a:endParaRPr lang="it-IT" altLang="zh-CN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7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1332029" cy="990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Corbel" panose="020B0503020204020204" pitchFamily="34" charset="0"/>
              </a:rPr>
              <a:t>Medical Applications Require Adaptation Across Age Which is </a:t>
            </a:r>
            <a:r>
              <a:rPr lang="en-US" altLang="zh-CN" b="1" dirty="0">
                <a:solidFill>
                  <a:srgbClr val="FF0000"/>
                </a:solidFill>
                <a:latin typeface="Corbel" panose="020B0503020204020204" pitchFamily="34" charset="0"/>
              </a:rPr>
              <a:t>Continuous</a:t>
            </a:r>
            <a:endParaRPr lang="zh-CN" altLang="en-US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50551-E858-4B8C-A25D-12A7FABA6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079" y="2120558"/>
            <a:ext cx="7583690" cy="332298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487369-BFF9-43D3-BA2D-86A786118876}"/>
              </a:ext>
            </a:extLst>
          </p:cNvPr>
          <p:cNvCxnSpPr>
            <a:cxnSpLocks/>
          </p:cNvCxnSpPr>
          <p:nvPr/>
        </p:nvCxnSpPr>
        <p:spPr>
          <a:xfrm>
            <a:off x="2173079" y="5616779"/>
            <a:ext cx="772008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0ED501E-D5AE-4BE6-9549-3ECA2C4A484A}"/>
              </a:ext>
            </a:extLst>
          </p:cNvPr>
          <p:cNvSpPr txBox="1"/>
          <p:nvPr/>
        </p:nvSpPr>
        <p:spPr>
          <a:xfrm>
            <a:off x="2675500" y="5720096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Young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563A0-1AE4-449A-AC3B-AF5253D3D17D}"/>
              </a:ext>
            </a:extLst>
          </p:cNvPr>
          <p:cNvSpPr txBox="1"/>
          <p:nvPr/>
        </p:nvSpPr>
        <p:spPr>
          <a:xfrm>
            <a:off x="8550000" y="572009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Old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1FF3F-57A3-456B-B9FD-829281324050}"/>
              </a:ext>
            </a:extLst>
          </p:cNvPr>
          <p:cNvSpPr txBox="1"/>
          <p:nvPr/>
        </p:nvSpPr>
        <p:spPr>
          <a:xfrm>
            <a:off x="9893167" y="5305044"/>
            <a:ext cx="822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Corbel" panose="020B0503020204020204" pitchFamily="34" charset="0"/>
              </a:rPr>
              <a:t>Age</a:t>
            </a:r>
            <a:endParaRPr lang="zh-CN" altLang="en-US" sz="3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3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1332029" cy="990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Corbel" panose="020B0503020204020204" pitchFamily="34" charset="0"/>
              </a:rPr>
              <a:t>Self-Driving Car Applications Require Adaptation Across Time Which is </a:t>
            </a:r>
            <a:r>
              <a:rPr lang="en-US" altLang="zh-CN" b="1" dirty="0">
                <a:solidFill>
                  <a:srgbClr val="FF0000"/>
                </a:solidFill>
                <a:latin typeface="Corbel" panose="020B0503020204020204" pitchFamily="34" charset="0"/>
              </a:rPr>
              <a:t>Continuous</a:t>
            </a:r>
            <a:endParaRPr lang="zh-CN" altLang="en-US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487369-BFF9-43D3-BA2D-86A786118876}"/>
              </a:ext>
            </a:extLst>
          </p:cNvPr>
          <p:cNvCxnSpPr>
            <a:cxnSpLocks/>
          </p:cNvCxnSpPr>
          <p:nvPr/>
        </p:nvCxnSpPr>
        <p:spPr>
          <a:xfrm>
            <a:off x="668501" y="4578654"/>
            <a:ext cx="1072000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0ED501E-D5AE-4BE6-9549-3ECA2C4A484A}"/>
              </a:ext>
            </a:extLst>
          </p:cNvPr>
          <p:cNvSpPr txBox="1"/>
          <p:nvPr/>
        </p:nvSpPr>
        <p:spPr>
          <a:xfrm>
            <a:off x="1341900" y="4676701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Morning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563A0-1AE4-449A-AC3B-AF5253D3D17D}"/>
              </a:ext>
            </a:extLst>
          </p:cNvPr>
          <p:cNvSpPr txBox="1"/>
          <p:nvPr/>
        </p:nvSpPr>
        <p:spPr>
          <a:xfrm>
            <a:off x="8576570" y="4676701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Night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1FF3F-57A3-456B-B9FD-829281324050}"/>
              </a:ext>
            </a:extLst>
          </p:cNvPr>
          <p:cNvSpPr txBox="1"/>
          <p:nvPr/>
        </p:nvSpPr>
        <p:spPr>
          <a:xfrm>
            <a:off x="10889810" y="4688043"/>
            <a:ext cx="9973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Corbel" panose="020B0503020204020204" pitchFamily="34" charset="0"/>
              </a:rPr>
              <a:t>Time</a:t>
            </a:r>
            <a:endParaRPr lang="zh-CN" altLang="en-US" sz="3000" dirty="0">
              <a:latin typeface="Corbel" panose="020B05030202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AD7F4-FA0E-4F61-9C22-E8B0E5EB8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01" y="3069434"/>
            <a:ext cx="2467935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A8345A-278E-4B88-A349-D9FB8A995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848" y="3069434"/>
            <a:ext cx="2459008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9C46B1-D4B9-4DCD-8E3E-8D3E5BA7A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728" y="3069434"/>
            <a:ext cx="2457777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1FC32B-8A16-4A83-BAB7-0D5837DA8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4268" y="3069434"/>
            <a:ext cx="245777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9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3254478-0D46-40EA-8BFB-128B33E2E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10" y="1834356"/>
            <a:ext cx="4912564" cy="370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64" y="326571"/>
            <a:ext cx="1186924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latin typeface="Corbel" panose="020B0503020204020204" pitchFamily="34" charset="0"/>
              </a:rPr>
              <a:t>Example of </a:t>
            </a:r>
            <a:br>
              <a:rPr lang="en-US" altLang="zh-CN" b="1" dirty="0">
                <a:latin typeface="Corbel" panose="020B0503020204020204" pitchFamily="34" charset="0"/>
              </a:rPr>
            </a:br>
            <a:r>
              <a:rPr lang="en-US" altLang="zh-CN" b="1" dirty="0">
                <a:latin typeface="Corbel" panose="020B0503020204020204" pitchFamily="34" charset="0"/>
              </a:rPr>
              <a:t>Continuously Indexed Domain Adaptation Problems</a:t>
            </a:r>
            <a:endParaRPr lang="zh-CN" altLang="en-US" b="1" dirty="0">
              <a:latin typeface="Corbe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16AE22-4BA6-46EE-A006-AFC84EFDA949}"/>
              </a:ext>
            </a:extLst>
          </p:cNvPr>
          <p:cNvSpPr/>
          <p:nvPr/>
        </p:nvSpPr>
        <p:spPr>
          <a:xfrm>
            <a:off x="4854758" y="4327475"/>
            <a:ext cx="798957" cy="798957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A20B14-7DC9-4C7C-8019-510C8DEEB08C}"/>
              </a:ext>
            </a:extLst>
          </p:cNvPr>
          <p:cNvSpPr txBox="1"/>
          <p:nvPr/>
        </p:nvSpPr>
        <p:spPr>
          <a:xfrm>
            <a:off x="3625053" y="4608344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1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E362B-97AE-43FC-B8AC-831F2E71CB00}"/>
              </a:ext>
            </a:extLst>
          </p:cNvPr>
          <p:cNvSpPr txBox="1"/>
          <p:nvPr/>
        </p:nvSpPr>
        <p:spPr>
          <a:xfrm>
            <a:off x="3587351" y="4238044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2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94E629-CA84-4D11-A046-2BCE8BFF9037}"/>
              </a:ext>
            </a:extLst>
          </p:cNvPr>
          <p:cNvSpPr/>
          <p:nvPr/>
        </p:nvSpPr>
        <p:spPr>
          <a:xfrm>
            <a:off x="3000558" y="1962516"/>
            <a:ext cx="873631" cy="87363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DD554F-505D-4C96-8EA2-FF59C3FE940E}"/>
              </a:ext>
            </a:extLst>
          </p:cNvPr>
          <p:cNvSpPr/>
          <p:nvPr/>
        </p:nvSpPr>
        <p:spPr>
          <a:xfrm>
            <a:off x="4833086" y="4080396"/>
            <a:ext cx="798957" cy="798957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C0E9E8-A052-4F98-9A80-5524AD11351D}"/>
              </a:ext>
            </a:extLst>
          </p:cNvPr>
          <p:cNvSpPr txBox="1"/>
          <p:nvPr/>
        </p:nvSpPr>
        <p:spPr>
          <a:xfrm>
            <a:off x="2814432" y="2813404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15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2D32405-A5F6-4FBB-8685-DDFFAB10D41A}"/>
              </a:ext>
            </a:extLst>
          </p:cNvPr>
          <p:cNvSpPr/>
          <p:nvPr/>
        </p:nvSpPr>
        <p:spPr>
          <a:xfrm>
            <a:off x="1274479" y="4324807"/>
            <a:ext cx="798957" cy="798957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FF0CD-45CD-41DE-A761-75E64886DC94}"/>
              </a:ext>
            </a:extLst>
          </p:cNvPr>
          <p:cNvSpPr txBox="1"/>
          <p:nvPr/>
        </p:nvSpPr>
        <p:spPr>
          <a:xfrm>
            <a:off x="1974190" y="4127420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orbel" panose="020B0503020204020204" pitchFamily="34" charset="0"/>
              </a:rPr>
              <a:t>Domain 30</a:t>
            </a:r>
            <a:endParaRPr lang="zh-CN" altLang="en-US" sz="2000" dirty="0">
              <a:latin typeface="Corbel" panose="020B05030202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8A79A5-F90D-4BCA-891B-413BCC9DE252}"/>
              </a:ext>
            </a:extLst>
          </p:cNvPr>
          <p:cNvSpPr txBox="1"/>
          <p:nvPr/>
        </p:nvSpPr>
        <p:spPr>
          <a:xfrm>
            <a:off x="891367" y="5565652"/>
            <a:ext cx="484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Setup: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orbel" panose="020B0503020204020204" pitchFamily="34" charset="0"/>
              </a:rPr>
              <a:t>30 continuously indexed domains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orbel" panose="020B0503020204020204" pitchFamily="34" charset="0"/>
              </a:rPr>
              <a:t>Ground-truth labels (</a:t>
            </a:r>
            <a:r>
              <a:rPr lang="en-US" altLang="zh-CN" sz="2400" dirty="0">
                <a:solidFill>
                  <a:srgbClr val="FF0000"/>
                </a:solidFill>
                <a:latin typeface="Corbel" panose="020B0503020204020204" pitchFamily="34" charset="0"/>
              </a:rPr>
              <a:t>red</a:t>
            </a:r>
            <a:r>
              <a:rPr lang="en-US" altLang="zh-CN" sz="2400" dirty="0">
                <a:latin typeface="Corbel" panose="020B0503020204020204" pitchFamily="34" charset="0"/>
              </a:rPr>
              <a:t> and </a:t>
            </a:r>
            <a:r>
              <a:rPr lang="en-US" altLang="zh-CN" sz="2400" dirty="0">
                <a:solidFill>
                  <a:srgbClr val="0070C0"/>
                </a:solidFill>
                <a:latin typeface="Corbel" panose="020B0503020204020204" pitchFamily="34" charset="0"/>
              </a:rPr>
              <a:t>blue</a:t>
            </a:r>
            <a:r>
              <a:rPr lang="en-US" altLang="zh-CN" sz="2400" dirty="0">
                <a:latin typeface="Corbel" panose="020B0503020204020204" pitchFamily="34" charset="0"/>
              </a:rPr>
              <a:t>)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6397F2-FB0D-7E4B-A61D-053605EAA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85" y="1960571"/>
            <a:ext cx="4912564" cy="370800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F2510B05-5AE4-5049-86D9-23A6B6A73ACA}"/>
              </a:ext>
            </a:extLst>
          </p:cNvPr>
          <p:cNvSpPr/>
          <p:nvPr/>
        </p:nvSpPr>
        <p:spPr>
          <a:xfrm>
            <a:off x="10132748" y="3457526"/>
            <a:ext cx="1234401" cy="19953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FB15A6-F96F-5148-9481-504699EB5F24}"/>
              </a:ext>
            </a:extLst>
          </p:cNvPr>
          <p:cNvSpPr txBox="1"/>
          <p:nvPr/>
        </p:nvSpPr>
        <p:spPr>
          <a:xfrm>
            <a:off x="9365332" y="5068520"/>
            <a:ext cx="1726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Corbel" panose="020B0503020204020204" pitchFamily="34" charset="0"/>
              </a:rPr>
              <a:t>Source:</a:t>
            </a:r>
          </a:p>
          <a:p>
            <a:r>
              <a:rPr lang="en-US" altLang="zh-CN" sz="2000" b="1" dirty="0">
                <a:latin typeface="Corbel" panose="020B0503020204020204" pitchFamily="34" charset="0"/>
              </a:rPr>
              <a:t>Domain 1 to 6</a:t>
            </a:r>
            <a:endParaRPr lang="zh-CN" altLang="en-US" sz="2000" b="1" dirty="0">
              <a:latin typeface="Corbel" panose="020B05030202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3371F3-A977-2441-9529-293CA2A75A3E}"/>
              </a:ext>
            </a:extLst>
          </p:cNvPr>
          <p:cNvSpPr txBox="1"/>
          <p:nvPr/>
        </p:nvSpPr>
        <p:spPr>
          <a:xfrm>
            <a:off x="8127743" y="3290252"/>
            <a:ext cx="1840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Corbel" panose="020B0503020204020204" pitchFamily="34" charset="0"/>
              </a:rPr>
              <a:t>Target:</a:t>
            </a:r>
          </a:p>
          <a:p>
            <a:r>
              <a:rPr lang="en-US" altLang="zh-CN" sz="2000" b="1" dirty="0">
                <a:latin typeface="Corbel" panose="020B0503020204020204" pitchFamily="34" charset="0"/>
              </a:rPr>
              <a:t>Domain 7 to 30</a:t>
            </a:r>
            <a:endParaRPr lang="zh-CN" altLang="en-US" sz="2000" b="1" dirty="0">
              <a:latin typeface="Corbel" panose="020B05030202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7DF7A7-9056-664D-959B-C32CAC0F7B31}"/>
              </a:ext>
            </a:extLst>
          </p:cNvPr>
          <p:cNvSpPr txBox="1"/>
          <p:nvPr/>
        </p:nvSpPr>
        <p:spPr>
          <a:xfrm>
            <a:off x="6689746" y="5679191"/>
            <a:ext cx="2601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rbel" panose="020B0503020204020204" pitchFamily="34" charset="0"/>
              </a:rPr>
              <a:t>Task: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orbel" panose="020B0503020204020204" pitchFamily="34" charset="0"/>
              </a:rPr>
              <a:t>Source -&gt; Target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17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  <p:bldP spid="14" grpId="0" animBg="1"/>
      <p:bldP spid="15" grpId="0" animBg="1"/>
      <p:bldP spid="16" grpId="0"/>
      <p:bldP spid="17" grpId="0" animBg="1"/>
      <p:bldP spid="18" grpId="0"/>
      <p:bldP spid="23" grpId="0" animBg="1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1320599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anose="020B0503020204020204" pitchFamily="34" charset="0"/>
              </a:rPr>
              <a:t>Performance of Categorical DA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7D843D-C683-8B49-8FB3-192DDB384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2011680"/>
            <a:ext cx="4845791" cy="36576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B7BFD38D-5DF1-0D43-85BC-1F5F3F6F92DB}"/>
              </a:ext>
            </a:extLst>
          </p:cNvPr>
          <p:cNvSpPr/>
          <p:nvPr/>
        </p:nvSpPr>
        <p:spPr>
          <a:xfrm>
            <a:off x="4233333" y="3572934"/>
            <a:ext cx="1234401" cy="199537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C2F026-BECB-C044-8F83-957255A0091B}"/>
              </a:ext>
            </a:extLst>
          </p:cNvPr>
          <p:cNvSpPr/>
          <p:nvPr/>
        </p:nvSpPr>
        <p:spPr>
          <a:xfrm rot="2770659">
            <a:off x="1134525" y="687145"/>
            <a:ext cx="3039095" cy="55717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0DFD60-EE69-3245-86C0-0984B0F55FB9}"/>
              </a:ext>
            </a:extLst>
          </p:cNvPr>
          <p:cNvSpPr txBox="1"/>
          <p:nvPr/>
        </p:nvSpPr>
        <p:spPr>
          <a:xfrm>
            <a:off x="4473545" y="5689411"/>
            <a:ext cx="88325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Source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F907BD-37D1-8C4B-9D3A-EEBA6C595EDD}"/>
              </a:ext>
            </a:extLst>
          </p:cNvPr>
          <p:cNvSpPr txBox="1"/>
          <p:nvPr/>
        </p:nvSpPr>
        <p:spPr>
          <a:xfrm>
            <a:off x="1271433" y="1491101"/>
            <a:ext cx="82702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Target</a:t>
            </a:r>
            <a:endParaRPr lang="zh-CN" altLang="en-US" sz="2400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9555F-DED0-9D45-B42C-3062633A366C}"/>
              </a:ext>
            </a:extLst>
          </p:cNvPr>
          <p:cNvSpPr txBox="1"/>
          <p:nvPr/>
        </p:nvSpPr>
        <p:spPr>
          <a:xfrm>
            <a:off x="8482382" y="5689411"/>
            <a:ext cx="9189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latin typeface="Corbel" panose="020B0503020204020204" pitchFamily="34" charset="0"/>
              </a:rPr>
              <a:t>Results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177789-2C87-F449-A107-F92337003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011680"/>
            <a:ext cx="4754880" cy="365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DB9269-EBC7-414E-B6AF-5CA74571FDB6}"/>
              </a:ext>
            </a:extLst>
          </p:cNvPr>
          <p:cNvSpPr txBox="1"/>
          <p:nvPr/>
        </p:nvSpPr>
        <p:spPr>
          <a:xfrm>
            <a:off x="859932" y="6201807"/>
            <a:ext cx="1071107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1" dirty="0">
                <a:latin typeface="Corbel" panose="020B0503020204020204" pitchFamily="34" charset="0"/>
              </a:rPr>
              <a:t>ADDA</a:t>
            </a:r>
            <a:r>
              <a:rPr lang="en-US" altLang="zh-CN" sz="2400" dirty="0">
                <a:latin typeface="Corbel" panose="020B0503020204020204" pitchFamily="34" charset="0"/>
              </a:rPr>
              <a:t>: </a:t>
            </a:r>
            <a:r>
              <a:rPr lang="en-US" sz="2400" dirty="0">
                <a:latin typeface="Corbel" panose="020B0503020204020204" pitchFamily="34" charset="0"/>
              </a:rPr>
              <a:t>Adversarial Discriminative Domain Adaptation</a:t>
            </a:r>
            <a:r>
              <a:rPr lang="en-US" altLang="zh-CN" sz="2400" dirty="0">
                <a:latin typeface="Corbel" panose="020B0503020204020204" pitchFamily="34" charset="0"/>
              </a:rPr>
              <a:t> (Tzeng, Eric, et al., CVPR 2017)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BD986F-D107-BA4E-AF3B-89D5D7BA56E7}"/>
              </a:ext>
            </a:extLst>
          </p:cNvPr>
          <p:cNvCxnSpPr>
            <a:cxnSpLocks/>
          </p:cNvCxnSpPr>
          <p:nvPr/>
        </p:nvCxnSpPr>
        <p:spPr>
          <a:xfrm flipH="1">
            <a:off x="3005401" y="5239944"/>
            <a:ext cx="1261798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4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BDDBFA1-6899-A846-A96A-6BBD202E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011680"/>
            <a:ext cx="4654296" cy="36552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1320599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anose="020B0503020204020204" pitchFamily="34" charset="0"/>
              </a:rPr>
              <a:t>Performance of Categorical DA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7D843D-C683-8B49-8FB3-192DDB384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2011680"/>
            <a:ext cx="4845791" cy="36576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B7BFD38D-5DF1-0D43-85BC-1F5F3F6F92DB}"/>
              </a:ext>
            </a:extLst>
          </p:cNvPr>
          <p:cNvSpPr/>
          <p:nvPr/>
        </p:nvSpPr>
        <p:spPr>
          <a:xfrm>
            <a:off x="4233333" y="3572934"/>
            <a:ext cx="1234401" cy="199537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0DFD60-EE69-3245-86C0-0984B0F55FB9}"/>
              </a:ext>
            </a:extLst>
          </p:cNvPr>
          <p:cNvSpPr txBox="1"/>
          <p:nvPr/>
        </p:nvSpPr>
        <p:spPr>
          <a:xfrm>
            <a:off x="4473545" y="5689411"/>
            <a:ext cx="88325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Source</a:t>
            </a:r>
            <a:endParaRPr lang="zh-CN" altLang="en-US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F907BD-37D1-8C4B-9D3A-EEBA6C595EDD}"/>
              </a:ext>
            </a:extLst>
          </p:cNvPr>
          <p:cNvSpPr txBox="1"/>
          <p:nvPr/>
        </p:nvSpPr>
        <p:spPr>
          <a:xfrm>
            <a:off x="3597131" y="1583175"/>
            <a:ext cx="102579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Target 1</a:t>
            </a:r>
            <a:endParaRPr lang="zh-CN" altLang="en-US" sz="3000" dirty="0">
              <a:solidFill>
                <a:schemeClr val="accent2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2E23E6-7BD7-D64C-91FE-599E1AECA5C3}"/>
              </a:ext>
            </a:extLst>
          </p:cNvPr>
          <p:cNvSpPr/>
          <p:nvPr/>
        </p:nvSpPr>
        <p:spPr>
          <a:xfrm rot="19688189">
            <a:off x="3350976" y="1949587"/>
            <a:ext cx="1234401" cy="199537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BE67734-608F-5940-B86A-DA3269C315E4}"/>
              </a:ext>
            </a:extLst>
          </p:cNvPr>
          <p:cNvSpPr/>
          <p:nvPr/>
        </p:nvSpPr>
        <p:spPr>
          <a:xfrm rot="3563299">
            <a:off x="1943138" y="1749372"/>
            <a:ext cx="1234401" cy="199537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045627-BF66-8B44-891B-2A0B7713500A}"/>
              </a:ext>
            </a:extLst>
          </p:cNvPr>
          <p:cNvSpPr/>
          <p:nvPr/>
        </p:nvSpPr>
        <p:spPr>
          <a:xfrm rot="676432">
            <a:off x="936768" y="3419334"/>
            <a:ext cx="1234401" cy="199537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DFB778-7425-2B42-A18E-3A7374D5A8EA}"/>
              </a:ext>
            </a:extLst>
          </p:cNvPr>
          <p:cNvSpPr txBox="1"/>
          <p:nvPr/>
        </p:nvSpPr>
        <p:spPr>
          <a:xfrm>
            <a:off x="1097116" y="1703826"/>
            <a:ext cx="10450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Target 2</a:t>
            </a:r>
            <a:endParaRPr lang="zh-CN" altLang="en-US" sz="3000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4CBBAB-348F-CE42-B7EB-C30F67A24688}"/>
              </a:ext>
            </a:extLst>
          </p:cNvPr>
          <p:cNvSpPr txBox="1"/>
          <p:nvPr/>
        </p:nvSpPr>
        <p:spPr>
          <a:xfrm>
            <a:off x="438638" y="2959204"/>
            <a:ext cx="10450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Target 3</a:t>
            </a:r>
            <a:endParaRPr lang="zh-CN" altLang="en-US" sz="3000" dirty="0">
              <a:solidFill>
                <a:schemeClr val="accent2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150C69F-786E-854E-B274-EC91BF620CCF}"/>
              </a:ext>
            </a:extLst>
          </p:cNvPr>
          <p:cNvCxnSpPr>
            <a:cxnSpLocks/>
          </p:cNvCxnSpPr>
          <p:nvPr/>
        </p:nvCxnSpPr>
        <p:spPr>
          <a:xfrm flipH="1" flipV="1">
            <a:off x="3848986" y="3786286"/>
            <a:ext cx="308935" cy="943494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F75955F-99D2-4F4A-A15C-84E51F6C086B}"/>
              </a:ext>
            </a:extLst>
          </p:cNvPr>
          <p:cNvCxnSpPr>
            <a:cxnSpLocks/>
          </p:cNvCxnSpPr>
          <p:nvPr/>
        </p:nvCxnSpPr>
        <p:spPr>
          <a:xfrm flipH="1" flipV="1">
            <a:off x="2778952" y="3441333"/>
            <a:ext cx="1381078" cy="1288447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84E523-4F49-6A4B-8C83-592D74DA26F3}"/>
              </a:ext>
            </a:extLst>
          </p:cNvPr>
          <p:cNvCxnSpPr>
            <a:cxnSpLocks/>
          </p:cNvCxnSpPr>
          <p:nvPr/>
        </p:nvCxnSpPr>
        <p:spPr>
          <a:xfrm flipH="1" flipV="1">
            <a:off x="2198841" y="4570622"/>
            <a:ext cx="1976509" cy="159158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3EA6E44-E94F-CC4B-8DD0-B3EBC14072C1}"/>
              </a:ext>
            </a:extLst>
          </p:cNvPr>
          <p:cNvSpPr txBox="1"/>
          <p:nvPr/>
        </p:nvSpPr>
        <p:spPr>
          <a:xfrm>
            <a:off x="447768" y="6245078"/>
            <a:ext cx="1153540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DANN</a:t>
            </a:r>
            <a:r>
              <a:rPr lang="en-US" sz="2400" dirty="0">
                <a:latin typeface="Corbel" panose="020B0503020204020204" pitchFamily="34" charset="0"/>
              </a:rPr>
              <a:t>: Domain-Adversarial Training of Neural Networks </a:t>
            </a:r>
            <a:r>
              <a:rPr lang="en-US" altLang="zh-CN" sz="2400" dirty="0">
                <a:latin typeface="Corbel" panose="020B0503020204020204" pitchFamily="34" charset="0"/>
              </a:rPr>
              <a:t>(</a:t>
            </a:r>
            <a:r>
              <a:rPr lang="en-US" altLang="zh-CN" sz="2400" dirty="0" err="1">
                <a:latin typeface="Corbel" panose="020B0503020204020204" pitchFamily="34" charset="0"/>
              </a:rPr>
              <a:t>Ganin</a:t>
            </a:r>
            <a:r>
              <a:rPr lang="en-US" altLang="zh-CN" sz="2400" dirty="0">
                <a:latin typeface="Corbel" panose="020B0503020204020204" pitchFamily="34" charset="0"/>
              </a:rPr>
              <a:t>, </a:t>
            </a:r>
            <a:r>
              <a:rPr lang="en-US" altLang="zh-CN" sz="2400" dirty="0" err="1">
                <a:latin typeface="Corbel" panose="020B0503020204020204" pitchFamily="34" charset="0"/>
              </a:rPr>
              <a:t>Yaroslav</a:t>
            </a:r>
            <a:r>
              <a:rPr lang="en-US" altLang="zh-CN" sz="2400" dirty="0">
                <a:latin typeface="Corbel" panose="020B0503020204020204" pitchFamily="34" charset="0"/>
              </a:rPr>
              <a:t>, et al., JMLR 2016)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C6F632-E12E-F04D-A8F5-B10BF8854FD4}"/>
              </a:ext>
            </a:extLst>
          </p:cNvPr>
          <p:cNvSpPr txBox="1"/>
          <p:nvPr/>
        </p:nvSpPr>
        <p:spPr>
          <a:xfrm>
            <a:off x="8482382" y="5689411"/>
            <a:ext cx="9189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latin typeface="Corbel" panose="020B0503020204020204" pitchFamily="34" charset="0"/>
              </a:rPr>
              <a:t>Results</a:t>
            </a:r>
            <a:endParaRPr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1487D0-B9EF-3E40-80B9-D2DE27ECB8AF}"/>
              </a:ext>
            </a:extLst>
          </p:cNvPr>
          <p:cNvSpPr txBox="1"/>
          <p:nvPr/>
        </p:nvSpPr>
        <p:spPr>
          <a:xfrm>
            <a:off x="-20628" y="4746339"/>
            <a:ext cx="12212628" cy="1446550"/>
          </a:xfrm>
          <a:prstGeom prst="rect">
            <a:avLst/>
          </a:prstGeom>
          <a:solidFill>
            <a:srgbClr val="D11C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Corbel" panose="020B0503020204020204" pitchFamily="34" charset="0"/>
              </a:rPr>
              <a:t>How should we perform </a:t>
            </a:r>
          </a:p>
          <a:p>
            <a:pPr algn="ctr"/>
            <a:r>
              <a:rPr lang="en-US" altLang="zh-CN" sz="4400" dirty="0">
                <a:solidFill>
                  <a:schemeClr val="bg1"/>
                </a:solidFill>
                <a:latin typeface="Corbel" panose="020B0503020204020204" pitchFamily="34" charset="0"/>
              </a:rPr>
              <a:t>continuous domain adaptation?</a:t>
            </a:r>
            <a:endParaRPr lang="zh-CN" altLang="en-US" sz="4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1320599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anose="020B0503020204020204" pitchFamily="34" charset="0"/>
              </a:rPr>
              <a:t>Why Categorical Domain Adaptation Fails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EA15379-1388-7947-81E4-358CB7884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71" y="1969961"/>
            <a:ext cx="4912564" cy="3708000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8BD56B4D-1042-8A4F-9A3B-F1C8210BEE58}"/>
              </a:ext>
            </a:extLst>
          </p:cNvPr>
          <p:cNvSpPr/>
          <p:nvPr/>
        </p:nvSpPr>
        <p:spPr>
          <a:xfrm>
            <a:off x="3078480" y="2082453"/>
            <a:ext cx="873631" cy="87363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48C8C2-0E79-A446-A64E-DFC03CAC2630}"/>
              </a:ext>
            </a:extLst>
          </p:cNvPr>
          <p:cNvSpPr txBox="1"/>
          <p:nvPr/>
        </p:nvSpPr>
        <p:spPr>
          <a:xfrm>
            <a:off x="3691798" y="4603106"/>
            <a:ext cx="116698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solidFill>
                  <a:schemeClr val="accent6"/>
                </a:solidFill>
                <a:latin typeface="Corbel" panose="020B0503020204020204" pitchFamily="34" charset="0"/>
              </a:rPr>
              <a:t>Source: </a:t>
            </a:r>
          </a:p>
          <a:p>
            <a:r>
              <a:rPr lang="en-US" altLang="zh-CN" sz="2400" b="0" dirty="0">
                <a:solidFill>
                  <a:schemeClr val="accent6"/>
                </a:solidFill>
                <a:latin typeface="Corbel" panose="020B0503020204020204" pitchFamily="34" charset="0"/>
              </a:rPr>
              <a:t>domain 1</a:t>
            </a:r>
            <a:endParaRPr lang="en-US" altLang="zh-CN" sz="3000" b="0" dirty="0">
              <a:solidFill>
                <a:schemeClr val="accent6"/>
              </a:solidFill>
              <a:latin typeface="Corbel" panose="020B05030202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A79CCF-A20C-BB45-BF09-4E84FA850E56}"/>
              </a:ext>
            </a:extLst>
          </p:cNvPr>
          <p:cNvSpPr txBox="1"/>
          <p:nvPr/>
        </p:nvSpPr>
        <p:spPr>
          <a:xfrm>
            <a:off x="3144795" y="3239542"/>
            <a:ext cx="118782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Target: </a:t>
            </a:r>
          </a:p>
          <a:p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domain 8</a:t>
            </a:r>
            <a:endParaRPr lang="zh-CN" altLang="en-US" sz="3000" dirty="0">
              <a:solidFill>
                <a:schemeClr val="accent2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0B0C4F-D4EC-4EE0-9525-C7093114ED0B}"/>
              </a:ext>
            </a:extLst>
          </p:cNvPr>
          <p:cNvSpPr/>
          <p:nvPr/>
        </p:nvSpPr>
        <p:spPr>
          <a:xfrm>
            <a:off x="4416192" y="2961761"/>
            <a:ext cx="873631" cy="87363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297B9BF-6B5D-471E-9B03-10A5E08CA914}"/>
              </a:ext>
            </a:extLst>
          </p:cNvPr>
          <p:cNvSpPr/>
          <p:nvPr/>
        </p:nvSpPr>
        <p:spPr>
          <a:xfrm>
            <a:off x="4869041" y="4466533"/>
            <a:ext cx="873631" cy="87363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8BEA16-A1D3-43C9-9357-C368A2C7FC6C}"/>
              </a:ext>
            </a:extLst>
          </p:cNvPr>
          <p:cNvSpPr txBox="1"/>
          <p:nvPr/>
        </p:nvSpPr>
        <p:spPr>
          <a:xfrm>
            <a:off x="6835575" y="2690336"/>
            <a:ext cx="444202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latin typeface="Corbel" panose="020B0503020204020204" pitchFamily="34" charset="0"/>
              </a:rPr>
              <a:t>Cannot</a:t>
            </a:r>
            <a:r>
              <a:rPr lang="en-US" altLang="zh-CN" sz="2400" dirty="0">
                <a:latin typeface="Corbel" panose="020B0503020204020204" pitchFamily="34" charset="0"/>
              </a:rPr>
              <a:t> capture how the data distribution continuously changes along with the domain index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C62331-708D-46E9-B293-86855B7F3856}"/>
              </a:ext>
            </a:extLst>
          </p:cNvPr>
          <p:cNvSpPr txBox="1"/>
          <p:nvPr/>
        </p:nvSpPr>
        <p:spPr>
          <a:xfrm>
            <a:off x="2421249" y="1258935"/>
            <a:ext cx="131446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Target: </a:t>
            </a:r>
          </a:p>
          <a:p>
            <a:r>
              <a:rPr lang="en-US" altLang="zh-CN" sz="2400" b="0" dirty="0">
                <a:solidFill>
                  <a:schemeClr val="accent2"/>
                </a:solidFill>
                <a:latin typeface="Corbel" panose="020B0503020204020204" pitchFamily="34" charset="0"/>
              </a:rPr>
              <a:t>domain 15</a:t>
            </a:r>
            <a:endParaRPr lang="zh-CN" altLang="en-US" sz="3000" dirty="0">
              <a:solidFill>
                <a:schemeClr val="accent2"/>
              </a:solidFill>
            </a:endParaRPr>
          </a:p>
        </p:txBody>
      </p:sp>
      <p:sp>
        <p:nvSpPr>
          <p:cNvPr id="61" name="Circular Arrow 22">
            <a:extLst>
              <a:ext uri="{FF2B5EF4-FFF2-40B4-BE49-F238E27FC236}">
                <a16:creationId xmlns:a16="http://schemas.microsoft.com/office/drawing/2014/main" id="{448693EE-9C01-4436-BE70-BAF2BA15CEA1}"/>
              </a:ext>
            </a:extLst>
          </p:cNvPr>
          <p:cNvSpPr/>
          <p:nvPr/>
        </p:nvSpPr>
        <p:spPr>
          <a:xfrm rot="13703840" flipV="1">
            <a:off x="3239439" y="2182565"/>
            <a:ext cx="3382134" cy="2375503"/>
          </a:xfrm>
          <a:prstGeom prst="circularArrow">
            <a:avLst>
              <a:gd name="adj1" fmla="val 4933"/>
              <a:gd name="adj2" fmla="val 714156"/>
              <a:gd name="adj3" fmla="val 20892731"/>
              <a:gd name="adj4" fmla="val 10287642"/>
              <a:gd name="adj5" fmla="val 1009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5C41F3E-8138-48D5-B0E5-05F49C995250}"/>
              </a:ext>
            </a:extLst>
          </p:cNvPr>
          <p:cNvSpPr txBox="1"/>
          <p:nvPr/>
        </p:nvSpPr>
        <p:spPr>
          <a:xfrm>
            <a:off x="4982777" y="1947956"/>
            <a:ext cx="8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Distant</a:t>
            </a:r>
            <a:endParaRPr lang="zh-CN" altLang="en-US" dirty="0"/>
          </a:p>
        </p:txBody>
      </p:sp>
      <p:sp>
        <p:nvSpPr>
          <p:cNvPr id="64" name="Circular Arrow 22">
            <a:extLst>
              <a:ext uri="{FF2B5EF4-FFF2-40B4-BE49-F238E27FC236}">
                <a16:creationId xmlns:a16="http://schemas.microsoft.com/office/drawing/2014/main" id="{12561063-FF45-4A55-8F89-EB55DF73A833}"/>
              </a:ext>
            </a:extLst>
          </p:cNvPr>
          <p:cNvSpPr/>
          <p:nvPr/>
        </p:nvSpPr>
        <p:spPr>
          <a:xfrm rot="15432599" flipV="1">
            <a:off x="4705648" y="3595403"/>
            <a:ext cx="1460106" cy="798402"/>
          </a:xfrm>
          <a:prstGeom prst="circularArrow">
            <a:avLst>
              <a:gd name="adj1" fmla="val 11650"/>
              <a:gd name="adj2" fmla="val 866472"/>
              <a:gd name="adj3" fmla="val 20551852"/>
              <a:gd name="adj4" fmla="val 11244113"/>
              <a:gd name="adj5" fmla="val 25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9356801-DB36-4FF6-A7D1-FA9E37EEB5F8}"/>
              </a:ext>
            </a:extLst>
          </p:cNvPr>
          <p:cNvSpPr txBox="1"/>
          <p:nvPr/>
        </p:nvSpPr>
        <p:spPr>
          <a:xfrm>
            <a:off x="5181867" y="294121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Close</a:t>
            </a:r>
            <a:endParaRPr lang="zh-CN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B5EEF3-7CB5-4E3D-899A-85CE79EFFC28}"/>
              </a:ext>
            </a:extLst>
          </p:cNvPr>
          <p:cNvGrpSpPr/>
          <p:nvPr/>
        </p:nvGrpSpPr>
        <p:grpSpPr>
          <a:xfrm>
            <a:off x="4866677" y="4466532"/>
            <a:ext cx="873631" cy="873631"/>
            <a:chOff x="7341919" y="4804330"/>
            <a:chExt cx="873631" cy="873631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57A4F3C-EE8B-4E50-BD77-F8F7C12201C9}"/>
                </a:ext>
              </a:extLst>
            </p:cNvPr>
            <p:cNvSpPr/>
            <p:nvPr/>
          </p:nvSpPr>
          <p:spPr>
            <a:xfrm>
              <a:off x="7341919" y="4804330"/>
              <a:ext cx="873631" cy="8736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CA7F613-2C08-4E82-B9D5-6088FB8335E6}"/>
                </a:ext>
              </a:extLst>
            </p:cNvPr>
            <p:cNvCxnSpPr>
              <a:cxnSpLocks/>
              <a:stCxn id="66" idx="0"/>
              <a:endCxn id="66" idx="4"/>
            </p:cNvCxnSpPr>
            <p:nvPr/>
          </p:nvCxnSpPr>
          <p:spPr>
            <a:xfrm>
              <a:off x="7778735" y="4804330"/>
              <a:ext cx="0" cy="87363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132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116 L -0.00482 -0.05486 L -0.01107 -0.12246 L -0.02253 -0.18172 L -0.03399 -0.22246 L -0.0543 -0.27153 L -0.07878 -0.30764 L -0.09961 -0.32801 L -0.12565 -0.34746 L -0.14597 -0.34746 " pathEditMode="relative" ptsTypes="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1" grpId="0" animBg="1"/>
      <p:bldP spid="62" grpId="0"/>
      <p:bldP spid="64" grpId="0" animBg="1"/>
      <p:bldP spid="6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6980</TotalTime>
  <Words>1227</Words>
  <Application>Microsoft Office PowerPoint</Application>
  <PresentationFormat>Widescreen</PresentationFormat>
  <Paragraphs>337</Paragraphs>
  <Slides>38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等线</vt:lpstr>
      <vt:lpstr>Arial</vt:lpstr>
      <vt:lpstr>Calibri</vt:lpstr>
      <vt:lpstr>Calibri Light</vt:lpstr>
      <vt:lpstr>Cambria Math</vt:lpstr>
      <vt:lpstr>Corbel</vt:lpstr>
      <vt:lpstr>Office Theme</vt:lpstr>
      <vt:lpstr>Continuously Indexed Domain Adaptation</vt:lpstr>
      <vt:lpstr>Domain Adaptation</vt:lpstr>
      <vt:lpstr>Problem: Current Domain Adaptation is Categorical</vt:lpstr>
      <vt:lpstr>Medical Applications Require Adaptation Across Age Which is Continuous</vt:lpstr>
      <vt:lpstr>Self-Driving Car Applications Require Adaptation Across Time Which is Continuous</vt:lpstr>
      <vt:lpstr>Example of  Continuously Indexed Domain Adaptation Problems</vt:lpstr>
      <vt:lpstr>Performance of Categorical DA</vt:lpstr>
      <vt:lpstr>Performance of Categorical DA</vt:lpstr>
      <vt:lpstr>Why Categorical Domain Adaptation Fails</vt:lpstr>
      <vt:lpstr>Why Categorial Domain Adaptation Fails</vt:lpstr>
      <vt:lpstr>Solution: Leverage the Domain Index</vt:lpstr>
      <vt:lpstr>Categorical Domain Adaptation</vt:lpstr>
      <vt:lpstr>Continuously Indexed Domain Adaptation (CIDA)</vt:lpstr>
      <vt:lpstr>Challenge for CIDA</vt:lpstr>
      <vt:lpstr>Challenge for CIDA</vt:lpstr>
      <vt:lpstr>To Improve CIDA</vt:lpstr>
      <vt:lpstr>Continuously Indexed Domain Adaptation (CIDA)</vt:lpstr>
      <vt:lpstr>Probabilistic CIDA (PCIDA)</vt:lpstr>
      <vt:lpstr>PowerPoint Presentation</vt:lpstr>
      <vt:lpstr>PowerPoint Presentation</vt:lpstr>
      <vt:lpstr>Experiments - Circle</vt:lpstr>
      <vt:lpstr>Experiments - Circle</vt:lpstr>
      <vt:lpstr>Experiments - Circle</vt:lpstr>
      <vt:lpstr>Results (Zoomed in)</vt:lpstr>
      <vt:lpstr>Experiments - Sine</vt:lpstr>
      <vt:lpstr>Experiments - Sine</vt:lpstr>
      <vt:lpstr>Experiments - Sine</vt:lpstr>
      <vt:lpstr>Experiments - Sine</vt:lpstr>
      <vt:lpstr>Experiments - Sine</vt:lpstr>
      <vt:lpstr>PowerPoint Presentation</vt:lpstr>
      <vt:lpstr>Evaluation on Real-World Datasets</vt:lpstr>
      <vt:lpstr>Continuous Adaptation Setting: Extrapolation</vt:lpstr>
      <vt:lpstr>Continuous Adaptation Setting: Interpolation</vt:lpstr>
      <vt:lpstr>Results on Extra/Inter-polation Adaptation</vt:lpstr>
      <vt:lpstr>Results on Cross Dataset Adaptation</vt:lpstr>
      <vt:lpstr>PowerPoint Presentation</vt:lpstr>
      <vt:lpstr>Multi-Dimensional Domain Index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 Hao</dc:creator>
  <cp:lastModifiedBy>Rev</cp:lastModifiedBy>
  <cp:revision>359</cp:revision>
  <dcterms:created xsi:type="dcterms:W3CDTF">2020-06-10T05:26:35Z</dcterms:created>
  <dcterms:modified xsi:type="dcterms:W3CDTF">2020-09-01T20:20:45Z</dcterms:modified>
</cp:coreProperties>
</file>