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79" r:id="rId4"/>
    <p:sldId id="278" r:id="rId5"/>
    <p:sldId id="272" r:id="rId6"/>
    <p:sldId id="283" r:id="rId7"/>
    <p:sldId id="280" r:id="rId8"/>
    <p:sldId id="281" r:id="rId9"/>
    <p:sldId id="282" r:id="rId10"/>
    <p:sldId id="266" r:id="rId11"/>
    <p:sldId id="277" r:id="rId12"/>
    <p:sldId id="276" r:id="rId13"/>
    <p:sldId id="26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,Tianwei" initials="L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7"/>
    <p:restoredTop sz="88550"/>
  </p:normalViewPr>
  <p:slideViewPr>
    <p:cSldViewPr snapToGrid="0">
      <p:cViewPr varScale="1">
        <p:scale>
          <a:sx n="70" d="100"/>
          <a:sy n="70" d="100"/>
        </p:scale>
        <p:origin x="1142" y="62"/>
      </p:cViewPr>
      <p:guideLst/>
    </p:cSldViewPr>
  </p:slideViewPr>
  <p:notesTextViewPr>
    <p:cViewPr>
      <p:scale>
        <a:sx n="220" d="100"/>
        <a:sy n="2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64551-1549-4344-AFCA-B3E6667463C2}" type="datetimeFigureOut">
              <a:rPr kumimoji="1" lang="zh-CN" altLang="en-US" smtClean="0"/>
              <a:t>2021/12/4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CC08F-9D1F-CD43-BB18-5F2B0F98FAB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148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800" dirty="0"/>
              <a:t>Hello everyone, welcome to this introduction of our work: Paint Transformer: Feed-Forward </a:t>
            </a:r>
            <a:r>
              <a:rPr kumimoji="1" lang="en-US" altLang="zh-CN" sz="800" dirty="0" err="1"/>
              <a:t>Nerual</a:t>
            </a:r>
            <a:r>
              <a:rPr kumimoji="1" lang="en-US" altLang="zh-CN" sz="800" dirty="0"/>
              <a:t> Painting with Stroke Prediction</a:t>
            </a:r>
            <a:r>
              <a:rPr kumimoji="1" lang="en-US" altLang="zh-CN" sz="800" baseline="0" dirty="0"/>
              <a:t>.</a:t>
            </a:r>
            <a:endParaRPr kumimoji="1" lang="zh-CN" altLang="en-US" sz="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0158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5202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7631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128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163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018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7775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16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9001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1286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71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2719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CC08F-9D1F-CD43-BB18-5F2B0F98FABA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640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DD4C64-B494-49C8-B426-12427727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EB5FEE-3701-44CB-A65B-D328897AB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5CF2FE-0A0E-40D6-BD3D-72546007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BCB11-51EA-47F8-B151-733461A78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D6D105-D58D-477A-A3A1-271B8AC36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833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125882-1ED2-4E5A-9818-C489FFDB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21A294-C6E5-43EF-9594-5E16321EA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98A008-3E41-44DC-AC4A-C7CF66A1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2E766A-2BFA-451A-823A-735708B06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20F727-243C-4ED7-8A58-D4B84E18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34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E92D137-B4E7-4638-A70B-F1A3391A7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465356-996C-4FC5-97CE-0E4E904C0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85F920-EAB6-42B7-8C79-1BC78F48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C867FF-4BCF-4302-AD81-A87E94D6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7831F-E073-44C5-BB92-BCA2506F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33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E34D3E-A975-4E42-9AC1-3EA5C9D9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59D79C-97AD-4782-B11F-680F89CEF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1BBD6D-583D-4F79-BFD6-9D0C2361F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9B3518-0D58-4A6C-9748-3DEC7446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F44405-FC7F-49FB-99BF-F24802361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98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90B479-0C4C-4CB9-B4B2-6935B454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A5582F-4C07-4D3D-817A-C3375DFE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86E422-E1FF-4689-BF8E-A87BCE72A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63FE0-5149-486A-9366-F63147C6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487B8F-2CAD-417B-8C90-B7A7115E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905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9734E-3806-48C1-B5C3-C42620F2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80CC9-A8DD-45A5-A09C-6DE062AD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0033D-0E5A-47EB-8DA0-90E5F7F3E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F075D1-3391-42DB-8169-F39A82FC2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02EF4-741B-4451-A2B3-AF2F0BEED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3D56D4-CC5D-454A-8A79-554AF320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50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B56068-3A50-408E-8B5C-961A8082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5866F-A1AC-45F5-BDE4-F045A8AAA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2B337E-0C87-41AE-BA0F-A52396D9A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7F72B9-26A9-4E57-B390-080B11414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FC1A65-7B5A-443E-BE41-BF68BF8C6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AAB2817-3517-4148-ADF6-1285A449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C04D74-5609-4321-9CC8-ACBC1F8D9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653B9E-7B67-4788-B68F-544CC169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442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CE7F8C-024D-4C78-9AF8-76C871AD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847F5F-DFA8-4A84-9F74-C8336B22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57868A-F122-46E4-AACA-593D3ED0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8521B5-4E72-4882-A05A-F7192C81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00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6A70CA-BB0E-4BA5-9330-A2BAAA6E8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5BAF70F-1E6F-4C71-ABCD-C33EAC1AA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E150E8-1438-4BA7-92AB-F0E00663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8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EB3C72-EDEF-49DB-B6C4-3AA49C92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B9218C-A113-408E-A8F3-B16DC513E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9251A9-DD04-4158-8299-C7290CE4D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9F111A-B005-4A9A-BFE7-DB29B9973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12739E-D3A6-4FA9-A5A6-5B6EF9EB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BAA19-EC50-4AD4-A3B0-EC0FC0D84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76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B593B2-E272-40DE-8B22-296618052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ED865D7-9C80-4527-8E28-97038E2C67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0704E7-A1C7-4238-A2F1-959814D75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52D1BD-E927-4EB5-86D3-F6E287300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F5386B-7562-45E4-B6F4-DFB24F23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5DF5B-6FA7-42E4-AF1F-C47EA749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83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1EFBBDF-6EAB-4520-982A-EF8471C12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184CE2-A279-4529-BE06-C2E083121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FCF870-97DC-4190-876E-80D425A74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036E6-B6BD-492C-AC10-670C998D8DA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CF1288-68B2-498E-B3AE-78F068155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05497E-D163-4A39-88C4-D9B99AEA0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EB4F3-F0F8-4FF6-A193-16E2069DB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76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zmsltw/PaintTransform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intianwei01@baidu.com" TargetMode="External"/><Relationship Id="rId4" Type="http://schemas.openxmlformats.org/officeDocument/2006/relationships/hyperlink" Target="mailto:songhua.liu@smail.nju.edu.c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89C76A9-6798-411D-8EB5-CD6CEC7BE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/>
          <a:stretch/>
        </p:blipFill>
        <p:spPr>
          <a:xfrm>
            <a:off x="2021996" y="4609029"/>
            <a:ext cx="2765246" cy="91466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1A7A490-7627-4E33-A11D-DD82E3B29D2B}"/>
              </a:ext>
            </a:extLst>
          </p:cNvPr>
          <p:cNvSpPr/>
          <p:nvPr/>
        </p:nvSpPr>
        <p:spPr>
          <a:xfrm>
            <a:off x="590804" y="2587976"/>
            <a:ext cx="11316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 Transformer: Feed-Forward </a:t>
            </a:r>
          </a:p>
          <a:p>
            <a:pPr algn="ctr"/>
            <a:r>
              <a:rPr lang="en-US" altLang="zh-C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Neural Painting with Stroke Prediction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3CB7321-21A1-DB40-BBD4-4FFB3103726F}"/>
              </a:ext>
            </a:extLst>
          </p:cNvPr>
          <p:cNvSpPr/>
          <p:nvPr/>
        </p:nvSpPr>
        <p:spPr>
          <a:xfrm>
            <a:off x="2390489" y="3873299"/>
            <a:ext cx="7513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Songhua Liu*, Tianwei Lin*, Dongliang He, Fu Li,</a:t>
            </a:r>
          </a:p>
          <a:p>
            <a:pPr algn="ctr"/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Ruifeng Deng, Xin Li, Errui Ding, Hao Wang</a:t>
            </a:r>
            <a:endParaRPr lang="en" altLang="zh-CN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9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2374" y="5981536"/>
            <a:ext cx="2654616" cy="67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669" y="4776827"/>
            <a:ext cx="2066457" cy="69185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981" y="4776278"/>
            <a:ext cx="2071125" cy="692403"/>
          </a:xfrm>
          <a:prstGeom prst="rect">
            <a:avLst/>
          </a:prstGeom>
        </p:spPr>
      </p:pic>
      <p:pic>
        <p:nvPicPr>
          <p:cNvPr id="8" name="图片 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720" y="589280"/>
            <a:ext cx="1800000" cy="1800000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95" y="589280"/>
            <a:ext cx="1800000" cy="1800000"/>
          </a:xfrm>
          <a:prstGeom prst="rect">
            <a:avLst/>
          </a:prstGeom>
        </p:spPr>
      </p:pic>
      <p:pic>
        <p:nvPicPr>
          <p:cNvPr id="13" name="图片 12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8960" y="589280"/>
            <a:ext cx="1800000" cy="1800000"/>
          </a:xfrm>
          <a:prstGeom prst="rect">
            <a:avLst/>
          </a:prstGeom>
        </p:spPr>
      </p:pic>
      <p:pic>
        <p:nvPicPr>
          <p:cNvPr id="15" name="图片 14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9185" y="589280"/>
            <a:ext cx="1800000" cy="1800000"/>
          </a:xfrm>
          <a:prstGeom prst="rect">
            <a:avLst/>
          </a:prstGeom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775" y="589280"/>
            <a:ext cx="1800000" cy="1800000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0" y="58928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5"/>
    </mc:Choice>
    <mc:Fallback xmlns="">
      <p:transition spd="slow" advTm="162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A5313F09-652B-7443-A8C3-4CB87DBD1A71}"/>
              </a:ext>
            </a:extLst>
          </p:cNvPr>
          <p:cNvSpPr/>
          <p:nvPr/>
        </p:nvSpPr>
        <p:spPr>
          <a:xfrm>
            <a:off x="468486" y="234622"/>
            <a:ext cx="7148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- Qualitative Comparisons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32"/>
          <a:stretch/>
        </p:blipFill>
        <p:spPr>
          <a:xfrm>
            <a:off x="468486" y="2814986"/>
            <a:ext cx="10800000" cy="39043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7"/>
          <a:stretch/>
        </p:blipFill>
        <p:spPr>
          <a:xfrm>
            <a:off x="468486" y="1042003"/>
            <a:ext cx="10800000" cy="18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1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A5313F09-652B-7443-A8C3-4CB87DBD1A71}"/>
              </a:ext>
            </a:extLst>
          </p:cNvPr>
          <p:cNvSpPr/>
          <p:nvPr/>
        </p:nvSpPr>
        <p:spPr>
          <a:xfrm>
            <a:off x="468486" y="234622"/>
            <a:ext cx="7398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- Quantitative Comparisons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30130" y="4727829"/>
            <a:ext cx="244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Target Recreation</a:t>
            </a:r>
            <a:endParaRPr lang="zh-CN" altLang="en-US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7544814" y="4727829"/>
            <a:ext cx="266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Efficiency Comparison</a:t>
            </a:r>
            <a:endParaRPr lang="zh-CN" altLang="en-US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88" y="1848207"/>
            <a:ext cx="5266432" cy="27424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387" y="2141398"/>
            <a:ext cx="5025995" cy="215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67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A5313F09-652B-7443-A8C3-4CB87DBD1A71}"/>
              </a:ext>
            </a:extLst>
          </p:cNvPr>
          <p:cNvSpPr/>
          <p:nvPr/>
        </p:nvSpPr>
        <p:spPr>
          <a:xfrm>
            <a:off x="468486" y="234622"/>
            <a:ext cx="5142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Interesting Extensions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71952" y="5286374"/>
            <a:ext cx="4136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Generalize to other primitive brushes</a:t>
            </a:r>
            <a:endParaRPr lang="zh-CN" altLang="en-US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7637188" y="5286374"/>
            <a:ext cx="244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Stylized Painting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" y="1555503"/>
            <a:ext cx="5302567" cy="37308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965" y="1555503"/>
            <a:ext cx="5282193" cy="37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33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CD63B91B-86AF-CF4F-9D2B-4FD3DD9B59F6}"/>
              </a:ext>
            </a:extLst>
          </p:cNvPr>
          <p:cNvSpPr/>
          <p:nvPr/>
        </p:nvSpPr>
        <p:spPr>
          <a:xfrm>
            <a:off x="468486" y="234622"/>
            <a:ext cx="21451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4BEFAD7-5437-6845-8A3C-03284B64C5E4}"/>
              </a:ext>
            </a:extLst>
          </p:cNvPr>
          <p:cNvSpPr txBox="1"/>
          <p:nvPr/>
        </p:nvSpPr>
        <p:spPr>
          <a:xfrm>
            <a:off x="1814252" y="1325880"/>
            <a:ext cx="88727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Paint Transformer re-formulates the neural painting problem from a </a:t>
            </a:r>
            <a:r>
              <a:rPr kumimoji="1" lang="en-US" altLang="zh-CN" sz="2000" b="1" i="1" dirty="0"/>
              <a:t>set prediction</a:t>
            </a:r>
            <a:r>
              <a:rPr kumimoji="1" lang="en-US" altLang="zh-CN" sz="2000" dirty="0"/>
              <a:t> perspective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and predicts a set of strokes in a </a:t>
            </a:r>
            <a:r>
              <a:rPr kumimoji="1" lang="en-US" altLang="zh-CN" sz="2000" b="1" i="1" dirty="0"/>
              <a:t>feed-forward</a:t>
            </a:r>
            <a:r>
              <a:rPr kumimoji="1" lang="en-US" altLang="zh-CN" sz="2000" dirty="0"/>
              <a:t>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A </a:t>
            </a:r>
            <a:r>
              <a:rPr kumimoji="1" lang="en-US" altLang="zh-CN" sz="2000" b="1" i="1" dirty="0"/>
              <a:t>self-training</a:t>
            </a:r>
            <a:r>
              <a:rPr kumimoji="1" lang="en-US" altLang="zh-CN" sz="2000" dirty="0"/>
              <a:t> pipeline based on synthesized data is proposed, which demonstrates excellent generalization ability on real-world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Experiments demonstrate that Paint Transformer can generate paintings with better trade-off between </a:t>
            </a:r>
            <a:r>
              <a:rPr kumimoji="1" lang="en-US" altLang="zh-CN" sz="2000" b="1" i="1" dirty="0"/>
              <a:t>artistic abstraction and realism</a:t>
            </a:r>
            <a:r>
              <a:rPr kumimoji="1" lang="en-US" altLang="zh-CN" sz="2000" dirty="0"/>
              <a:t>, compared to state-of-the-art methods, while maintaining high efficiency.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000" dirty="0"/>
          </a:p>
          <a:p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Codes are released on</a:t>
            </a:r>
            <a:r>
              <a:rPr lang="en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0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</a:t>
            </a:r>
            <a:r>
              <a:rPr lang="en-US" altLang="zh-CN" sz="2000" b="1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wzmsltw</a:t>
            </a:r>
            <a:r>
              <a:rPr lang="en" altLang="zh-CN" sz="20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/PaintTransformer</a:t>
            </a:r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Contact: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songhua.liu@smail.nju.edu.cn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lintianwei01@baidu.com</a:t>
            </a:r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23326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22615C-D273-413A-97F3-4B9996755D40}"/>
              </a:ext>
            </a:extLst>
          </p:cNvPr>
          <p:cNvSpPr/>
          <p:nvPr/>
        </p:nvSpPr>
        <p:spPr>
          <a:xfrm>
            <a:off x="747098" y="1114554"/>
            <a:ext cx="1133076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Given a target </a:t>
            </a:r>
            <a:r>
              <a:rPr lang="en-US" altLang="zh-C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Generate a series of parameterized </a:t>
            </a:r>
            <a:r>
              <a:rPr lang="en-US" altLang="zh-C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strokes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These strokes can non-</a:t>
            </a:r>
            <a:r>
              <a:rPr lang="en-US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photorealistically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recreate the target image</a:t>
            </a:r>
          </a:p>
          <a:p>
            <a:pPr>
              <a:spcAft>
                <a:spcPts val="1200"/>
              </a:spcAft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Two Major Components: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Stroke Predictor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Image → Parameterized Strokes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In neural painting, neural networks are widely used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Stroke Renderer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Parameterized Strokes → Painting Results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Should be differentiable for optimization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F6512C7-0B3E-D04D-9723-33D0B3D3FB8B}"/>
              </a:ext>
            </a:extLst>
          </p:cNvPr>
          <p:cNvSpPr/>
          <p:nvPr/>
        </p:nvSpPr>
        <p:spPr>
          <a:xfrm>
            <a:off x="325270" y="184380"/>
            <a:ext cx="29754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Painting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9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22615C-D273-413A-97F3-4B9996755D40}"/>
              </a:ext>
            </a:extLst>
          </p:cNvPr>
          <p:cNvSpPr/>
          <p:nvPr/>
        </p:nvSpPr>
        <p:spPr>
          <a:xfrm>
            <a:off x="861237" y="1460918"/>
            <a:ext cx="113307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 (</a:t>
            </a:r>
            <a:r>
              <a:rPr lang="en-US" altLang="zh-C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RL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) baseline (e.g., </a:t>
            </a:r>
            <a:r>
              <a:rPr lang="nl-NL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Huang et al. ICCV 2019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spcAft>
                <a:spcPts val="1200"/>
              </a:spcAft>
              <a:buFont typeface="系统字体"/>
              <a:buChar char="+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Fast inference</a:t>
            </a:r>
          </a:p>
          <a:p>
            <a:pPr marL="800100" lvl="1" indent="-342900">
              <a:spcAft>
                <a:spcPts val="1200"/>
              </a:spcAft>
              <a:buFont typeface="系统字体"/>
              <a:buChar char="-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The stroke predictor is hard to train</a:t>
            </a:r>
          </a:p>
          <a:p>
            <a:pPr marL="800100" lvl="1" indent="-342900">
              <a:spcAft>
                <a:spcPts val="1200"/>
              </a:spcAft>
              <a:buFont typeface="系统字体"/>
              <a:buChar char="-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Lack of artistic abstraction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Stroke optimization (</a:t>
            </a:r>
            <a:r>
              <a:rPr lang="en-US" altLang="zh-CN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Optim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) baseline (e.g., </a:t>
            </a:r>
            <a:r>
              <a:rPr lang="nl-NL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Zou et al. CVPR 2021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spcAft>
                <a:spcPts val="1200"/>
              </a:spcAft>
              <a:buFont typeface="系统字体"/>
              <a:buChar char="+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Do not need training for stroke predictor</a:t>
            </a:r>
          </a:p>
          <a:p>
            <a:pPr marL="800100" lvl="1" indent="-342900">
              <a:spcAft>
                <a:spcPts val="1200"/>
              </a:spcAft>
              <a:buFont typeface="系统字体"/>
              <a:buChar char="-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Unsatisfactory inference speed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approach: stroke set prediction</a:t>
            </a:r>
          </a:p>
          <a:p>
            <a:pPr marL="800100" lvl="1" indent="-342900">
              <a:spcAft>
                <a:spcPts val="1200"/>
              </a:spcAft>
              <a:buFont typeface="系统字体"/>
              <a:buChar char="+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Fast training: less than 4 hours on a single GPU</a:t>
            </a:r>
          </a:p>
          <a:p>
            <a:pPr marL="800100" lvl="1" indent="-342900">
              <a:spcAft>
                <a:spcPts val="1200"/>
              </a:spcAft>
              <a:buFont typeface="系统字体"/>
              <a:buChar char="+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Fast inference: near real time under 512 * 512 resolution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F6512C7-0B3E-D04D-9723-33D0B3D3FB8B}"/>
              </a:ext>
            </a:extLst>
          </p:cNvPr>
          <p:cNvSpPr/>
          <p:nvPr/>
        </p:nvSpPr>
        <p:spPr>
          <a:xfrm>
            <a:off x="325270" y="184380"/>
            <a:ext cx="3251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Methods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22615C-D273-413A-97F3-4B9996755D40}"/>
              </a:ext>
            </a:extLst>
          </p:cNvPr>
          <p:cNvSpPr/>
          <p:nvPr/>
        </p:nvSpPr>
        <p:spPr>
          <a:xfrm>
            <a:off x="1065755" y="1433208"/>
            <a:ext cx="745479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new perspective for neural painting: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View neural painting as a </a:t>
            </a:r>
            <a:r>
              <a:rPr lang="en-US" altLang="zh-C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set prediction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Parameters of a set of strokes are generated </a:t>
            </a:r>
            <a:r>
              <a:rPr lang="en-US" altLang="zh-C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in parallel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Build a bridge with </a:t>
            </a:r>
            <a:r>
              <a:rPr lang="en-US" altLang="zh-C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object detection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problem</a:t>
            </a:r>
          </a:p>
          <a:p>
            <a:pPr>
              <a:spcAft>
                <a:spcPts val="1200"/>
              </a:spcAft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novel transformer-based stroke predictor 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Inspired by DETR (</a:t>
            </a:r>
            <a:r>
              <a:rPr lang="en-US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Carion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et al. ECCV 2020)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Strokes are predicted as rotated objects</a:t>
            </a:r>
          </a:p>
          <a:p>
            <a:pPr>
              <a:spcAft>
                <a:spcPts val="1200"/>
              </a:spcAft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novel self-training pipeline: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No training data is available for stroke predictor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Use randomly synthesized data!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F6512C7-0B3E-D04D-9723-33D0B3D3FB8B}"/>
              </a:ext>
            </a:extLst>
          </p:cNvPr>
          <p:cNvSpPr/>
          <p:nvPr/>
        </p:nvSpPr>
        <p:spPr>
          <a:xfrm>
            <a:off x="325270" y="184380"/>
            <a:ext cx="3309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Contribution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9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E05A968E-2A65-AC4C-B0A2-4E5E92142FAB}"/>
              </a:ext>
            </a:extLst>
          </p:cNvPr>
          <p:cNvSpPr/>
          <p:nvPr/>
        </p:nvSpPr>
        <p:spPr>
          <a:xfrm>
            <a:off x="325270" y="184380"/>
            <a:ext cx="8002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Method – Stroke Definition &amp; Renderer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02" y="1853153"/>
            <a:ext cx="6690007" cy="34726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DB2CEB0-4935-0F43-82AE-045E9BBB2307}"/>
                  </a:ext>
                </a:extLst>
              </p:cNvPr>
              <p:cNvSpPr txBox="1"/>
              <p:nvPr/>
            </p:nvSpPr>
            <p:spPr>
              <a:xfrm>
                <a:off x="8038198" y="2158330"/>
                <a:ext cx="375202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stroke is defined by: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center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point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stroke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rotation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𝑤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height and width of stroke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color of stroke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Stroke Renderer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 </a:t>
                </a:r>
                <a:r>
                  <a:rPr lang="en-US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parameter-free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differentiable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module based on 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affine transformation</a:t>
                </a:r>
              </a:p>
              <a:p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DB2CEB0-4935-0F43-82AE-045E9BBB2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198" y="2158330"/>
                <a:ext cx="3752021" cy="2862322"/>
              </a:xfrm>
              <a:prstGeom prst="rect">
                <a:avLst/>
              </a:prstGeom>
              <a:blipFill>
                <a:blip r:embed="rId4"/>
                <a:stretch>
                  <a:fillRect l="-1351" t="-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2274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E05A968E-2A65-AC4C-B0A2-4E5E92142FAB}"/>
              </a:ext>
            </a:extLst>
          </p:cNvPr>
          <p:cNvSpPr/>
          <p:nvPr/>
        </p:nvSpPr>
        <p:spPr>
          <a:xfrm>
            <a:off x="325270" y="184380"/>
            <a:ext cx="9155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Method – Stroke Renderer &amp; Stroke Predictor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70" y="1816275"/>
            <a:ext cx="6321151" cy="3476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E89E658-4211-A04D-9395-AB37A23D7326}"/>
                  </a:ext>
                </a:extLst>
              </p:cNvPr>
              <p:cNvSpPr txBox="1"/>
              <p:nvPr/>
            </p:nvSpPr>
            <p:spPr>
              <a:xfrm>
                <a:off x="7244369" y="2524839"/>
                <a:ext cx="4749547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Input: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canvas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target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Goal: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 a set of strokes which can cover the differences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Output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 set of strokes and corresponding decision scores</a:t>
                </a: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E89E658-4211-A04D-9395-AB37A23D7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369" y="2524839"/>
                <a:ext cx="4749547" cy="2585323"/>
              </a:xfrm>
              <a:prstGeom prst="rect">
                <a:avLst/>
              </a:prstGeom>
              <a:blipFill>
                <a:blip r:embed="rId4"/>
                <a:stretch>
                  <a:fillRect l="-533" t="-980" r="-10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6681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7522615C-D273-413A-97F3-4B9996755D40}"/>
                  </a:ext>
                </a:extLst>
              </p:cNvPr>
              <p:cNvSpPr/>
              <p:nvPr/>
            </p:nvSpPr>
            <p:spPr>
              <a:xfrm>
                <a:off x="671647" y="1016391"/>
                <a:ext cx="11330763" cy="21564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0" lvl="1" indent="-4572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altLang="zh-CN" b="1" dirty="0"/>
                  <a:t>Sample strokes</a:t>
                </a:r>
                <a:r>
                  <a:rPr lang="en-US" altLang="zh-CN" dirty="0"/>
                  <a:t>: randomly sample a foreground stroke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CN" dirty="0"/>
                  <a:t> and a background stroke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dirty="0"/>
              </a:p>
              <a:p>
                <a:pPr marL="914400" lvl="1" indent="-4572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altLang="zh-CN" b="1" dirty="0">
                    <a:cs typeface="Times New Roman" panose="02020603050405020304" pitchFamily="18" charset="0"/>
                  </a:rPr>
                  <a:t>Rendering input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{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/>
                  <a:t>-&gt; canvas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dirty="0"/>
                  <a:t> 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/>
                  <a:t> -&gt; target image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marL="914400" lvl="1" indent="-4572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altLang="zh-CN" b="1" dirty="0"/>
                  <a:t>Predict strokes</a:t>
                </a:r>
                <a:r>
                  <a:rPr lang="en-US" altLang="zh-CN" dirty="0"/>
                  <a:t>: Stroke Predictor predict a result stroke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</a:p>
              <a:p>
                <a:pPr marL="914400" lvl="1" indent="-4572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altLang="zh-CN" b="1" dirty="0"/>
                  <a:t>Rendering output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/>
                  <a:t> -&gt; result image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marL="914400" lvl="1" indent="-4572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altLang="zh-CN" b="1" dirty="0"/>
                  <a:t>Optimization</a:t>
                </a:r>
                <a:r>
                  <a:rPr lang="en-US" altLang="zh-CN" dirty="0"/>
                  <a:t>: 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7522615C-D273-413A-97F3-4B9996755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47" y="1016391"/>
                <a:ext cx="11330763" cy="2156488"/>
              </a:xfrm>
              <a:prstGeom prst="rect">
                <a:avLst/>
              </a:prstGeom>
              <a:blipFill>
                <a:blip r:embed="rId3"/>
                <a:stretch>
                  <a:fillRect t="-1170" b="-29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1F6512C7-0B3E-D04D-9723-33D0B3D3FB8B}"/>
              </a:ext>
            </a:extLst>
          </p:cNvPr>
          <p:cNvSpPr/>
          <p:nvPr/>
        </p:nvSpPr>
        <p:spPr>
          <a:xfrm>
            <a:off x="325270" y="184380"/>
            <a:ext cx="71727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Method – Self-training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E908B32-623F-BF4F-B49B-CC67310A6EB3}"/>
              </a:ext>
            </a:extLst>
          </p:cNvPr>
          <p:cNvGrpSpPr/>
          <p:nvPr/>
        </p:nvGrpSpPr>
        <p:grpSpPr>
          <a:xfrm>
            <a:off x="1065757" y="3327475"/>
            <a:ext cx="9970262" cy="3530525"/>
            <a:chOff x="968772" y="3327475"/>
            <a:chExt cx="9970262" cy="3530525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A3A09E60-0438-E442-9665-03BB35647C65}"/>
                </a:ext>
              </a:extLst>
            </p:cNvPr>
            <p:cNvSpPr/>
            <p:nvPr/>
          </p:nvSpPr>
          <p:spPr>
            <a:xfrm>
              <a:off x="5225706" y="5712015"/>
              <a:ext cx="1629165" cy="625488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id="{A61DD9AC-E401-8C4E-B296-F516B3498E33}"/>
                </a:ext>
              </a:extLst>
            </p:cNvPr>
            <p:cNvSpPr/>
            <p:nvPr/>
          </p:nvSpPr>
          <p:spPr>
            <a:xfrm>
              <a:off x="968772" y="5111269"/>
              <a:ext cx="925889" cy="15669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圆角矩形 7">
              <a:extLst>
                <a:ext uri="{FF2B5EF4-FFF2-40B4-BE49-F238E27FC236}">
                  <a16:creationId xmlns:a16="http://schemas.microsoft.com/office/drawing/2014/main" id="{D4C07105-662E-584A-A6C3-4B7F56700C35}"/>
                </a:ext>
              </a:extLst>
            </p:cNvPr>
            <p:cNvSpPr/>
            <p:nvPr/>
          </p:nvSpPr>
          <p:spPr>
            <a:xfrm>
              <a:off x="968772" y="3647344"/>
              <a:ext cx="925890" cy="12736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2CEFF81-1063-6842-A0C7-CE433D282FF2}"/>
                </a:ext>
              </a:extLst>
            </p:cNvPr>
            <p:cNvSpPr/>
            <p:nvPr/>
          </p:nvSpPr>
          <p:spPr>
            <a:xfrm>
              <a:off x="1641082" y="3768074"/>
              <a:ext cx="180000" cy="180000"/>
            </a:xfrm>
            <a:prstGeom prst="rect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8AB42B3-964B-3C4C-8D71-A61120DC05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41082" y="4093756"/>
              <a:ext cx="180000" cy="180000"/>
            </a:xfrm>
            <a:prstGeom prst="rect">
              <a:avLst/>
            </a:prstGeom>
            <a:solidFill>
              <a:srgbClr val="FFC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D690417-FDB5-DE41-BE4D-3781417FB7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42626" y="4570408"/>
              <a:ext cx="180000" cy="180000"/>
            </a:xfrm>
            <a:prstGeom prst="rect">
              <a:avLst/>
            </a:prstGeom>
            <a:solidFill>
              <a:srgbClr val="FF85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7394D28-B931-B941-8114-C50D8A729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36910" y="5235551"/>
              <a:ext cx="180000" cy="180000"/>
            </a:xfrm>
            <a:prstGeom prst="rect">
              <a:avLst/>
            </a:prstGeom>
            <a:solidFill>
              <a:srgbClr val="FFC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3FFBB9A-D433-4A47-8A69-94F9FE6D7CC3}"/>
                </a:ext>
              </a:extLst>
            </p:cNvPr>
            <p:cNvSpPr/>
            <p:nvPr/>
          </p:nvSpPr>
          <p:spPr>
            <a:xfrm>
              <a:off x="1640056" y="5576300"/>
              <a:ext cx="180000" cy="180000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7B897E9-CC70-8747-93DD-E7EF93741411}"/>
                </a:ext>
              </a:extLst>
            </p:cNvPr>
            <p:cNvSpPr/>
            <p:nvPr/>
          </p:nvSpPr>
          <p:spPr>
            <a:xfrm>
              <a:off x="1640056" y="5903137"/>
              <a:ext cx="180000" cy="180000"/>
            </a:xfrm>
            <a:prstGeom prst="rect">
              <a:avLst/>
            </a:prstGeom>
            <a:solidFill>
              <a:srgbClr val="92D05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A7BE8F2-05F3-344E-8CDB-CB46F6AD4A06}"/>
                </a:ext>
              </a:extLst>
            </p:cNvPr>
            <p:cNvSpPr/>
            <p:nvPr/>
          </p:nvSpPr>
          <p:spPr>
            <a:xfrm>
              <a:off x="1641755" y="6371977"/>
              <a:ext cx="180000" cy="180000"/>
            </a:xfrm>
            <a:prstGeom prst="rect">
              <a:avLst/>
            </a:prstGeom>
            <a:solidFill>
              <a:srgbClr val="9437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89A0D00B-D516-ED45-BF79-6B4DF78B339A}"/>
                </a:ext>
              </a:extLst>
            </p:cNvPr>
            <p:cNvSpPr/>
            <p:nvPr/>
          </p:nvSpPr>
          <p:spPr>
            <a:xfrm>
              <a:off x="2263563" y="4044661"/>
              <a:ext cx="934932" cy="59171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Stroke</a:t>
              </a:r>
            </a:p>
            <a:p>
              <a:pPr algn="ctr"/>
              <a:r>
                <a:rPr kumimoji="1" lang="en-US" altLang="zh-CN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Render</a:t>
              </a:r>
              <a:endParaRPr kumimoji="1" lang="zh-CN" alt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直接箭头连接符 49">
              <a:extLst>
                <a:ext uri="{FF2B5EF4-FFF2-40B4-BE49-F238E27FC236}">
                  <a16:creationId xmlns:a16="http://schemas.microsoft.com/office/drawing/2014/main" id="{8F65EA99-EAB0-3D4F-9AA1-6C277F32975F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1894661" y="5894723"/>
              <a:ext cx="37150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圆角矩形 17">
              <a:extLst>
                <a:ext uri="{FF2B5EF4-FFF2-40B4-BE49-F238E27FC236}">
                  <a16:creationId xmlns:a16="http://schemas.microsoft.com/office/drawing/2014/main" id="{18B107EC-D10B-0349-9E45-3E6722A73034}"/>
                </a:ext>
              </a:extLst>
            </p:cNvPr>
            <p:cNvSpPr/>
            <p:nvPr/>
          </p:nvSpPr>
          <p:spPr>
            <a:xfrm>
              <a:off x="5277069" y="4658091"/>
              <a:ext cx="1528970" cy="813046"/>
            </a:xfrm>
            <a:prstGeom prst="roundRect">
              <a:avLst/>
            </a:prstGeom>
            <a:solidFill>
              <a:srgbClr val="D5F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Stroke</a:t>
              </a:r>
            </a:p>
            <a:p>
              <a:pPr algn="ctr"/>
              <a:r>
                <a:rPr kumimoji="1" lang="en-US" altLang="zh-CN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Predictor</a:t>
              </a:r>
              <a:endParaRPr kumimoji="1" lang="zh-CN" alt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523FC5DF-CBC5-9E44-B251-B892100C0155}"/>
                </a:ext>
              </a:extLst>
            </p:cNvPr>
            <p:cNvSpPr/>
            <p:nvPr/>
          </p:nvSpPr>
          <p:spPr>
            <a:xfrm>
              <a:off x="7132939" y="4232940"/>
              <a:ext cx="842226" cy="1620498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CBB5036-146E-E74A-8019-414F014003C1}"/>
                </a:ext>
              </a:extLst>
            </p:cNvPr>
            <p:cNvSpPr/>
            <p:nvPr/>
          </p:nvSpPr>
          <p:spPr>
            <a:xfrm>
              <a:off x="7717115" y="4323970"/>
              <a:ext cx="180000" cy="180000"/>
            </a:xfrm>
            <a:prstGeom prst="rect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80AA36C-2B6F-B64F-B548-C74CBAF93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6539" y="4893870"/>
              <a:ext cx="180000" cy="1800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113DFBE-83F3-294A-BDB0-4ABB526AE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21585" y="5567009"/>
              <a:ext cx="174954" cy="180000"/>
            </a:xfrm>
            <a:prstGeom prst="rect">
              <a:avLst/>
            </a:prstGeom>
            <a:solidFill>
              <a:srgbClr val="FF85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23" name="连接符: 肘形 46">
              <a:extLst>
                <a:ext uri="{FF2B5EF4-FFF2-40B4-BE49-F238E27FC236}">
                  <a16:creationId xmlns:a16="http://schemas.microsoft.com/office/drawing/2014/main" id="{F6FB619A-A3DF-704D-A5B7-A1EBD05AD441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4725629" y="5340593"/>
              <a:ext cx="4014952" cy="1094770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77C145D5-81AD-5440-BFA7-12F1A48EFC2D}"/>
                </a:ext>
              </a:extLst>
            </p:cNvPr>
            <p:cNvSpPr/>
            <p:nvPr/>
          </p:nvSpPr>
          <p:spPr>
            <a:xfrm>
              <a:off x="8273115" y="4748882"/>
              <a:ext cx="934932" cy="59171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Stroke</a:t>
              </a:r>
            </a:p>
            <a:p>
              <a:pPr algn="ctr"/>
              <a:r>
                <a:rPr kumimoji="1" lang="en-US" altLang="zh-CN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Render</a:t>
              </a:r>
              <a:endParaRPr kumimoji="1" lang="zh-CN" alt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B9AA3F3-0C28-ED43-8DB0-D40D2CE01DC5}"/>
                </a:ext>
              </a:extLst>
            </p:cNvPr>
            <p:cNvSpPr txBox="1"/>
            <p:nvPr/>
          </p:nvSpPr>
          <p:spPr>
            <a:xfrm>
              <a:off x="4112805" y="3327475"/>
              <a:ext cx="1225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stroke loss</a:t>
              </a:r>
              <a:endParaRPr kumimoji="1" lang="zh-CN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连接符: 肘形 46">
              <a:extLst>
                <a:ext uri="{FF2B5EF4-FFF2-40B4-BE49-F238E27FC236}">
                  <a16:creationId xmlns:a16="http://schemas.microsoft.com/office/drawing/2014/main" id="{853224E1-8956-3847-812B-20F5EF1168F6}"/>
                </a:ext>
              </a:extLst>
            </p:cNvPr>
            <p:cNvCxnSpPr>
              <a:cxnSpLocks/>
              <a:stCxn id="8" idx="0"/>
              <a:endCxn id="25" idx="1"/>
            </p:cNvCxnSpPr>
            <p:nvPr/>
          </p:nvCxnSpPr>
          <p:spPr>
            <a:xfrm rot="5400000" flipH="1" flipV="1">
              <a:off x="2704660" y="2239199"/>
              <a:ext cx="135203" cy="2681088"/>
            </a:xfrm>
            <a:prstGeom prst="bentConnector2">
              <a:avLst/>
            </a:prstGeom>
            <a:ln w="3810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连接符: 肘形 46">
              <a:extLst>
                <a:ext uri="{FF2B5EF4-FFF2-40B4-BE49-F238E27FC236}">
                  <a16:creationId xmlns:a16="http://schemas.microsoft.com/office/drawing/2014/main" id="{E215FDED-B3D2-2E49-8623-2BD7947FB786}"/>
                </a:ext>
              </a:extLst>
            </p:cNvPr>
            <p:cNvCxnSpPr>
              <a:cxnSpLocks/>
              <a:stCxn id="19" idx="0"/>
              <a:endCxn id="25" idx="3"/>
            </p:cNvCxnSpPr>
            <p:nvPr/>
          </p:nvCxnSpPr>
          <p:spPr>
            <a:xfrm rot="16200000" flipV="1">
              <a:off x="6085854" y="2764742"/>
              <a:ext cx="720799" cy="2215598"/>
            </a:xfrm>
            <a:prstGeom prst="bentConnector2">
              <a:avLst/>
            </a:prstGeom>
            <a:ln w="3810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F2CC317-4780-D346-A642-CE3918F27E21}"/>
                </a:ext>
              </a:extLst>
            </p:cNvPr>
            <p:cNvSpPr txBox="1"/>
            <p:nvPr/>
          </p:nvSpPr>
          <p:spPr>
            <a:xfrm>
              <a:off x="8033486" y="3682683"/>
              <a:ext cx="10510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pixel loss</a:t>
              </a:r>
              <a:endParaRPr kumimoji="1" lang="zh-CN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6B5557C-93EB-234F-BC1A-2CD66AA560D6}"/>
                </a:ext>
              </a:extLst>
            </p:cNvPr>
            <p:cNvSpPr txBox="1"/>
            <p:nvPr/>
          </p:nvSpPr>
          <p:spPr>
            <a:xfrm rot="16200000">
              <a:off x="583775" y="3983855"/>
              <a:ext cx="1455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Foreground</a:t>
              </a:r>
            </a:p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Strokes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6DF970E-8E65-6340-81F8-A01127BC2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528" y="5255195"/>
              <a:ext cx="1296000" cy="129600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329F45FA-EC56-C443-A423-A13E43398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347" y="3692517"/>
              <a:ext cx="1296000" cy="12960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20E9D3B8-42FA-1A46-948E-B5ABA1D3F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352" y="4397861"/>
              <a:ext cx="1296000" cy="1296000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64812EB-B9BC-6046-8158-21C1366B4F5C}"/>
                </a:ext>
              </a:extLst>
            </p:cNvPr>
            <p:cNvSpPr txBox="1"/>
            <p:nvPr/>
          </p:nvSpPr>
          <p:spPr>
            <a:xfrm rot="16200000">
              <a:off x="649577" y="5602342"/>
              <a:ext cx="1303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Strokes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直接箭头连接符 49">
              <a:extLst>
                <a:ext uri="{FF2B5EF4-FFF2-40B4-BE49-F238E27FC236}">
                  <a16:creationId xmlns:a16="http://schemas.microsoft.com/office/drawing/2014/main" id="{DDDE754E-AB18-E04C-B2E5-EA931C810E24}"/>
                </a:ext>
              </a:extLst>
            </p:cNvPr>
            <p:cNvCxnSpPr>
              <a:cxnSpLocks/>
              <a:stCxn id="16" idx="3"/>
              <a:endCxn id="31" idx="1"/>
            </p:cNvCxnSpPr>
            <p:nvPr/>
          </p:nvCxnSpPr>
          <p:spPr>
            <a:xfrm>
              <a:off x="3198495" y="4340517"/>
              <a:ext cx="33585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接箭头连接符 49">
              <a:extLst>
                <a:ext uri="{FF2B5EF4-FFF2-40B4-BE49-F238E27FC236}">
                  <a16:creationId xmlns:a16="http://schemas.microsoft.com/office/drawing/2014/main" id="{5CED9A58-2A96-7D42-B821-07DDC9CBF33F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>
              <a:off x="3201100" y="5900070"/>
              <a:ext cx="338428" cy="312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连接符: 肘形 46">
              <a:extLst>
                <a:ext uri="{FF2B5EF4-FFF2-40B4-BE49-F238E27FC236}">
                  <a16:creationId xmlns:a16="http://schemas.microsoft.com/office/drawing/2014/main" id="{C05725C0-8DC8-0647-943A-5588601279FB}"/>
                </a:ext>
              </a:extLst>
            </p:cNvPr>
            <p:cNvCxnSpPr>
              <a:cxnSpLocks/>
              <a:stCxn id="31" idx="3"/>
              <a:endCxn id="18" idx="1"/>
            </p:cNvCxnSpPr>
            <p:nvPr/>
          </p:nvCxnSpPr>
          <p:spPr>
            <a:xfrm>
              <a:off x="4830347" y="4340517"/>
              <a:ext cx="446722" cy="724097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连接符: 肘形 46">
              <a:extLst>
                <a:ext uri="{FF2B5EF4-FFF2-40B4-BE49-F238E27FC236}">
                  <a16:creationId xmlns:a16="http://schemas.microsoft.com/office/drawing/2014/main" id="{BE7C398E-93D6-8E4B-B31C-EB707B0CADC6}"/>
                </a:ext>
              </a:extLst>
            </p:cNvPr>
            <p:cNvCxnSpPr>
              <a:cxnSpLocks/>
              <a:stCxn id="30" idx="3"/>
              <a:endCxn id="18" idx="1"/>
            </p:cNvCxnSpPr>
            <p:nvPr/>
          </p:nvCxnSpPr>
          <p:spPr>
            <a:xfrm flipV="1">
              <a:off x="4835528" y="5064614"/>
              <a:ext cx="441541" cy="838581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F62A155-8C98-0D4E-8E88-625D3437DEB1}"/>
                </a:ext>
              </a:extLst>
            </p:cNvPr>
            <p:cNvSpPr/>
            <p:nvPr/>
          </p:nvSpPr>
          <p:spPr>
            <a:xfrm>
              <a:off x="7717115" y="4608944"/>
              <a:ext cx="180000" cy="1800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1C122FB-B3EC-7649-A93F-859CEDD98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6539" y="5178796"/>
              <a:ext cx="180000" cy="180000"/>
            </a:xfrm>
            <a:prstGeom prst="rect">
              <a:avLst/>
            </a:prstGeom>
            <a:solidFill>
              <a:srgbClr val="FFC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40" name="直接箭头连接符 49">
              <a:extLst>
                <a:ext uri="{FF2B5EF4-FFF2-40B4-BE49-F238E27FC236}">
                  <a16:creationId xmlns:a16="http://schemas.microsoft.com/office/drawing/2014/main" id="{781788E6-3938-674B-91F5-F4BECBB78E8B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6806039" y="5061302"/>
              <a:ext cx="3269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接箭头连接符 49">
              <a:extLst>
                <a:ext uri="{FF2B5EF4-FFF2-40B4-BE49-F238E27FC236}">
                  <a16:creationId xmlns:a16="http://schemas.microsoft.com/office/drawing/2014/main" id="{E24FB65E-E62E-7743-8285-58549EA19C04}"/>
                </a:ext>
              </a:extLst>
            </p:cNvPr>
            <p:cNvCxnSpPr>
              <a:cxnSpLocks/>
              <a:stCxn id="19" idx="3"/>
              <a:endCxn id="24" idx="1"/>
            </p:cNvCxnSpPr>
            <p:nvPr/>
          </p:nvCxnSpPr>
          <p:spPr>
            <a:xfrm>
              <a:off x="7975165" y="5043189"/>
              <a:ext cx="297950" cy="154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接箭头连接符 49">
              <a:extLst>
                <a:ext uri="{FF2B5EF4-FFF2-40B4-BE49-F238E27FC236}">
                  <a16:creationId xmlns:a16="http://schemas.microsoft.com/office/drawing/2014/main" id="{74BC1B60-CAC7-A046-9608-30C72923F6A6}"/>
                </a:ext>
              </a:extLst>
            </p:cNvPr>
            <p:cNvCxnSpPr>
              <a:cxnSpLocks/>
              <a:stCxn id="24" idx="3"/>
              <a:endCxn id="32" idx="1"/>
            </p:cNvCxnSpPr>
            <p:nvPr/>
          </p:nvCxnSpPr>
          <p:spPr>
            <a:xfrm>
              <a:off x="9208047" y="5044738"/>
              <a:ext cx="266305" cy="11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连接符: 肘形 46">
              <a:extLst>
                <a:ext uri="{FF2B5EF4-FFF2-40B4-BE49-F238E27FC236}">
                  <a16:creationId xmlns:a16="http://schemas.microsoft.com/office/drawing/2014/main" id="{68AF0DC6-6FB9-B04E-ACC1-4D70A71365C3}"/>
                </a:ext>
              </a:extLst>
            </p:cNvPr>
            <p:cNvCxnSpPr>
              <a:cxnSpLocks/>
              <a:stCxn id="32" idx="0"/>
              <a:endCxn id="28" idx="3"/>
            </p:cNvCxnSpPr>
            <p:nvPr/>
          </p:nvCxnSpPr>
          <p:spPr>
            <a:xfrm rot="16200000" flipV="1">
              <a:off x="9338170" y="3613679"/>
              <a:ext cx="530512" cy="1037852"/>
            </a:xfrm>
            <a:prstGeom prst="bentConnector2">
              <a:avLst/>
            </a:prstGeom>
            <a:ln w="3810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接箭头连接符 49">
              <a:extLst>
                <a:ext uri="{FF2B5EF4-FFF2-40B4-BE49-F238E27FC236}">
                  <a16:creationId xmlns:a16="http://schemas.microsoft.com/office/drawing/2014/main" id="{39DE897C-DED3-8047-9FD7-C29DFBD304B3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4830347" y="3867349"/>
              <a:ext cx="320313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1CACAD54-96CA-D743-9AD8-9E4B0652A9C7}"/>
                </a:ext>
              </a:extLst>
            </p:cNvPr>
            <p:cNvSpPr txBox="1"/>
            <p:nvPr/>
          </p:nvSpPr>
          <p:spPr>
            <a:xfrm rot="16200000">
              <a:off x="6770834" y="4711648"/>
              <a:ext cx="1303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Prediction</a:t>
              </a:r>
            </a:p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Strokes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04599A8E-F9E3-6D48-A76F-A0A3FD0BE9CE}"/>
                    </a:ext>
                  </a:extLst>
                </p:cNvPr>
                <p:cNvSpPr txBox="1"/>
                <p:nvPr/>
              </p:nvSpPr>
              <p:spPr>
                <a:xfrm>
                  <a:off x="3365693" y="6519446"/>
                  <a:ext cx="16333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Canvas Image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endParaRPr kumimoji="1" lang="zh-CN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04599A8E-F9E3-6D48-A76F-A0A3FD0BE9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693" y="6519446"/>
                  <a:ext cx="1633308" cy="338554"/>
                </a:xfrm>
                <a:prstGeom prst="rect">
                  <a:avLst/>
                </a:prstGeom>
                <a:blipFill>
                  <a:blip r:embed="rId7"/>
                  <a:stretch>
                    <a:fillRect b="-178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1B1FE550-0688-9644-BF39-2FA36DED9D42}"/>
                    </a:ext>
                  </a:extLst>
                </p:cNvPr>
                <p:cNvSpPr txBox="1"/>
                <p:nvPr/>
              </p:nvSpPr>
              <p:spPr>
                <a:xfrm>
                  <a:off x="3359074" y="4920968"/>
                  <a:ext cx="16333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Target Image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endParaRPr kumimoji="1" lang="zh-CN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1B1FE550-0688-9644-BF39-2FA36DED9D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9074" y="4920968"/>
                  <a:ext cx="1633308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3571" b="-214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CD128788-F567-714C-9D42-31D7F843F148}"/>
                    </a:ext>
                  </a:extLst>
                </p:cNvPr>
                <p:cNvSpPr txBox="1"/>
                <p:nvPr/>
              </p:nvSpPr>
              <p:spPr>
                <a:xfrm>
                  <a:off x="9305726" y="5659260"/>
                  <a:ext cx="16333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Predict Image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</m:oMath>
                  </a14:m>
                  <a:endParaRPr kumimoji="1" lang="zh-CN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CD128788-F567-714C-9D42-31D7F843F1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5726" y="5659260"/>
                  <a:ext cx="1633308" cy="338554"/>
                </a:xfrm>
                <a:prstGeom prst="rect">
                  <a:avLst/>
                </a:prstGeom>
                <a:blipFill>
                  <a:blip r:embed="rId9"/>
                  <a:stretch>
                    <a:fillRect t="-3704" b="-222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708357BF-524C-7C4D-9CBD-36D5926358D2}"/>
                </a:ext>
              </a:extLst>
            </p:cNvPr>
            <p:cNvSpPr/>
            <p:nvPr/>
          </p:nvSpPr>
          <p:spPr>
            <a:xfrm>
              <a:off x="5647495" y="5836718"/>
              <a:ext cx="180000" cy="180000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F404612-4F0B-594D-B361-ABD5CCE42554}"/>
                </a:ext>
              </a:extLst>
            </p:cNvPr>
            <p:cNvSpPr/>
            <p:nvPr/>
          </p:nvSpPr>
          <p:spPr>
            <a:xfrm>
              <a:off x="5944805" y="5836718"/>
              <a:ext cx="180000" cy="180000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955A8202-98B0-1142-9BD3-B7E17766B8EB}"/>
                </a:ext>
              </a:extLst>
            </p:cNvPr>
            <p:cNvSpPr/>
            <p:nvPr/>
          </p:nvSpPr>
          <p:spPr>
            <a:xfrm>
              <a:off x="6247029" y="5836718"/>
              <a:ext cx="180000" cy="180000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1B87A346-C24A-D24F-9239-B026347A48DD}"/>
                </a:ext>
              </a:extLst>
            </p:cNvPr>
            <p:cNvSpPr/>
            <p:nvPr/>
          </p:nvSpPr>
          <p:spPr>
            <a:xfrm>
              <a:off x="6549253" y="5835508"/>
              <a:ext cx="180000" cy="180000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D802480-123E-824B-AD5A-DFD923CFECFF}"/>
                </a:ext>
              </a:extLst>
            </p:cNvPr>
            <p:cNvSpPr/>
            <p:nvPr/>
          </p:nvSpPr>
          <p:spPr>
            <a:xfrm>
              <a:off x="5349897" y="5838359"/>
              <a:ext cx="180000" cy="180000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74B06A10-B949-7649-BE9C-F578A26C61BC}"/>
                </a:ext>
              </a:extLst>
            </p:cNvPr>
            <p:cNvSpPr txBox="1"/>
            <p:nvPr/>
          </p:nvSpPr>
          <p:spPr>
            <a:xfrm>
              <a:off x="5282250" y="5968171"/>
              <a:ext cx="1511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stroke queries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直接箭头连接符 49">
              <a:extLst>
                <a:ext uri="{FF2B5EF4-FFF2-40B4-BE49-F238E27FC236}">
                  <a16:creationId xmlns:a16="http://schemas.microsoft.com/office/drawing/2014/main" id="{C1199909-DB08-6D4C-A0F7-F822843A7A0D}"/>
                </a:ext>
              </a:extLst>
            </p:cNvPr>
            <p:cNvCxnSpPr>
              <a:cxnSpLocks/>
              <a:stCxn id="5" idx="0"/>
              <a:endCxn id="18" idx="2"/>
            </p:cNvCxnSpPr>
            <p:nvPr/>
          </p:nvCxnSpPr>
          <p:spPr>
            <a:xfrm flipV="1">
              <a:off x="6040289" y="5471137"/>
              <a:ext cx="1265" cy="2408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14F54FA0-E289-4049-AC99-51230A9E5769}"/>
                </a:ext>
              </a:extLst>
            </p:cNvPr>
            <p:cNvSpPr txBox="1"/>
            <p:nvPr/>
          </p:nvSpPr>
          <p:spPr>
            <a:xfrm>
              <a:off x="1517247" y="4161127"/>
              <a:ext cx="445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431334AB-EBD9-204C-8F8B-35AA088C643C}"/>
                </a:ext>
              </a:extLst>
            </p:cNvPr>
            <p:cNvSpPr txBox="1"/>
            <p:nvPr/>
          </p:nvSpPr>
          <p:spPr>
            <a:xfrm>
              <a:off x="1510079" y="5977735"/>
              <a:ext cx="445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F7D58711-D4FD-8A47-A1F0-0F432507DBB3}"/>
                </a:ext>
              </a:extLst>
            </p:cNvPr>
            <p:cNvSpPr txBox="1"/>
            <p:nvPr/>
          </p:nvSpPr>
          <p:spPr>
            <a:xfrm>
              <a:off x="7588393" y="5211114"/>
              <a:ext cx="445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9" name="直接箭头连接符 49">
              <a:extLst>
                <a:ext uri="{FF2B5EF4-FFF2-40B4-BE49-F238E27FC236}">
                  <a16:creationId xmlns:a16="http://schemas.microsoft.com/office/drawing/2014/main" id="{57FA5CDB-5ECD-3645-A675-6044B41FD366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V="1">
              <a:off x="1887227" y="4340517"/>
              <a:ext cx="37633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连接符: 肘形 46">
              <a:extLst>
                <a:ext uri="{FF2B5EF4-FFF2-40B4-BE49-F238E27FC236}">
                  <a16:creationId xmlns:a16="http://schemas.microsoft.com/office/drawing/2014/main" id="{E0840473-26B3-024A-84E8-8574A8CB0392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rot="16200000" flipV="1">
              <a:off x="2395703" y="4971698"/>
              <a:ext cx="1259916" cy="589264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矩形 60">
                  <a:extLst>
                    <a:ext uri="{FF2B5EF4-FFF2-40B4-BE49-F238E27FC236}">
                      <a16:creationId xmlns:a16="http://schemas.microsoft.com/office/drawing/2014/main" id="{FDC4441F-8704-2542-ADF8-C2E0C7CF3940}"/>
                    </a:ext>
                  </a:extLst>
                </p:cNvPr>
                <p:cNvSpPr/>
                <p:nvPr/>
              </p:nvSpPr>
              <p:spPr>
                <a:xfrm>
                  <a:off x="1817487" y="5090909"/>
                  <a:ext cx="44307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61" name="矩形 60">
                  <a:extLst>
                    <a:ext uri="{FF2B5EF4-FFF2-40B4-BE49-F238E27FC236}">
                      <a16:creationId xmlns:a16="http://schemas.microsoft.com/office/drawing/2014/main" id="{FDC4441F-8704-2542-ADF8-C2E0C7CF39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7487" y="5090909"/>
                  <a:ext cx="443070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矩形 61">
                  <a:extLst>
                    <a:ext uri="{FF2B5EF4-FFF2-40B4-BE49-F238E27FC236}">
                      <a16:creationId xmlns:a16="http://schemas.microsoft.com/office/drawing/2014/main" id="{E9875FAA-1E25-F541-B942-DD430090EF17}"/>
                    </a:ext>
                  </a:extLst>
                </p:cNvPr>
                <p:cNvSpPr/>
                <p:nvPr/>
              </p:nvSpPr>
              <p:spPr>
                <a:xfrm>
                  <a:off x="1815791" y="3617010"/>
                  <a:ext cx="430694" cy="3583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62" name="矩形 61">
                  <a:extLst>
                    <a:ext uri="{FF2B5EF4-FFF2-40B4-BE49-F238E27FC236}">
                      <a16:creationId xmlns:a16="http://schemas.microsoft.com/office/drawing/2014/main" id="{E9875FAA-1E25-F541-B942-DD430090EF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5791" y="3617010"/>
                  <a:ext cx="430694" cy="35830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矩形 62">
                  <a:extLst>
                    <a:ext uri="{FF2B5EF4-FFF2-40B4-BE49-F238E27FC236}">
                      <a16:creationId xmlns:a16="http://schemas.microsoft.com/office/drawing/2014/main" id="{3928BFAC-08A3-F646-BEB4-06043DA6674F}"/>
                    </a:ext>
                  </a:extLst>
                </p:cNvPr>
                <p:cNvSpPr/>
                <p:nvPr/>
              </p:nvSpPr>
              <p:spPr>
                <a:xfrm>
                  <a:off x="7897343" y="4191905"/>
                  <a:ext cx="43255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63" name="矩形 62">
                  <a:extLst>
                    <a:ext uri="{FF2B5EF4-FFF2-40B4-BE49-F238E27FC236}">
                      <a16:creationId xmlns:a16="http://schemas.microsoft.com/office/drawing/2014/main" id="{3928BFAC-08A3-F646-BEB4-06043DA667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7343" y="4191905"/>
                  <a:ext cx="432554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779CA3B0-F893-3544-9BCE-6D8C2D665579}"/>
                </a:ext>
              </a:extLst>
            </p:cNvPr>
            <p:cNvSpPr txBox="1"/>
            <p:nvPr/>
          </p:nvSpPr>
          <p:spPr>
            <a:xfrm>
              <a:off x="1975702" y="6354462"/>
              <a:ext cx="1511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Blank Canvas</a:t>
              </a:r>
              <a:endParaRPr kumimoji="1"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5" name="直接箭头连接符 49">
              <a:extLst>
                <a:ext uri="{FF2B5EF4-FFF2-40B4-BE49-F238E27FC236}">
                  <a16:creationId xmlns:a16="http://schemas.microsoft.com/office/drawing/2014/main" id="{7C4A6FAA-9189-FC4D-840F-573D55816A77}"/>
                </a:ext>
              </a:extLst>
            </p:cNvPr>
            <p:cNvCxnSpPr>
              <a:cxnSpLocks/>
              <a:stCxn id="64" idx="0"/>
            </p:cNvCxnSpPr>
            <p:nvPr/>
          </p:nvCxnSpPr>
          <p:spPr>
            <a:xfrm flipV="1">
              <a:off x="2731233" y="6195925"/>
              <a:ext cx="2401" cy="1585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F2F584FE-ED22-6D4F-9E19-364404596338}"/>
                </a:ext>
              </a:extLst>
            </p:cNvPr>
            <p:cNvGrpSpPr/>
            <p:nvPr/>
          </p:nvGrpSpPr>
          <p:grpSpPr>
            <a:xfrm>
              <a:off x="2115851" y="5564471"/>
              <a:ext cx="1235565" cy="646331"/>
              <a:chOff x="2619660" y="4506432"/>
              <a:chExt cx="1235565" cy="646331"/>
            </a:xfrm>
          </p:grpSpPr>
          <p:sp>
            <p:nvSpPr>
              <p:cNvPr id="67" name="圆角矩形 66">
                <a:extLst>
                  <a:ext uri="{FF2B5EF4-FFF2-40B4-BE49-F238E27FC236}">
                    <a16:creationId xmlns:a16="http://schemas.microsoft.com/office/drawing/2014/main" id="{AB2BCBCB-8E43-5647-A0C9-763EF575E966}"/>
                  </a:ext>
                </a:extLst>
              </p:cNvPr>
              <p:cNvSpPr/>
              <p:nvPr/>
            </p:nvSpPr>
            <p:spPr>
              <a:xfrm>
                <a:off x="2769977" y="4544690"/>
                <a:ext cx="934932" cy="59171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155E16C4-2470-984E-94B6-0BC85BE78ADA}"/>
                  </a:ext>
                </a:extLst>
              </p:cNvPr>
              <p:cNvSpPr txBox="1"/>
              <p:nvPr/>
            </p:nvSpPr>
            <p:spPr>
              <a:xfrm>
                <a:off x="2619660" y="4506432"/>
                <a:ext cx="12355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Stroke</a:t>
                </a:r>
              </a:p>
              <a:p>
                <a:pPr algn="ctr"/>
                <a:r>
                  <a:rPr kumimoji="1"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Renderer</a:t>
                </a:r>
                <a:endParaRPr kumimoji="1" lang="zh-CN" alt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E5DBE24C-1969-794E-BBB6-169B237BEE54}"/>
                </a:ext>
              </a:extLst>
            </p:cNvPr>
            <p:cNvGrpSpPr/>
            <p:nvPr/>
          </p:nvGrpSpPr>
          <p:grpSpPr>
            <a:xfrm>
              <a:off x="2099160" y="3992932"/>
              <a:ext cx="1235565" cy="646331"/>
              <a:chOff x="2619660" y="4506432"/>
              <a:chExt cx="1235565" cy="646331"/>
            </a:xfrm>
          </p:grpSpPr>
          <p:sp>
            <p:nvSpPr>
              <p:cNvPr id="70" name="圆角矩形 69">
                <a:extLst>
                  <a:ext uri="{FF2B5EF4-FFF2-40B4-BE49-F238E27FC236}">
                    <a16:creationId xmlns:a16="http://schemas.microsoft.com/office/drawing/2014/main" id="{D7463D77-FE88-C742-9436-A31124E9D15D}"/>
                  </a:ext>
                </a:extLst>
              </p:cNvPr>
              <p:cNvSpPr/>
              <p:nvPr/>
            </p:nvSpPr>
            <p:spPr>
              <a:xfrm>
                <a:off x="2769977" y="4544690"/>
                <a:ext cx="934932" cy="59171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687676A6-80C6-834A-B14D-2E1C9BACB8B7}"/>
                  </a:ext>
                </a:extLst>
              </p:cNvPr>
              <p:cNvSpPr txBox="1"/>
              <p:nvPr/>
            </p:nvSpPr>
            <p:spPr>
              <a:xfrm>
                <a:off x="2619660" y="4506432"/>
                <a:ext cx="12355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Stroke</a:t>
                </a:r>
              </a:p>
              <a:p>
                <a:pPr algn="ctr"/>
                <a:r>
                  <a:rPr kumimoji="1"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Renderer</a:t>
                </a:r>
                <a:endParaRPr kumimoji="1" lang="zh-CN" alt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CDFB4FA9-091C-124F-AA51-33C3774A9B27}"/>
                </a:ext>
              </a:extLst>
            </p:cNvPr>
            <p:cNvGrpSpPr/>
            <p:nvPr/>
          </p:nvGrpSpPr>
          <p:grpSpPr>
            <a:xfrm>
              <a:off x="8125533" y="4703992"/>
              <a:ext cx="1235565" cy="646331"/>
              <a:chOff x="2619660" y="4506432"/>
              <a:chExt cx="1235565" cy="646331"/>
            </a:xfrm>
          </p:grpSpPr>
          <p:sp>
            <p:nvSpPr>
              <p:cNvPr id="73" name="圆角矩形 72">
                <a:extLst>
                  <a:ext uri="{FF2B5EF4-FFF2-40B4-BE49-F238E27FC236}">
                    <a16:creationId xmlns:a16="http://schemas.microsoft.com/office/drawing/2014/main" id="{38F9154E-A23D-7A4F-A0C1-BB49D3884469}"/>
                  </a:ext>
                </a:extLst>
              </p:cNvPr>
              <p:cNvSpPr/>
              <p:nvPr/>
            </p:nvSpPr>
            <p:spPr>
              <a:xfrm>
                <a:off x="2769977" y="4544690"/>
                <a:ext cx="934932" cy="59171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FD1E886D-537E-894C-88BB-A147F626002B}"/>
                  </a:ext>
                </a:extLst>
              </p:cNvPr>
              <p:cNvSpPr txBox="1"/>
              <p:nvPr/>
            </p:nvSpPr>
            <p:spPr>
              <a:xfrm>
                <a:off x="2619660" y="4506432"/>
                <a:ext cx="12355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Stroke</a:t>
                </a:r>
              </a:p>
              <a:p>
                <a:pPr algn="ctr"/>
                <a:r>
                  <a:rPr kumimoji="1"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Renderer</a:t>
                </a:r>
                <a:endParaRPr kumimoji="1" lang="zh-CN" alt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A3724937-5039-A144-9E81-E10CBB53DF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6486" y="2762025"/>
            <a:ext cx="3934444" cy="42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98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22615C-D273-413A-97F3-4B9996755D40}"/>
              </a:ext>
            </a:extLst>
          </p:cNvPr>
          <p:cNvSpPr/>
          <p:nvPr/>
        </p:nvSpPr>
        <p:spPr>
          <a:xfrm>
            <a:off x="747965" y="1225390"/>
            <a:ext cx="113307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Image level: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Pixel-wise L1 loss</a:t>
            </a:r>
          </a:p>
          <a:p>
            <a:pPr>
              <a:spcAft>
                <a:spcPts val="1200"/>
              </a:spcAft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Stroke level: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Distance between two strokes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Parameter-wise L1 distance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Wasserstein distance following work in rotational object detection (Yang et al. ICML 2021)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Binary cross entropy to measure the confidence similarity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Similar to DETR, we find the optimal permutations for generated strokes and target strokes using Hungarian algorithm, which produce minimal total stroke distances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Loss in stroke level is computed under the optimal permutations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F6512C7-0B3E-D04D-9723-33D0B3D3FB8B}"/>
              </a:ext>
            </a:extLst>
          </p:cNvPr>
          <p:cNvSpPr/>
          <p:nvPr/>
        </p:nvSpPr>
        <p:spPr>
          <a:xfrm>
            <a:off x="325270" y="184380"/>
            <a:ext cx="6088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Method – Training Objective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04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22615C-D273-413A-97F3-4B9996755D40}"/>
              </a:ext>
            </a:extLst>
          </p:cNvPr>
          <p:cNvSpPr/>
          <p:nvPr/>
        </p:nvSpPr>
        <p:spPr>
          <a:xfrm>
            <a:off x="911569" y="1240357"/>
            <a:ext cx="537661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Inference is conducted on several coarse-to-fine scales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Painting on each scale is dependent on result of the previous scale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each scale, several non-overlapped patches would be processed independently in parallel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of each scale is derived by combining those patches together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F6512C7-0B3E-D04D-9723-33D0B3D3FB8B}"/>
              </a:ext>
            </a:extLst>
          </p:cNvPr>
          <p:cNvSpPr/>
          <p:nvPr/>
        </p:nvSpPr>
        <p:spPr>
          <a:xfrm>
            <a:off x="325270" y="184380"/>
            <a:ext cx="716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Method – Coarse-to-Fine Inference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285" y="917651"/>
            <a:ext cx="3881540" cy="36616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89" y="4727770"/>
            <a:ext cx="11137582" cy="20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29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</TotalTime>
  <Words>728</Words>
  <Application>Microsoft Office PowerPoint</Application>
  <PresentationFormat>Widescreen</PresentationFormat>
  <Paragraphs>136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等线 Light</vt:lpstr>
      <vt:lpstr>系统字体</vt:lpstr>
      <vt:lpstr>Arial</vt:lpstr>
      <vt:lpstr>Calibri</vt:lpstr>
      <vt:lpstr>Cambria Math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 Zhuoqi</dc:creator>
  <cp:lastModifiedBy>Hao Wang</cp:lastModifiedBy>
  <cp:revision>113</cp:revision>
  <dcterms:created xsi:type="dcterms:W3CDTF">2021-05-28T04:37:06Z</dcterms:created>
  <dcterms:modified xsi:type="dcterms:W3CDTF">2021-12-04T21:05:51Z</dcterms:modified>
</cp:coreProperties>
</file>