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91" r:id="rId3"/>
    <p:sldId id="364" r:id="rId4"/>
    <p:sldId id="404" r:id="rId5"/>
    <p:sldId id="358" r:id="rId6"/>
    <p:sldId id="366" r:id="rId7"/>
    <p:sldId id="388" r:id="rId8"/>
    <p:sldId id="390" r:id="rId9"/>
    <p:sldId id="389" r:id="rId10"/>
    <p:sldId id="359" r:id="rId11"/>
    <p:sldId id="392" r:id="rId12"/>
    <p:sldId id="391" r:id="rId13"/>
    <p:sldId id="393" r:id="rId14"/>
    <p:sldId id="394" r:id="rId15"/>
    <p:sldId id="395" r:id="rId16"/>
    <p:sldId id="397" r:id="rId17"/>
    <p:sldId id="398" r:id="rId18"/>
    <p:sldId id="360" r:id="rId19"/>
    <p:sldId id="400" r:id="rId20"/>
    <p:sldId id="378" r:id="rId21"/>
    <p:sldId id="361" r:id="rId22"/>
    <p:sldId id="367" r:id="rId23"/>
    <p:sldId id="385" r:id="rId24"/>
    <p:sldId id="362" r:id="rId25"/>
    <p:sldId id="377" r:id="rId26"/>
    <p:sldId id="368" r:id="rId27"/>
    <p:sldId id="401" r:id="rId28"/>
    <p:sldId id="363" r:id="rId29"/>
    <p:sldId id="379" r:id="rId30"/>
    <p:sldId id="402" r:id="rId31"/>
    <p:sldId id="403" r:id="rId32"/>
    <p:sldId id="380" r:id="rId33"/>
    <p:sldId id="381" r:id="rId34"/>
    <p:sldId id="384" r:id="rId35"/>
    <p:sldId id="371" r:id="rId36"/>
    <p:sldId id="382" r:id="rId37"/>
    <p:sldId id="38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89331" autoAdjust="0"/>
  </p:normalViewPr>
  <p:slideViewPr>
    <p:cSldViewPr snapToGrid="0" snapToObjects="1">
      <p:cViewPr varScale="1">
        <p:scale>
          <a:sx n="71" d="100"/>
          <a:sy n="71" d="100"/>
        </p:scale>
        <p:origin x="129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15879-1425-4598-8388-DFCBD083AB34}" type="datetimeFigureOut">
              <a:rPr lang="zh-CN" altLang="en-US" smtClean="0"/>
              <a:t>2022/9/3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81E2A-D161-4C47-99BE-BBCB228918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7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05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064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988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8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665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330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44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15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455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94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7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476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121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1" dirty="0">
                    <a:latin typeface="Corbel" panose="020B0503020204020204" pitchFamily="34" charset="0"/>
                  </a:rPr>
                  <a:t>Lemma 1 </a:t>
                </a:r>
                <a:r>
                  <a:rPr lang="en-US" altLang="zh-CN" sz="1200" dirty="0">
                    <a:latin typeface="Corbel" panose="020B0503020204020204" pitchFamily="34" charset="0"/>
                  </a:rPr>
                  <a:t>(Informal, Confidence Bound). For a user at time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200" dirty="0">
                    <a:latin typeface="Corbel" panose="020B0503020204020204" pitchFamily="34" charset="0"/>
                  </a:rPr>
                  <a:t>, the difference between the estimated reward for item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1200" dirty="0">
                    <a:latin typeface="Corbel" panose="020B0503020204020204" pitchFamily="34" charset="0"/>
                  </a:rPr>
                  <a:t>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Corbel" panose="020B0503020204020204" pitchFamily="34" charset="0"/>
                  </a:rPr>
                  <a:t>) and the true reward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200" dirty="0">
                    <a:latin typeface="Corbel" panose="020B0503020204020204" pitchFamily="34" charset="0"/>
                  </a:rPr>
                  <a:t>)</a:t>
                </a:r>
                <a:endParaRPr lang="zh-CN" altLang="en-US" sz="1200" dirty="0">
                  <a:latin typeface="Corbel" panose="020B0503020204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1" dirty="0">
                    <a:latin typeface="Corbel" panose="020B0503020204020204" pitchFamily="34" charset="0"/>
                  </a:rPr>
                  <a:t>Lemma 1 </a:t>
                </a:r>
                <a:r>
                  <a:rPr lang="en-US" altLang="zh-CN" sz="1200" dirty="0">
                    <a:latin typeface="Corbel" panose="020B0503020204020204" pitchFamily="34" charset="0"/>
                  </a:rPr>
                  <a:t>(Informal, Confidence Bound). For a user at time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altLang="zh-CN" sz="1200" dirty="0">
                    <a:latin typeface="Corbel" panose="020B0503020204020204" pitchFamily="34" charset="0"/>
                  </a:rPr>
                  <a:t>, the difference between the estimated reward for item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altLang="zh-CN" sz="1200" dirty="0">
                    <a:latin typeface="Corbel" panose="020B0503020204020204" pitchFamily="34" charset="0"/>
                  </a:rPr>
                  <a:t> (i.e.,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𝑟 ̂</a:t>
                </a:r>
                <a:r>
                  <a:rPr lang="en-US" altLang="zh-CN" sz="1200" i="0" dirty="0">
                    <a:latin typeface="Cambria Math" panose="02040503050406030204" pitchFamily="18" charset="0"/>
                  </a:rPr>
                  <a:t>_(𝑡,𝑘)</a:t>
                </a:r>
                <a:r>
                  <a:rPr lang="en-US" altLang="zh-CN" sz="1200" dirty="0">
                    <a:latin typeface="Corbel" panose="020B0503020204020204" pitchFamily="34" charset="0"/>
                  </a:rPr>
                  <a:t>) and the true reward (i.e.,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〖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𝒙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_(𝑡,𝑘)^∗〗^𝑇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 𝜽^∗</a:t>
                </a:r>
                <a:r>
                  <a:rPr lang="en-US" altLang="zh-CN" sz="1200" dirty="0">
                    <a:latin typeface="Corbel" panose="020B0503020204020204" pitchFamily="34" charset="0"/>
                  </a:rPr>
                  <a:t>)</a:t>
                </a:r>
                <a:endParaRPr lang="zh-CN" altLang="en-US" sz="1200" dirty="0">
                  <a:latin typeface="Corbel" panose="020B050302020402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40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930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49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545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6334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350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20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733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8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Modern recommender systems rely heavily on representations in the latent space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17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459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4700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40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01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06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7192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1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Latent representation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</a:t>
                </a:r>
              </a:p>
              <a:p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the user’s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-</a:t>
                </a:r>
                <a:r>
                  <a:rPr lang="en-US" sz="1200" dirty="0" err="1">
                    <a:solidFill>
                      <a:srgbClr val="FF0000"/>
                    </a:solidFill>
                    <a:latin typeface="Corbel" panose="020B0503020204020204" pitchFamily="34" charset="0"/>
                  </a:rPr>
                  <a:t>th</a:t>
                </a:r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purchased item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Latent representation </a:t>
                </a:r>
                <a:r>
                  <a:rPr lang="en-US" sz="1200" b="1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𝒙</a:t>
                </a:r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</a:t>
                </a:r>
              </a:p>
              <a:p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the user’s </a:t>
                </a:r>
                <a:r>
                  <a:rPr lang="en-US" sz="1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(𝑡+1)</a:t>
                </a:r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-</a:t>
                </a:r>
                <a:r>
                  <a:rPr lang="en-US" sz="1200" dirty="0" err="1">
                    <a:solidFill>
                      <a:srgbClr val="FF0000"/>
                    </a:solidFill>
                    <a:latin typeface="Corbel" panose="020B0503020204020204" pitchFamily="34" charset="0"/>
                  </a:rPr>
                  <a:t>th</a:t>
                </a:r>
                <a:r>
                  <a:rPr lang="en-US" sz="1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purchased item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48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20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55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</a:rPr>
              <a:t>If a RS never recommends an item to the users, it will never learn a good representation for that item. RS need to explore different items to learn better representations for them.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0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072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>
                    <a:latin typeface="Corbel" panose="020B0503020204020204" pitchFamily="34" charset="0"/>
                  </a:rPr>
                  <a:t>Theta t can come from any deep learning model, it takes the user’s </a:t>
                </a:r>
                <a:r>
                  <a:rPr lang="en-US" altLang="zh-CN" sz="1200" baseline="0" dirty="0">
                    <a:latin typeface="Corbel" panose="020B0503020204020204" pitchFamily="34" charset="0"/>
                  </a:rPr>
                  <a:t>purchased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items until time t as input, and output the user representation at time t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orbel" panose="020B0503020204020204" pitchFamily="34" charset="0"/>
                  </a:rPr>
                  <a:t>For one user at time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𝑡</a:t>
                </a:r>
                <a:r>
                  <a:rPr lang="en-US" sz="1200" dirty="0">
                    <a:latin typeface="Corbel" panose="020B0503020204020204" pitchFamily="34" charset="0"/>
                  </a:rPr>
                  <a:t>, the score for item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>
                    <a:latin typeface="Corbel" panose="020B0503020204020204" pitchFamily="34" charset="0"/>
                  </a:rPr>
                  <a:t> is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the sum of 2 terms, a relevance term and a diversity term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aseline="0" dirty="0">
                    <a:latin typeface="Corbel" panose="020B0503020204020204" pitchFamily="34" charset="0"/>
                  </a:rPr>
                  <a:t>Theta t can come from any deep learning model, it takes the user’s </a:t>
                </a:r>
                <a:r>
                  <a:rPr lang="en-US" altLang="zh-CN" sz="1200" baseline="0" dirty="0">
                    <a:latin typeface="Corbel" panose="020B0503020204020204" pitchFamily="34" charset="0"/>
                  </a:rPr>
                  <a:t>purchased</a:t>
                </a:r>
                <a:r>
                  <a:rPr lang="en-US" sz="1200" baseline="0" dirty="0">
                    <a:latin typeface="Corbel" panose="020B0503020204020204" pitchFamily="34" charset="0"/>
                  </a:rPr>
                  <a:t> items until time t as input, and output the user representation at time t</a:t>
                </a:r>
                <a:endParaRPr lang="en-US" sz="1200" dirty="0">
                  <a:latin typeface="Corbel" panose="020B0503020204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981E2A-D161-4C47-99BE-BBCB228918B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2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69E9-43EA-7942-847B-CF07F2C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88882-1AB0-DB4E-9563-9D96226E7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0F902-4BC0-BD45-BE25-302096D4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28BC5-9944-3C41-AF75-4A52A034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C3C39-CBE6-CE43-9F05-A2A68A98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C7DC-0E50-A14F-91BE-7E3A87F1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30260-DC4B-B74A-8074-DCF6ACE89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2D0D7-FA1D-7145-BFA3-2BD39F12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91DAB-E3CC-1A48-8854-57F6AE64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79623-E1E0-4941-B972-454AC3C8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7121F-A620-FF44-B1FA-BE8F0A091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36634-4763-3540-B3DD-CA3F8650D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5F206-50F7-4D4A-866A-2D185766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6A309-2098-BA4F-B741-7C4D31E6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6B5E-9922-BF4A-9D6B-3E4F3AEC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FAE1-0D42-5C41-B526-B8F0FA9D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E36B-6CC3-6F4A-BEEC-E738A5111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E041-132F-504D-ACA4-8A66666F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C05C5-0786-364F-9F43-F52E0839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6084-A10B-2D46-AD36-59EC6D9B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ADF7-BE0F-A84C-A06D-2DA28A7D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70FCA-D9E5-A349-9B40-30E5AFF0A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367D-D63B-1F4D-B15B-7870F313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C57E8-EC62-5C45-9368-9BEA6256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ED30-AA1E-7344-860D-84EF0D6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7D8B-9133-3D4D-A267-49B865D5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AB6D-4211-334A-88EC-7E4796EA0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0E44-5147-2D4E-A307-2B1182A6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5ABB2-C171-FE45-8D12-D4C3D26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AA15-4501-FF49-90DE-CC8AC83F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1A4C8-1BFA-DB46-8BC0-3346B77D2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1B63-F320-B449-BB8D-4385FC6C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FC541-0068-BB48-8D8B-053B1B096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A2DD4-6BD1-D248-A02D-3E50D5D5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515E8-F2FE-E04A-BDBB-FA2B97679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17F12-1EA8-1948-AA7D-5F26CA6DB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2863A-3924-0546-AE7F-803F843A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0E4F5-A992-7D4C-B934-83AE250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2CF5F-45F9-DC44-BDA3-87CBF470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67F7-3CE6-984F-A364-2ABB65D2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A7FCD-0808-8D48-87D1-55E8A3A8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7BB67-EA54-3742-A738-77D965C8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9EE42-110E-864F-BA5B-B0C25D4A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C3B5C-839E-4746-9688-9F99BCF4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68651-83C1-8940-AA83-886FA805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ED1EE-E0F8-6747-8270-7C96EF6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ACCA-BFB2-294A-AC45-B7C456D4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315C-E7A8-4D41-98A3-347631E2C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653F-7AA4-7C4F-A734-C830DBAEB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6E2BA-3B9D-6049-B363-11622BB6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33EB2-6AF4-4247-9327-FAB5EF4D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0E7F7-804B-344D-81CE-4F28D92A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EAC5-0F6A-3F43-9BBE-DBB0166B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86C31-306A-8848-857D-2C56DC6BC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FD69D-B05E-0744-96D1-7A8C20FB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5A452-D9CB-E146-82F5-D196EFA9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E6D81-D20D-8641-BBB8-C26BB59B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7434-EDE6-EB44-8AC7-3F1F0EDE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08B1-C438-D345-B4D9-0D6AB100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1D832-ECFE-D64C-ACAD-335608A4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DA9D2-E9F5-6449-A015-4403CB934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BC75-B918-E84F-9458-8B7E50DBEEA3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C56CC-9902-3844-85F8-5E377C7AD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51692-463E-684E-B980-8B0080FE5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D40C9-6823-BB40-8800-45F5F5ACC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anghao.in/paper/AAAI22_REN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FDB9-3350-C94A-A559-47287DCBA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887" y="1356172"/>
            <a:ext cx="12268200" cy="11477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orbel" panose="020B0503020204020204" pitchFamily="34" charset="0"/>
              </a:rPr>
              <a:t>Context Uncertainty in Contextual Bandits</a:t>
            </a:r>
            <a:br>
              <a:rPr lang="en-US" sz="4800" b="1" dirty="0">
                <a:latin typeface="Corbel" panose="020B0503020204020204" pitchFamily="34" charset="0"/>
              </a:rPr>
            </a:br>
            <a:r>
              <a:rPr lang="en-US" sz="4800" b="1" dirty="0">
                <a:latin typeface="Corbel" panose="020B0503020204020204" pitchFamily="34" charset="0"/>
              </a:rPr>
              <a:t>with Applications to Recommender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CDB8E-EC2E-D248-95BA-BEB155A1C9A7}"/>
              </a:ext>
            </a:extLst>
          </p:cNvPr>
          <p:cNvSpPr txBox="1"/>
          <p:nvPr/>
        </p:nvSpPr>
        <p:spPr>
          <a:xfrm>
            <a:off x="4592444" y="4509023"/>
            <a:ext cx="302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AAAI 2022 Oral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29F72-5DB7-457F-B686-750812081236}"/>
              </a:ext>
            </a:extLst>
          </p:cNvPr>
          <p:cNvSpPr txBox="1"/>
          <p:nvPr/>
        </p:nvSpPr>
        <p:spPr>
          <a:xfrm>
            <a:off x="2608327" y="3359221"/>
            <a:ext cx="740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Hao Wang, </a:t>
            </a:r>
            <a:r>
              <a:rPr lang="en-US" sz="2400" b="1" dirty="0" err="1">
                <a:latin typeface="Corbel" panose="020B0503020204020204" pitchFamily="34" charset="0"/>
              </a:rPr>
              <a:t>Yifei</a:t>
            </a:r>
            <a:r>
              <a:rPr lang="en-US" sz="2400" b="1" dirty="0">
                <a:latin typeface="Corbel" panose="020B0503020204020204" pitchFamily="34" charset="0"/>
              </a:rPr>
              <a:t> Ma, Hao Ding, </a:t>
            </a:r>
            <a:r>
              <a:rPr lang="en-US" sz="2400" b="1" dirty="0" err="1">
                <a:latin typeface="Corbel" panose="020B0503020204020204" pitchFamily="34" charset="0"/>
              </a:rPr>
              <a:t>Yuyang</a:t>
            </a:r>
            <a:r>
              <a:rPr lang="en-US" sz="2400" b="1" dirty="0">
                <a:latin typeface="Corbel" panose="020B0503020204020204" pitchFamily="34" charset="0"/>
              </a:rPr>
              <a:t> (Bernie) Wang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1B29214-BBC6-41DA-867C-C1681F19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78" y="5659354"/>
            <a:ext cx="3643234" cy="86317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D879D32-9B68-43AE-97ED-E29ED869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834" y="5433734"/>
            <a:ext cx="1373888" cy="12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0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Relevance + Diversity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3407729"/>
            <a:ext cx="9470315" cy="1110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BDF0C-983F-4991-B96F-A9DA51D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5797016"/>
            <a:ext cx="6315075" cy="6572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91550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470380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1515597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470380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2938462" y="3607131"/>
            <a:ext cx="652082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D6B869-0FF5-4021-B725-A2016505BC24}"/>
              </a:ext>
            </a:extLst>
          </p:cNvPr>
          <p:cNvSpPr/>
          <p:nvPr/>
        </p:nvSpPr>
        <p:spPr>
          <a:xfrm>
            <a:off x="3656493" y="3611985"/>
            <a:ext cx="534507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2581154" y="2994401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716197" y="2066648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Latent representation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for </a:t>
            </a:r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item</a:t>
            </a:r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 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64D3A7-C222-4CDB-B630-77794EC8A164}"/>
              </a:ext>
            </a:extLst>
          </p:cNvPr>
          <p:cNvSpPr txBox="1"/>
          <p:nvPr/>
        </p:nvSpPr>
        <p:spPr>
          <a:xfrm>
            <a:off x="4532704" y="2064197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Latent representation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for this </a:t>
            </a:r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user</a:t>
            </a:r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 at time 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1AB935-D4B2-41F8-98D0-D4A3617ABBD6}"/>
              </a:ext>
            </a:extLst>
          </p:cNvPr>
          <p:cNvCxnSpPr>
            <a:cxnSpLocks/>
          </p:cNvCxnSpPr>
          <p:nvPr/>
        </p:nvCxnSpPr>
        <p:spPr>
          <a:xfrm flipV="1">
            <a:off x="4016547" y="2994401"/>
            <a:ext cx="1146260" cy="551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76720C74-B8DA-4BA7-980E-3DF59F705CB7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0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Relevance + Diversity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3407729"/>
            <a:ext cx="9470315" cy="1110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BDF0C-983F-4991-B96F-A9DA51D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5797016"/>
            <a:ext cx="6315075" cy="6572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91550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470380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1515597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470380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7934655" y="3607131"/>
            <a:ext cx="850115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7599106" y="2984273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2947906" y="1983164"/>
            <a:ext cx="64876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Collection</a:t>
            </a:r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 of latent representations for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t-1 items</a:t>
            </a:r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 this user purchased before time t</a:t>
            </a:r>
          </a:p>
        </p:txBody>
      </p:sp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22BABB3D-585C-4F20-A592-4D6034559ED0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8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Relevance + Diversity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3407729"/>
            <a:ext cx="9470315" cy="1110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BDF0C-983F-4991-B96F-A9DA51D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5797016"/>
            <a:ext cx="6315075" cy="6572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91550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470380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1515597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470380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7934655" y="3607131"/>
            <a:ext cx="1500924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7599106" y="2984273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2458200" y="1983164"/>
            <a:ext cx="746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Measures </a:t>
            </a:r>
            <a:r>
              <a:rPr lang="en-US" altLang="zh-CN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what has been explored</a:t>
            </a:r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:</a:t>
            </a:r>
            <a:endParaRPr lang="en-US" altLang="zh-CN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the latent space this user has explored until time t</a:t>
            </a:r>
            <a:endParaRPr lang="en-US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664CE82F-3FC0-446F-BCFC-65413EE34A2D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Relevance + Diversity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3407729"/>
            <a:ext cx="9470315" cy="1110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BDF0C-983F-4991-B96F-A9DA51D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5797016"/>
            <a:ext cx="6315075" cy="6572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91550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470380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1515597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470380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6805914" y="3607131"/>
            <a:ext cx="2629665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7599106" y="2984273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2458200" y="1983164"/>
            <a:ext cx="746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Measures </a:t>
            </a:r>
            <a:r>
              <a:rPr lang="en-US" altLang="zh-CN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what has been explored</a:t>
            </a:r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 (regularized):</a:t>
            </a:r>
            <a:endParaRPr lang="en-US" altLang="zh-CN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the latent space this user has explored until time t</a:t>
            </a:r>
            <a:endParaRPr lang="en-US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74D6480D-07FA-4E34-ADEA-AFDA428F0EC0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Relevance + Diversity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3407729"/>
            <a:ext cx="9470315" cy="1110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BDF0C-983F-4991-B96F-A9DA51D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5797016"/>
            <a:ext cx="6315075" cy="6572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91550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470380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1515597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470380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6597570" y="3607131"/>
            <a:ext cx="3576577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7599106" y="2984273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2047415" y="1983164"/>
            <a:ext cx="8288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Measures </a:t>
            </a:r>
            <a:r>
              <a:rPr lang="en-US" altLang="zh-CN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what has NOT been explored</a:t>
            </a:r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:</a:t>
            </a:r>
            <a:endParaRPr lang="en-US" altLang="zh-CN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the latent space this user has NOT explored until time t</a:t>
            </a:r>
            <a:endParaRPr lang="en-US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65CF5502-8E26-479B-9A15-617F3DCFD9C8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6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Relevance + Diversity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3407729"/>
            <a:ext cx="9470315" cy="1110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BDF0C-983F-4991-B96F-A9DA51DD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462" y="5797016"/>
            <a:ext cx="6315075" cy="657225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91550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470380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1515597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470380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5833642" y="3607131"/>
            <a:ext cx="4997514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7599106" y="2984273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2160975" y="1983164"/>
            <a:ext cx="8061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Diversity score for item k</a:t>
            </a:r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:</a:t>
            </a:r>
            <a:endParaRPr lang="en-US" altLang="zh-CN" sz="2800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orbel" panose="020B0503020204020204" pitchFamily="34" charset="0"/>
              </a:rPr>
              <a:t>how item k is different from this user’s previous items</a:t>
            </a:r>
            <a:endParaRPr lang="en-US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F206E-68E9-4DB3-93B3-3089107E9779}"/>
              </a:ext>
            </a:extLst>
          </p:cNvPr>
          <p:cNvSpPr txBox="1"/>
          <p:nvPr/>
        </p:nvSpPr>
        <p:spPr>
          <a:xfrm>
            <a:off x="-20628" y="5233680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itchFamily="34" charset="0"/>
              </a:rPr>
              <a:t>Exploration based on diversity in the latent space. </a:t>
            </a:r>
          </a:p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itchFamily="34" charset="0"/>
              </a:rPr>
              <a:t>Is it sufficient?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灯片编号占位符 4">
            <a:extLst>
              <a:ext uri="{FF2B5EF4-FFF2-40B4-BE49-F238E27FC236}">
                <a16:creationId xmlns:a16="http://schemas.microsoft.com/office/drawing/2014/main" id="{8D08C9DF-D3C0-4853-BF34-D23D19135968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9781021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Relevance + Diversity: Not Good Enough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2643797"/>
            <a:ext cx="9470315" cy="111041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3151569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3939871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751665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3939871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4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7516C8-F312-4342-A882-80579D16C064}"/>
              </a:ext>
            </a:extLst>
          </p:cNvPr>
          <p:cNvSpPr/>
          <p:nvPr/>
        </p:nvSpPr>
        <p:spPr>
          <a:xfrm>
            <a:off x="5833642" y="2843199"/>
            <a:ext cx="4997514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DF611D-6769-4469-89E7-67D8E6B0A169}"/>
              </a:ext>
            </a:extLst>
          </p:cNvPr>
          <p:cNvCxnSpPr>
            <a:cxnSpLocks/>
          </p:cNvCxnSpPr>
          <p:nvPr/>
        </p:nvCxnSpPr>
        <p:spPr>
          <a:xfrm flipH="1" flipV="1">
            <a:off x="7599106" y="2220341"/>
            <a:ext cx="616987" cy="57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5F107-3395-4498-8DC5-BAC176B001FC}"/>
              </a:ext>
            </a:extLst>
          </p:cNvPr>
          <p:cNvSpPr txBox="1"/>
          <p:nvPr/>
        </p:nvSpPr>
        <p:spPr>
          <a:xfrm>
            <a:off x="4177425" y="1821115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Diversity score for item k</a:t>
            </a:r>
            <a:endParaRPr lang="en-US" sz="28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F6A822-196D-4B98-9461-D120A4D6654A}"/>
                  </a:ext>
                </a:extLst>
              </p:cNvPr>
              <p:cNvSpPr txBox="1"/>
              <p:nvPr/>
            </p:nvSpPr>
            <p:spPr>
              <a:xfrm>
                <a:off x="716125" y="5095545"/>
                <a:ext cx="304923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orbel" panose="020B0503020204020204" pitchFamily="34" charset="0"/>
                  </a:rPr>
                  <a:t>Latent representation is </a:t>
                </a:r>
              </a:p>
              <a:p>
                <a:pPr algn="ctr"/>
                <a:r>
                  <a:rPr lang="en-US" sz="2200" dirty="0">
                    <a:latin typeface="Corbel" panose="020B0503020204020204" pitchFamily="34" charset="0"/>
                  </a:rPr>
                  <a:t>the </a:t>
                </a:r>
                <a:r>
                  <a:rPr lang="en-US" sz="2200" b="1" dirty="0">
                    <a:latin typeface="Corbel" panose="020B0503020204020204" pitchFamily="34" charset="0"/>
                  </a:rPr>
                  <a:t>same for all items k</a:t>
                </a:r>
                <a:r>
                  <a:rPr lang="en-US" sz="2200" dirty="0">
                    <a:latin typeface="Corbel" panose="020B0503020204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F6A822-196D-4B98-9461-D120A4D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5" y="5095545"/>
                <a:ext cx="3049233" cy="1107996"/>
              </a:xfrm>
              <a:prstGeom prst="rect">
                <a:avLst/>
              </a:prstGeom>
              <a:blipFill>
                <a:blip r:embed="rId5"/>
                <a:stretch>
                  <a:fillRect l="-1996" t="-3846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519535E-CA07-49E8-9753-A3BA455230B6}"/>
              </a:ext>
            </a:extLst>
          </p:cNvPr>
          <p:cNvSpPr txBox="1"/>
          <p:nvPr/>
        </p:nvSpPr>
        <p:spPr>
          <a:xfrm>
            <a:off x="4365569" y="5095545"/>
            <a:ext cx="3025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Corbel" panose="020B0503020204020204" pitchFamily="34" charset="0"/>
              </a:rPr>
              <a:t>All items have </a:t>
            </a:r>
          </a:p>
          <a:p>
            <a:pPr algn="ctr"/>
            <a:r>
              <a:rPr lang="en-US" sz="2200" dirty="0">
                <a:latin typeface="Corbel" panose="020B0503020204020204" pitchFamily="34" charset="0"/>
              </a:rPr>
              <a:t>identical diversity scores</a:t>
            </a:r>
            <a:endParaRPr lang="en-US" sz="2200" b="1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AE7C4E-D843-4737-BBCA-3023064BA0BC}"/>
                  </a:ext>
                </a:extLst>
              </p:cNvPr>
              <p:cNvSpPr txBox="1"/>
              <p:nvPr/>
            </p:nvSpPr>
            <p:spPr>
              <a:xfrm>
                <a:off x="8048106" y="4796925"/>
                <a:ext cx="380796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200" dirty="0">
                    <a:latin typeface="Corbel" panose="020B0503020204020204" pitchFamily="34" charset="0"/>
                  </a:rPr>
                  <a:t>Not good enough. Example:</a:t>
                </a:r>
              </a:p>
              <a:p>
                <a:pPr algn="ctr"/>
                <a:r>
                  <a:rPr lang="en-US" sz="2200" dirty="0">
                    <a:latin typeface="Corbel" panose="020B0503020204020204" pitchFamily="34" charset="0"/>
                  </a:rPr>
                  <a:t>Item 1’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dirty="0">
                    <a:latin typeface="Corbel" panose="020B0503020204020204" pitchFamily="34" charset="0"/>
                  </a:rPr>
                  <a:t> </a:t>
                </a:r>
              </a:p>
              <a:p>
                <a:pPr algn="ctr"/>
                <a:r>
                  <a:rPr lang="en-US" sz="2200" b="1" dirty="0">
                    <a:latin typeface="Corbel" panose="020B0503020204020204" pitchFamily="34" charset="0"/>
                  </a:rPr>
                  <a:t>happens to be initialized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b="1" dirty="0">
                  <a:latin typeface="Corbel" panose="020B0503020204020204" pitchFamily="34" charset="0"/>
                </a:endParaRPr>
              </a:p>
              <a:p>
                <a:pPr algn="ctr"/>
                <a:r>
                  <a:rPr lang="en-US" sz="2200" dirty="0">
                    <a:latin typeface="Corbel" panose="020B0503020204020204" pitchFamily="34" charset="0"/>
                  </a:rPr>
                  <a:t>NOT certain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>
                    <a:latin typeface="Corbel" panose="020B05030202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AE7C4E-D843-4737-BBCA-3023064BA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06" y="4796925"/>
                <a:ext cx="3807966" cy="1446550"/>
              </a:xfrm>
              <a:prstGeom prst="rect">
                <a:avLst/>
              </a:prstGeom>
              <a:blipFill>
                <a:blip r:embed="rId6"/>
                <a:stretch>
                  <a:fillRect l="-1600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D035921B-E643-437E-9EC0-46A8886FCC47}"/>
              </a:ext>
            </a:extLst>
          </p:cNvPr>
          <p:cNvSpPr/>
          <p:nvPr/>
        </p:nvSpPr>
        <p:spPr>
          <a:xfrm rot="16200000" flipH="1">
            <a:off x="3735218" y="5245662"/>
            <a:ext cx="717630" cy="46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00313A3-C52B-4E50-8C41-E8C123E9959B}"/>
              </a:ext>
            </a:extLst>
          </p:cNvPr>
          <p:cNvSpPr/>
          <p:nvPr/>
        </p:nvSpPr>
        <p:spPr>
          <a:xfrm rot="16200000" flipH="1">
            <a:off x="7397549" y="5285597"/>
            <a:ext cx="717630" cy="46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灯片编号占位符 4">
            <a:extLst>
              <a:ext uri="{FF2B5EF4-FFF2-40B4-BE49-F238E27FC236}">
                <a16:creationId xmlns:a16="http://schemas.microsoft.com/office/drawing/2014/main" id="{88846156-6F54-455E-AA15-192885D6B8F1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9781021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Relevance + Diversity: Not Good Enough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2C1FA-4453-4FA0-B8D8-0F7EF7F2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41" y="1821989"/>
            <a:ext cx="9470315" cy="1110410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4A24FD55-2513-4F3F-B05A-300F258E29B8}"/>
              </a:ext>
            </a:extLst>
          </p:cNvPr>
          <p:cNvSpPr/>
          <p:nvPr/>
        </p:nvSpPr>
        <p:spPr>
          <a:xfrm rot="5400000">
            <a:off x="3347462" y="2329761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693C4-D3EC-496D-B787-6B7199525704}"/>
              </a:ext>
            </a:extLst>
          </p:cNvPr>
          <p:cNvSpPr txBox="1"/>
          <p:nvPr/>
        </p:nvSpPr>
        <p:spPr>
          <a:xfrm>
            <a:off x="2284153" y="3118063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B90E900-E4CD-4FBA-9FCB-03ED458658B1}"/>
              </a:ext>
            </a:extLst>
          </p:cNvPr>
          <p:cNvSpPr/>
          <p:nvPr/>
        </p:nvSpPr>
        <p:spPr>
          <a:xfrm rot="5400000">
            <a:off x="7741018" y="-70143"/>
            <a:ext cx="387276" cy="600684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63CB4-7F0B-4BA5-8AE8-E36B506A47E6}"/>
              </a:ext>
            </a:extLst>
          </p:cNvPr>
          <p:cNvSpPr txBox="1"/>
          <p:nvPr/>
        </p:nvSpPr>
        <p:spPr>
          <a:xfrm>
            <a:off x="7016717" y="3118063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928E22-7B89-41FA-869D-EBAC0C032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4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14957FB9-005D-40F9-B0C8-699EFC0B1015}"/>
              </a:ext>
            </a:extLst>
          </p:cNvPr>
          <p:cNvSpPr/>
          <p:nvPr/>
        </p:nvSpPr>
        <p:spPr>
          <a:xfrm rot="16200000" flipH="1">
            <a:off x="5608323" y="4786464"/>
            <a:ext cx="717630" cy="46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CE4619-649E-4ADD-882F-8C970E248CAC}"/>
                  </a:ext>
                </a:extLst>
              </p:cNvPr>
              <p:cNvSpPr txBox="1"/>
              <p:nvPr/>
            </p:nvSpPr>
            <p:spPr>
              <a:xfrm>
                <a:off x="4959752" y="4759457"/>
                <a:ext cx="6483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CE4619-649E-4ADD-882F-8C970E248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752" y="4759457"/>
                <a:ext cx="64838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0D1D37-23A4-4DA7-96ED-2EE70E99D2D5}"/>
                  </a:ext>
                </a:extLst>
              </p:cNvPr>
              <p:cNvSpPr txBox="1"/>
              <p:nvPr/>
            </p:nvSpPr>
            <p:spPr>
              <a:xfrm>
                <a:off x="6326141" y="4717041"/>
                <a:ext cx="1502142" cy="559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D0D1D37-23A4-4DA7-96ED-2EE70E99D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41" y="4717041"/>
                <a:ext cx="1502142" cy="559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Down 24">
            <a:extLst>
              <a:ext uri="{FF2B5EF4-FFF2-40B4-BE49-F238E27FC236}">
                <a16:creationId xmlns:a16="http://schemas.microsoft.com/office/drawing/2014/main" id="{C65B51FF-F770-4461-BC62-D05A83874914}"/>
              </a:ext>
            </a:extLst>
          </p:cNvPr>
          <p:cNvSpPr/>
          <p:nvPr/>
        </p:nvSpPr>
        <p:spPr>
          <a:xfrm rot="16200000" flipH="1">
            <a:off x="5608323" y="5643221"/>
            <a:ext cx="717630" cy="46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F664A8-701D-4432-8CCA-AF3C868BC3D2}"/>
                  </a:ext>
                </a:extLst>
              </p:cNvPr>
              <p:cNvSpPr txBox="1"/>
              <p:nvPr/>
            </p:nvSpPr>
            <p:spPr>
              <a:xfrm>
                <a:off x="3245757" y="5519009"/>
                <a:ext cx="2362378" cy="74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F664A8-701D-4432-8CCA-AF3C868BC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757" y="5519009"/>
                <a:ext cx="2362378" cy="74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2798F1-08C0-46EF-B489-9D86E66DFD7C}"/>
                  </a:ext>
                </a:extLst>
              </p:cNvPr>
              <p:cNvSpPr txBox="1"/>
              <p:nvPr/>
            </p:nvSpPr>
            <p:spPr>
              <a:xfrm>
                <a:off x="6326141" y="5488959"/>
                <a:ext cx="2404056" cy="74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2798F1-08C0-46EF-B489-9D86E66DF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41" y="5488959"/>
                <a:ext cx="2404056" cy="74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7E53D9-7E13-48EE-B7F3-FF4F916B29F0}"/>
                  </a:ext>
                </a:extLst>
              </p:cNvPr>
              <p:cNvSpPr txBox="1"/>
              <p:nvPr/>
            </p:nvSpPr>
            <p:spPr>
              <a:xfrm>
                <a:off x="791045" y="3923716"/>
                <a:ext cx="106766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rbel" panose="020B0503020204020204" pitchFamily="34" charset="0"/>
                  </a:rPr>
                  <a:t>To capture uncertainty, consider both </a:t>
                </a:r>
                <a:r>
                  <a:rPr lang="en-US" sz="2400" b="1" dirty="0">
                    <a:latin typeface="Corbel" panose="020B0503020204020204" pitchFamily="34" charset="0"/>
                  </a:rPr>
                  <a:t>mean</a:t>
                </a:r>
                <a:r>
                  <a:rPr lang="en-US" sz="2400" dirty="0">
                    <a:latin typeface="Corbel" panose="020B0503020204020204" pitchFamily="34" charset="0"/>
                  </a:rPr>
                  <a:t> and </a:t>
                </a:r>
                <a:r>
                  <a:rPr lang="en-US" sz="2400" b="1" dirty="0">
                    <a:latin typeface="Corbel" panose="020B0503020204020204" pitchFamily="34" charset="0"/>
                  </a:rPr>
                  <a:t>variance</a:t>
                </a:r>
                <a:r>
                  <a:rPr lang="en-US" sz="2400" dirty="0">
                    <a:latin typeface="Corbel" panose="020B0503020204020204" pitchFamily="34" charset="0"/>
                  </a:rPr>
                  <a:t> of item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7E53D9-7E13-48EE-B7F3-FF4F916B2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45" y="3923716"/>
                <a:ext cx="10676641" cy="461665"/>
              </a:xfrm>
              <a:prstGeom prst="rect">
                <a:avLst/>
              </a:prstGeom>
              <a:blipFill>
                <a:blip r:embed="rId9"/>
                <a:stretch>
                  <a:fillRect l="-91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灯片编号占位符 4">
            <a:extLst>
              <a:ext uri="{FF2B5EF4-FFF2-40B4-BE49-F238E27FC236}">
                <a16:creationId xmlns:a16="http://schemas.microsoft.com/office/drawing/2014/main" id="{DD4191D5-BFEA-47B5-842A-0B29EFF7C918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8727725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Relevance + Diversity + Uncertainty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0C25A-25DA-42D2-A078-14D7E234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" y="2626327"/>
            <a:ext cx="10803038" cy="92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3E7D5-DC8D-4716-A786-EB6A15277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961" y="6040123"/>
            <a:ext cx="4735156" cy="55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B5211C-58F6-48A0-961E-A86FE5B204F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B5211C-58F6-48A0-961E-A86FE5B20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>
            <a:extLst>
              <a:ext uri="{FF2B5EF4-FFF2-40B4-BE49-F238E27FC236}">
                <a16:creationId xmlns:a16="http://schemas.microsoft.com/office/drawing/2014/main" id="{462277A3-C034-4D87-B7EF-D994800A36D9}"/>
              </a:ext>
            </a:extLst>
          </p:cNvPr>
          <p:cNvSpPr/>
          <p:nvPr/>
        </p:nvSpPr>
        <p:spPr>
          <a:xfrm rot="5400000">
            <a:off x="2398338" y="3063407"/>
            <a:ext cx="387276" cy="1205275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606C54-AC00-4709-91E8-E38292BD4B62}"/>
              </a:ext>
            </a:extLst>
          </p:cNvPr>
          <p:cNvSpPr txBox="1"/>
          <p:nvPr/>
        </p:nvSpPr>
        <p:spPr>
          <a:xfrm>
            <a:off x="1335029" y="3851709"/>
            <a:ext cx="251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Relevance Term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CC1A9DF3-E300-416E-8C20-985D688AA4AE}"/>
              </a:ext>
            </a:extLst>
          </p:cNvPr>
          <p:cNvSpPr/>
          <p:nvPr/>
        </p:nvSpPr>
        <p:spPr>
          <a:xfrm rot="5400000">
            <a:off x="6230521" y="981807"/>
            <a:ext cx="387276" cy="5370234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D2B24D-1C7D-48EA-A3CB-D2B1540EB767}"/>
              </a:ext>
            </a:extLst>
          </p:cNvPr>
          <p:cNvSpPr txBox="1"/>
          <p:nvPr/>
        </p:nvSpPr>
        <p:spPr>
          <a:xfrm>
            <a:off x="5315239" y="3851709"/>
            <a:ext cx="231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Diversity Term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8061C7EC-AA3F-4A31-BCD1-065F129B358D}"/>
              </a:ext>
            </a:extLst>
          </p:cNvPr>
          <p:cNvSpPr/>
          <p:nvPr/>
        </p:nvSpPr>
        <p:spPr>
          <a:xfrm rot="5400000">
            <a:off x="10327593" y="2793933"/>
            <a:ext cx="387276" cy="1744224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601EDA-0E33-4E88-A3E8-4B3D8F7DA129}"/>
              </a:ext>
            </a:extLst>
          </p:cNvPr>
          <p:cNvSpPr txBox="1"/>
          <p:nvPr/>
        </p:nvSpPr>
        <p:spPr>
          <a:xfrm>
            <a:off x="9098985" y="3851709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rbel" panose="020B0503020204020204" pitchFamily="34" charset="0"/>
              </a:rPr>
              <a:t>Uncertainty Term</a:t>
            </a:r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479EBD05-F55F-4448-B05C-28ED5B12E573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8727725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Relevance + Diversity + Uncertainty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0C25A-25DA-42D2-A078-14D7E234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" y="3297656"/>
            <a:ext cx="10803038" cy="92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3E7D5-DC8D-4716-A786-EB6A15277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961" y="6040123"/>
            <a:ext cx="4735156" cy="55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1AD8AB-CAC4-44DB-9858-3BBD111850A7}"/>
              </a:ext>
            </a:extLst>
          </p:cNvPr>
          <p:cNvSpPr/>
          <p:nvPr/>
        </p:nvSpPr>
        <p:spPr>
          <a:xfrm>
            <a:off x="9537539" y="3329338"/>
            <a:ext cx="1971555" cy="814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845CDD-B3D1-4359-AEB1-C5EAA695153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599107" y="2905248"/>
            <a:ext cx="2924210" cy="4240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CD81B0-85E9-467B-BF7B-9523C4AF80AF}"/>
              </a:ext>
            </a:extLst>
          </p:cNvPr>
          <p:cNvSpPr txBox="1"/>
          <p:nvPr/>
        </p:nvSpPr>
        <p:spPr>
          <a:xfrm>
            <a:off x="2493061" y="1850655"/>
            <a:ext cx="7205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Uncertainty score for item k: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how uncertain about item k’s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B5211C-58F6-48A0-961E-A86FE5B204FC}"/>
                  </a:ext>
                </a:extLst>
              </p:cNvPr>
              <p:cNvSpPr txBox="1"/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orbel" panose="020B0503020204020204" pitchFamily="34" charset="0"/>
                  </a:rPr>
                  <a:t>For one user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, the score for item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latin typeface="Corbel" panose="020B0503020204020204" pitchFamily="34" charset="0"/>
                  </a:rPr>
                  <a:t> is: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B5211C-58F6-48A0-961E-A86FE5B20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3" y="1239236"/>
                <a:ext cx="6816353" cy="523220"/>
              </a:xfrm>
              <a:prstGeom prst="rect">
                <a:avLst/>
              </a:prstGeom>
              <a:blipFill>
                <a:blip r:embed="rId5"/>
                <a:stretch>
                  <a:fillRect l="-1787" t="-10465" r="-62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7E7182-81C8-415F-BC50-A45802B04758}"/>
                  </a:ext>
                </a:extLst>
              </p:cNvPr>
              <p:cNvSpPr txBox="1"/>
              <p:nvPr/>
            </p:nvSpPr>
            <p:spPr>
              <a:xfrm>
                <a:off x="210101" y="4697295"/>
                <a:ext cx="48266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At the beginning, item k’s representation </a:t>
                </a:r>
              </a:p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will have high uncertainty, i.e., large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97E7182-81C8-415F-BC50-A45802B04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1" y="4697295"/>
                <a:ext cx="4826642" cy="707886"/>
              </a:xfrm>
              <a:prstGeom prst="rect">
                <a:avLst/>
              </a:prstGeom>
              <a:blipFill>
                <a:blip r:embed="rId6"/>
                <a:stretch>
                  <a:fillRect l="-884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EFF2F81-1365-4397-9935-F2FE28796979}"/>
              </a:ext>
            </a:extLst>
          </p:cNvPr>
          <p:cNvSpPr txBox="1"/>
          <p:nvPr/>
        </p:nvSpPr>
        <p:spPr>
          <a:xfrm>
            <a:off x="5512422" y="4697295"/>
            <a:ext cx="3557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rbel" panose="020B0503020204020204" pitchFamily="34" charset="0"/>
              </a:rPr>
              <a:t>System will tend to recommend</a:t>
            </a: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Item k more frequently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2444AB-22BB-483A-97DA-DB2F18A6259D}"/>
                  </a:ext>
                </a:extLst>
              </p:cNvPr>
              <p:cNvSpPr txBox="1"/>
              <p:nvPr/>
            </p:nvSpPr>
            <p:spPr>
              <a:xfrm>
                <a:off x="9588052" y="4697295"/>
                <a:ext cx="24050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dirty="0"/>
                  <a:t> gets smaller </a:t>
                </a:r>
              </a:p>
              <a:p>
                <a:pPr algn="ctr"/>
                <a:r>
                  <a:rPr lang="en-US" sz="2000" dirty="0"/>
                  <a:t>as we see more data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2444AB-22BB-483A-97DA-DB2F18A62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52" y="4697295"/>
                <a:ext cx="2405017" cy="707886"/>
              </a:xfrm>
              <a:prstGeom prst="rect">
                <a:avLst/>
              </a:prstGeom>
              <a:blipFill>
                <a:blip r:embed="rId7"/>
                <a:stretch>
                  <a:fillRect l="-761" t="-5172" r="-203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DBAC8828-4BCB-4493-AD67-C8B276119601}"/>
              </a:ext>
            </a:extLst>
          </p:cNvPr>
          <p:cNvSpPr/>
          <p:nvPr/>
        </p:nvSpPr>
        <p:spPr>
          <a:xfrm rot="16200000" flipH="1">
            <a:off x="4904193" y="4816635"/>
            <a:ext cx="717630" cy="46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C1AA9F1-7FB8-4EAD-AC1C-857034AF16DF}"/>
              </a:ext>
            </a:extLst>
          </p:cNvPr>
          <p:cNvSpPr/>
          <p:nvPr/>
        </p:nvSpPr>
        <p:spPr>
          <a:xfrm rot="16200000" flipH="1">
            <a:off x="8999052" y="4811763"/>
            <a:ext cx="717630" cy="4692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5166E21C-9748-4912-894B-407FDEC7393A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Recommender Systems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3" name="Picture 32" descr="I:\工作生活\2nd year\KDD\presentation\RS.png">
            <a:extLst>
              <a:ext uri="{FF2B5EF4-FFF2-40B4-BE49-F238E27FC236}">
                <a16:creationId xmlns:a16="http://schemas.microsoft.com/office/drawing/2014/main" id="{2AAC4894-7618-4848-8957-43DBC4E90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1371" y="1412778"/>
            <a:ext cx="4140460" cy="3643605"/>
          </a:xfrm>
          <a:prstGeom prst="rect">
            <a:avLst/>
          </a:prstGeom>
          <a:noFill/>
        </p:spPr>
      </p:pic>
      <p:grpSp>
        <p:nvGrpSpPr>
          <p:cNvPr id="35" name="组合 3">
            <a:extLst>
              <a:ext uri="{FF2B5EF4-FFF2-40B4-BE49-F238E27FC236}">
                <a16:creationId xmlns:a16="http://schemas.microsoft.com/office/drawing/2014/main" id="{8516E579-1FF9-4B36-8EC6-02A1681C5D56}"/>
              </a:ext>
            </a:extLst>
          </p:cNvPr>
          <p:cNvGrpSpPr/>
          <p:nvPr/>
        </p:nvGrpSpPr>
        <p:grpSpPr>
          <a:xfrm>
            <a:off x="6152635" y="5157194"/>
            <a:ext cx="3428455" cy="926729"/>
            <a:chOff x="2745615" y="5301208"/>
            <a:chExt cx="3122529" cy="9267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6E872D-491F-47FA-B649-A494C0B71BBB}"/>
                </a:ext>
              </a:extLst>
            </p:cNvPr>
            <p:cNvSpPr txBox="1"/>
            <p:nvPr/>
          </p:nvSpPr>
          <p:spPr>
            <a:xfrm>
              <a:off x="2745615" y="5301208"/>
              <a:ext cx="2857443" cy="92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200" dirty="0">
                  <a:solidFill>
                    <a:srgbClr val="FF0000"/>
                  </a:solidFill>
                </a:rPr>
                <a:t>Observed preferences: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2200" dirty="0">
                  <a:solidFill>
                    <a:srgbClr val="FF0000"/>
                  </a:solidFill>
                </a:rPr>
                <a:t>To predict: </a:t>
              </a:r>
              <a:endParaRPr lang="zh-CN" altLang="en-US" sz="2200" dirty="0">
                <a:solidFill>
                  <a:srgbClr val="FF0000"/>
                </a:solidFill>
              </a:endParaRP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32FC35C0-C722-4E95-B8DA-B22CBD12E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9274" y="5413606"/>
              <a:ext cx="360040" cy="362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>
              <a:extLst>
                <a:ext uri="{FF2B5EF4-FFF2-40B4-BE49-F238E27FC236}">
                  <a16:creationId xmlns:a16="http://schemas.microsoft.com/office/drawing/2014/main" id="{479E5C0A-490B-44DD-998E-8403C1807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99274" y="5833730"/>
              <a:ext cx="368870" cy="3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DCE2065-7B40-4F9A-A049-78300274CCDD}"/>
              </a:ext>
            </a:extLst>
          </p:cNvPr>
          <p:cNvSpPr txBox="1"/>
          <p:nvPr/>
        </p:nvSpPr>
        <p:spPr>
          <a:xfrm>
            <a:off x="3207267" y="5446387"/>
            <a:ext cx="23984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Matrix completion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40" name="右箭头 8">
            <a:extLst>
              <a:ext uri="{FF2B5EF4-FFF2-40B4-BE49-F238E27FC236}">
                <a16:creationId xmlns:a16="http://schemas.microsoft.com/office/drawing/2014/main" id="{A9862AD5-3357-46FF-BF16-9EB713CC89AB}"/>
              </a:ext>
            </a:extLst>
          </p:cNvPr>
          <p:cNvSpPr/>
          <p:nvPr/>
        </p:nvSpPr>
        <p:spPr>
          <a:xfrm>
            <a:off x="5591645" y="5301208"/>
            <a:ext cx="57606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CEEF70-858F-4D10-BB59-F9CBB9B70228}"/>
              </a:ext>
            </a:extLst>
          </p:cNvPr>
          <p:cNvSpPr txBox="1"/>
          <p:nvPr/>
        </p:nvSpPr>
        <p:spPr>
          <a:xfrm>
            <a:off x="2501770" y="1268762"/>
            <a:ext cx="1927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</a:rPr>
              <a:t>Rating matrix: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A7A0853D-3CFD-4B7D-9C3E-BB82F5E1B4A3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4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Compatible with Any Base Model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2AB37-BBEF-4DDA-B574-E9DBA550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" y="1816098"/>
            <a:ext cx="10803038" cy="928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981E2E-40D3-4844-9A8C-B5B66ADD2FDC}"/>
              </a:ext>
            </a:extLst>
          </p:cNvPr>
          <p:cNvSpPr txBox="1"/>
          <p:nvPr/>
        </p:nvSpPr>
        <p:spPr>
          <a:xfrm>
            <a:off x="2628544" y="948852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as long as the base model uses latent representations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A734B-87FA-4E36-B152-A11CA3C5A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846" y="3282166"/>
            <a:ext cx="6854322" cy="7775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0674BD-C98F-4ADD-9A8F-A91196B28F29}"/>
              </a:ext>
            </a:extLst>
          </p:cNvPr>
          <p:cNvSpPr/>
          <p:nvPr/>
        </p:nvSpPr>
        <p:spPr>
          <a:xfrm>
            <a:off x="2698416" y="1929768"/>
            <a:ext cx="507771" cy="7513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E73B48-0A66-43DF-93E8-0514355D5B1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952302" y="2681157"/>
            <a:ext cx="1874341" cy="594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F5C89-5B65-4907-9FBA-DD6A05D002A3}"/>
                  </a:ext>
                </a:extLst>
              </p:cNvPr>
              <p:cNvSpPr txBox="1"/>
              <p:nvPr/>
            </p:nvSpPr>
            <p:spPr>
              <a:xfrm>
                <a:off x="2270417" y="4279592"/>
                <a:ext cx="7911525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400" dirty="0">
                    <a:latin typeface="Corbel" panose="020B0503020204020204" pitchFamily="34" charset="0"/>
                  </a:rPr>
                  <a:t> can be any base model</a:t>
                </a:r>
              </a:p>
              <a:p>
                <a:endParaRPr lang="en-US" sz="2400" dirty="0">
                  <a:latin typeface="Corbel" panose="020B0503020204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rbel" panose="020B0503020204020204" pitchFamily="34" charset="0"/>
                  </a:rPr>
                  <a:t>Recurrent neural networks or RNN (GRU, TCN, HRNN, etc.)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rbel" panose="020B0503020204020204" pitchFamily="34" charset="0"/>
                  </a:rPr>
                  <a:t>Transformer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orbel" panose="020B0503020204020204" pitchFamily="34" charset="0"/>
                  </a:rPr>
                  <a:t>Matrix factorization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BF5C89-5B65-4907-9FBA-DD6A05D00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417" y="4279592"/>
                <a:ext cx="7911525" cy="1938992"/>
              </a:xfrm>
              <a:prstGeom prst="rect">
                <a:avLst/>
              </a:prstGeom>
              <a:blipFill>
                <a:blip r:embed="rId5"/>
                <a:stretch>
                  <a:fillRect l="-1002" t="-2516" r="-924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E8004789-E862-4734-8D6E-D595A862BFA7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9614071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Recurrent Exploration Networks (REN):</a:t>
            </a:r>
            <a:br>
              <a:rPr lang="en-US" altLang="zh-CN" b="1" dirty="0">
                <a:latin typeface="Corbel" pitchFamily="34" charset="0"/>
              </a:rPr>
            </a:br>
            <a:r>
              <a:rPr lang="en-US" altLang="zh-CN" b="1" dirty="0">
                <a:latin typeface="Corbel" pitchFamily="34" charset="0"/>
              </a:rPr>
              <a:t>Compatible with Any Base Model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7289B-E2D1-4158-B7C8-925EF1E5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880" y="1806235"/>
            <a:ext cx="5161315" cy="4071048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C6E64F94-6F68-4AD0-8D52-6EA9FF0BF417}"/>
              </a:ext>
            </a:extLst>
          </p:cNvPr>
          <p:cNvSpPr/>
          <p:nvPr/>
        </p:nvSpPr>
        <p:spPr>
          <a:xfrm>
            <a:off x="7475534" y="2793431"/>
            <a:ext cx="387276" cy="540080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7648E85-F817-47B7-A6BC-1FBFA969206E}"/>
              </a:ext>
            </a:extLst>
          </p:cNvPr>
          <p:cNvSpPr/>
          <p:nvPr/>
        </p:nvSpPr>
        <p:spPr>
          <a:xfrm>
            <a:off x="7475534" y="2085526"/>
            <a:ext cx="387276" cy="30168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B26EE-6E0B-46DC-ACBD-07A007BE9166}"/>
              </a:ext>
            </a:extLst>
          </p:cNvPr>
          <p:cNvSpPr txBox="1"/>
          <p:nvPr/>
        </p:nvSpPr>
        <p:spPr>
          <a:xfrm>
            <a:off x="7920685" y="2808198"/>
            <a:ext cx="109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GRU4Rec</a:t>
            </a:r>
          </a:p>
          <a:p>
            <a:r>
              <a:rPr lang="en-US" dirty="0">
                <a:latin typeface="Corbel" panose="020B0503020204020204" pitchFamily="34" charset="0"/>
              </a:rPr>
              <a:t>TCN</a:t>
            </a:r>
          </a:p>
          <a:p>
            <a:r>
              <a:rPr lang="en-US" dirty="0">
                <a:latin typeface="Corbel" panose="020B0503020204020204" pitchFamily="34" charset="0"/>
              </a:rPr>
              <a:t>HRNN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CDB2A-6D96-4A17-B721-5A4CD019921B}"/>
              </a:ext>
            </a:extLst>
          </p:cNvPr>
          <p:cNvSpPr txBox="1"/>
          <p:nvPr/>
        </p:nvSpPr>
        <p:spPr>
          <a:xfrm>
            <a:off x="7920684" y="1774702"/>
            <a:ext cx="2671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REN-G (GRU4Rec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REN-T (TCN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REN-H (HRNN w/ REN)</a:t>
            </a:r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5E69E4E9-DDE3-47C7-8798-F25CFEEC0A2F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195048-60EA-49A6-A3D1-B8321E0843DE}"/>
              </a:ext>
            </a:extLst>
          </p:cNvPr>
          <p:cNvSpPr txBox="1">
            <a:spLocks/>
          </p:cNvSpPr>
          <p:nvPr/>
        </p:nvSpPr>
        <p:spPr>
          <a:xfrm>
            <a:off x="555170" y="326571"/>
            <a:ext cx="1241787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Corbel" pitchFamily="34" charset="0"/>
              </a:rPr>
              <a:t>Theoretical Analysis</a:t>
            </a:r>
            <a:endParaRPr lang="zh-CN" altLang="en-US" b="1" dirty="0">
              <a:latin typeface="Corbe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E06C9D-3D83-4FE2-87F1-CB6BB94C0322}"/>
                  </a:ext>
                </a:extLst>
              </p:cNvPr>
              <p:cNvSpPr txBox="1"/>
              <p:nvPr/>
            </p:nvSpPr>
            <p:spPr>
              <a:xfrm>
                <a:off x="980238" y="2058590"/>
                <a:ext cx="102315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orbel" panose="020B0503020204020204" pitchFamily="34" charset="0"/>
                  </a:rPr>
                  <a:t>Lemma 1 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(Informal, Confidence Bound). For a user </a:t>
                </a:r>
                <a:r>
                  <a:rPr lang="en-US" altLang="zh-CN" sz="2400" b="1" dirty="0">
                    <a:latin typeface="Corbel" panose="020B0503020204020204" pitchFamily="34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, the difference between </a:t>
                </a:r>
                <a:r>
                  <a:rPr lang="en-US" altLang="zh-CN" sz="2400" b="1" dirty="0">
                    <a:latin typeface="Corbel" panose="020B0503020204020204" pitchFamily="34" charset="0"/>
                  </a:rPr>
                  <a:t>REN’s estimated reward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 and the </a:t>
                </a:r>
                <a:r>
                  <a:rPr lang="en-US" altLang="zh-CN" sz="2400" b="1" dirty="0">
                    <a:latin typeface="Corbel" panose="020B0503020204020204" pitchFamily="34" charset="0"/>
                  </a:rPr>
                  <a:t>true reward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 for item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 is bounded by a weighted sum of the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diversity term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 and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Corbel" panose="020B0503020204020204" pitchFamily="34" charset="0"/>
                  </a:rPr>
                  <a:t>the uncertainty term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.</a:t>
                </a:r>
                <a:endParaRPr lang="zh-CN" alt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E06C9D-3D83-4FE2-87F1-CB6BB94C0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38" y="2058590"/>
                <a:ext cx="10231522" cy="1200329"/>
              </a:xfrm>
              <a:prstGeom prst="rect">
                <a:avLst/>
              </a:prstGeom>
              <a:blipFill>
                <a:blip r:embed="rId3"/>
                <a:stretch>
                  <a:fillRect l="-95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76DDD-BECC-4193-B8EF-1510DD2BB255}"/>
                  </a:ext>
                </a:extLst>
              </p:cNvPr>
              <p:cNvSpPr txBox="1"/>
              <p:nvPr/>
            </p:nvSpPr>
            <p:spPr>
              <a:xfrm>
                <a:off x="980238" y="3531459"/>
                <a:ext cx="9615371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Corbel" panose="020B0503020204020204" pitchFamily="34" charset="0"/>
                  </a:rPr>
                  <a:t>Theorem 1 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(Informal, Regret Bound). After </a:t>
                </a:r>
                <a:r>
                  <a:rPr lang="en-US" altLang="zh-CN" sz="2400" b="1" dirty="0">
                    <a:latin typeface="Corbel" panose="020B0503020204020204" pitchFamily="34" charset="0"/>
                  </a:rPr>
                  <a:t>T time steps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, the difference between the </a:t>
                </a:r>
                <a:r>
                  <a:rPr lang="en-US" altLang="zh-CN" sz="2400" b="1" dirty="0">
                    <a:latin typeface="Corbel" panose="020B0503020204020204" pitchFamily="34" charset="0"/>
                  </a:rPr>
                  <a:t>optimal cumulative reward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 and </a:t>
                </a:r>
                <a:r>
                  <a:rPr lang="en-US" altLang="zh-CN" sz="2400" b="1" dirty="0">
                    <a:latin typeface="Corbel" panose="020B0503020204020204" pitchFamily="34" charset="0"/>
                  </a:rPr>
                  <a:t>REN’s achieved cumulative reward</a:t>
                </a:r>
                <a:r>
                  <a:rPr lang="en-US" altLang="zh-CN" sz="2400" dirty="0">
                    <a:latin typeface="Corbel" panose="020B0503020204020204" pitchFamily="34" charset="0"/>
                  </a:rPr>
                  <a:t> (i.e., the regret) has a sublinear bound, i.e.,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func>
                              <m:func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Corbel" panose="020B0503020204020204" pitchFamily="34" charset="0"/>
                  </a:rPr>
                  <a:t>.</a:t>
                </a:r>
                <a:endParaRPr lang="zh-CN" alt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B76DDD-BECC-4193-B8EF-1510DD2BB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38" y="3531459"/>
                <a:ext cx="9615371" cy="1278235"/>
              </a:xfrm>
              <a:prstGeom prst="rect">
                <a:avLst/>
              </a:prstGeom>
              <a:blipFill>
                <a:blip r:embed="rId4"/>
                <a:stretch>
                  <a:fillRect l="-1015" t="-3810" r="-31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640897-DDE3-492D-A667-F1685F07089F}"/>
                  </a:ext>
                </a:extLst>
              </p:cNvPr>
              <p:cNvSpPr txBox="1"/>
              <p:nvPr/>
            </p:nvSpPr>
            <p:spPr>
              <a:xfrm>
                <a:off x="-20628" y="5233680"/>
                <a:ext cx="12212628" cy="1446550"/>
              </a:xfrm>
              <a:prstGeom prst="rect">
                <a:avLst/>
              </a:prstGeom>
              <a:solidFill>
                <a:srgbClr val="D11C0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Corbel" pitchFamily="34" charset="0"/>
                  </a:rPr>
                  <a:t>Rate-optimal sublinear bound. The average regret (regret/T) converges to zero as </a:t>
                </a:r>
                <a14:m>
                  <m:oMath xmlns:m="http://schemas.openxmlformats.org/officeDocument/2006/math"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CN" altLang="en-US" sz="440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Corbel" pitchFamily="34" charset="0"/>
                  </a:rPr>
                  <a:t>approaches </a:t>
                </a:r>
                <a14:m>
                  <m:oMath xmlns:m="http://schemas.openxmlformats.org/officeDocument/2006/math">
                    <m:r>
                      <a:rPr lang="en-US" altLang="zh-CN" sz="4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zh-CN" altLang="en-US" sz="44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640897-DDE3-492D-A667-F1685F07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28" y="5233680"/>
                <a:ext cx="12212628" cy="1446550"/>
              </a:xfrm>
              <a:prstGeom prst="rect">
                <a:avLst/>
              </a:prstGeom>
              <a:blipFill>
                <a:blip r:embed="rId5"/>
                <a:stretch>
                  <a:fillRect t="-8861" r="-49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1BDDEB3A-9E01-48B7-83FD-3128708B2D6F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11235210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Reward Uncertainty versus Context Uncertainty</a:t>
            </a:r>
            <a:endParaRPr lang="zh-CN" altLang="en-US" b="1" dirty="0">
              <a:latin typeface="Corbe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66B4E-40F6-4865-A83A-9FDD5A9A3F74}"/>
                  </a:ext>
                </a:extLst>
              </p:cNvPr>
              <p:cNvSpPr txBox="1"/>
              <p:nvPr/>
            </p:nvSpPr>
            <p:spPr>
              <a:xfrm>
                <a:off x="7359295" y="1265349"/>
                <a:ext cx="2854628" cy="690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66B4E-40F6-4865-A83A-9FDD5A9A3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95" y="1265349"/>
                <a:ext cx="2854628" cy="6905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FE79A3-6C4C-46AE-BDAB-2D729B129C98}"/>
              </a:ext>
            </a:extLst>
          </p:cNvPr>
          <p:cNvSpPr txBox="1"/>
          <p:nvPr/>
        </p:nvSpPr>
        <p:spPr>
          <a:xfrm>
            <a:off x="555171" y="1388448"/>
            <a:ext cx="6492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Reward Uncertainty in Typical Contextual Bandits: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D37A1-271B-4D81-A4D7-49B8DE48B371}"/>
              </a:ext>
            </a:extLst>
          </p:cNvPr>
          <p:cNvSpPr txBox="1"/>
          <p:nvPr/>
        </p:nvSpPr>
        <p:spPr>
          <a:xfrm>
            <a:off x="555171" y="4147913"/>
            <a:ext cx="429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Context Uncertainty in Our REN: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A1D86-BB2D-4D70-BF6F-DC3F26F91D1E}"/>
              </a:ext>
            </a:extLst>
          </p:cNvPr>
          <p:cNvSpPr/>
          <p:nvPr/>
        </p:nvSpPr>
        <p:spPr>
          <a:xfrm>
            <a:off x="8470900" y="1282047"/>
            <a:ext cx="536956" cy="6905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145967-D3F6-4BA8-9390-E85BAAFEF21D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751534" y="1972557"/>
            <a:ext cx="1987844" cy="420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20B1B-12CA-4481-81F6-FB867E89B14E}"/>
                  </a:ext>
                </a:extLst>
              </p:cNvPr>
              <p:cNvSpPr txBox="1"/>
              <p:nvPr/>
            </p:nvSpPr>
            <p:spPr>
              <a:xfrm>
                <a:off x="3921761" y="2316480"/>
                <a:ext cx="39041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Deterministic context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problematic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is latent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520B1B-12CA-4481-81F6-FB867E89B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761" y="2316480"/>
                <a:ext cx="3904192" cy="954107"/>
              </a:xfrm>
              <a:prstGeom prst="rect">
                <a:avLst/>
              </a:prstGeom>
              <a:blipFill>
                <a:blip r:embed="rId4"/>
                <a:stretch>
                  <a:fillRect l="-3120" t="-5732" r="-2964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BC72D9-BC41-43D2-9AF1-5FDC7C8B1B97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962172" y="1972557"/>
            <a:ext cx="16726" cy="420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D479ABA-E7AF-4164-8426-744647BE244C}"/>
              </a:ext>
            </a:extLst>
          </p:cNvPr>
          <p:cNvSpPr/>
          <p:nvPr/>
        </p:nvSpPr>
        <p:spPr>
          <a:xfrm>
            <a:off x="9710420" y="1282047"/>
            <a:ext cx="503503" cy="6905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847300-7BAB-4196-8230-AB860B7DE7ED}"/>
                  </a:ext>
                </a:extLst>
              </p:cNvPr>
              <p:cNvSpPr txBox="1"/>
              <p:nvPr/>
            </p:nvSpPr>
            <p:spPr>
              <a:xfrm>
                <a:off x="8191270" y="2327048"/>
                <a:ext cx="33110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Reward uncertainty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: i</a:t>
                </a:r>
                <a:r>
                  <a:rPr lang="en-US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847300-7BAB-4196-8230-AB860B7DE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70" y="2327048"/>
                <a:ext cx="3311096" cy="954107"/>
              </a:xfrm>
              <a:prstGeom prst="rect">
                <a:avLst/>
              </a:prstGeom>
              <a:blipFill>
                <a:blip r:embed="rId5"/>
                <a:stretch>
                  <a:fillRect l="-3499" t="-6410" r="-570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E7CC93-85EF-485E-BE65-3752F9A0BF0C}"/>
                  </a:ext>
                </a:extLst>
              </p:cNvPr>
              <p:cNvSpPr txBox="1"/>
              <p:nvPr/>
            </p:nvSpPr>
            <p:spPr>
              <a:xfrm>
                <a:off x="7359295" y="3941380"/>
                <a:ext cx="2854628" cy="690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E7CC93-85EF-485E-BE65-3752F9A0B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95" y="3941380"/>
                <a:ext cx="2854628" cy="690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9A6E0412-E264-4401-9B41-36669D3EE6B8}"/>
              </a:ext>
            </a:extLst>
          </p:cNvPr>
          <p:cNvSpPr/>
          <p:nvPr/>
        </p:nvSpPr>
        <p:spPr>
          <a:xfrm>
            <a:off x="8470900" y="3958078"/>
            <a:ext cx="536956" cy="6905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81B2563-D56A-4ECE-8499-7DBE1D06418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751534" y="4648588"/>
            <a:ext cx="1987844" cy="420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01CF6F-0CFE-4D22-8559-B4BCE9BE5166}"/>
                  </a:ext>
                </a:extLst>
              </p:cNvPr>
              <p:cNvSpPr txBox="1"/>
              <p:nvPr/>
            </p:nvSpPr>
            <p:spPr>
              <a:xfrm>
                <a:off x="2600960" y="4992511"/>
                <a:ext cx="5499313" cy="145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Probabilistic context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800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represents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context uncertainty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01CF6F-0CFE-4D22-8559-B4BCE9BE5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960" y="4992511"/>
                <a:ext cx="5499313" cy="1457707"/>
              </a:xfrm>
              <a:prstGeom prst="rect">
                <a:avLst/>
              </a:prstGeom>
              <a:blipFill>
                <a:blip r:embed="rId7"/>
                <a:stretch>
                  <a:fillRect t="-4184" r="-443" b="-1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A21744A-73C0-4EE6-9BF9-EE9AAFB7F5EB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9962172" y="4648588"/>
            <a:ext cx="16726" cy="4201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E7DD1B1-DE05-4FEC-8B86-233FB9837757}"/>
              </a:ext>
            </a:extLst>
          </p:cNvPr>
          <p:cNvSpPr/>
          <p:nvPr/>
        </p:nvSpPr>
        <p:spPr>
          <a:xfrm>
            <a:off x="9710420" y="3958078"/>
            <a:ext cx="503503" cy="6905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72F98C-3A8E-4AD2-BB9B-DFC9DAA8C678}"/>
                  </a:ext>
                </a:extLst>
              </p:cNvPr>
              <p:cNvSpPr txBox="1"/>
              <p:nvPr/>
            </p:nvSpPr>
            <p:spPr>
              <a:xfrm>
                <a:off x="8191270" y="5003079"/>
                <a:ext cx="33110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Reward uncertainty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: i</a:t>
                </a:r>
                <a:r>
                  <a:rPr lang="en-US" sz="28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72F98C-3A8E-4AD2-BB9B-DFC9DAA8C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70" y="5003079"/>
                <a:ext cx="3311096" cy="954107"/>
              </a:xfrm>
              <a:prstGeom prst="rect">
                <a:avLst/>
              </a:prstGeom>
              <a:blipFill>
                <a:blip r:embed="rId8"/>
                <a:stretch>
                  <a:fillRect l="-3499" t="-6410" r="-570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88A26E-B80E-4E66-BB81-D4FE3098AF84}"/>
              </a:ext>
            </a:extLst>
          </p:cNvPr>
          <p:cNvCxnSpPr>
            <a:cxnSpLocks/>
          </p:cNvCxnSpPr>
          <p:nvPr/>
        </p:nvCxnSpPr>
        <p:spPr>
          <a:xfrm>
            <a:off x="355600" y="3550920"/>
            <a:ext cx="115824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灯片编号占位符 4">
            <a:extLst>
              <a:ext uri="{FF2B5EF4-FFF2-40B4-BE49-F238E27FC236}">
                <a16:creationId xmlns:a16="http://schemas.microsoft.com/office/drawing/2014/main" id="{58B56B37-ACEF-4C19-93DB-81E4E49B3481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  <p:bldP spid="17" grpId="0" animBg="1"/>
      <p:bldP spid="20" grpId="0"/>
      <p:bldP spid="25" grpId="0"/>
      <p:bldP spid="26" grpId="0" animBg="1"/>
      <p:bldP spid="28" grpId="0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9427925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Toy Datasets and Simulated Environment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1074E-EADF-4800-8EBF-F38D5DA2CCBF}"/>
              </a:ext>
            </a:extLst>
          </p:cNvPr>
          <p:cNvSpPr txBox="1"/>
          <p:nvPr/>
        </p:nvSpPr>
        <p:spPr>
          <a:xfrm>
            <a:off x="3470863" y="2442220"/>
            <a:ext cx="72043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Corbel" panose="020B0503020204020204" pitchFamily="34" charset="0"/>
              </a:rPr>
              <a:t>SYN-S</a:t>
            </a:r>
            <a:r>
              <a:rPr lang="en-US" altLang="zh-CN" sz="2600" dirty="0">
                <a:latin typeface="Corbel" panose="020B0503020204020204" pitchFamily="34" charset="0"/>
              </a:rPr>
              <a:t>: 15 users, 28 items</a:t>
            </a:r>
          </a:p>
          <a:p>
            <a:r>
              <a:rPr lang="en-US" altLang="zh-CN" sz="2600" b="1" dirty="0">
                <a:latin typeface="Corbel" panose="020B0503020204020204" pitchFamily="34" charset="0"/>
              </a:rPr>
              <a:t>SYN-M</a:t>
            </a:r>
            <a:r>
              <a:rPr lang="en-US" altLang="zh-CN" sz="2600" dirty="0">
                <a:latin typeface="Corbel" panose="020B0503020204020204" pitchFamily="34" charset="0"/>
              </a:rPr>
              <a:t>: 15 users, 28*10=280 items</a:t>
            </a:r>
          </a:p>
          <a:p>
            <a:r>
              <a:rPr lang="en-US" altLang="zh-CN" sz="2600" b="1" dirty="0">
                <a:latin typeface="Corbel" panose="020B0503020204020204" pitchFamily="34" charset="0"/>
              </a:rPr>
              <a:t>SYN-L</a:t>
            </a:r>
            <a:r>
              <a:rPr lang="en-US" altLang="zh-CN" sz="2600" dirty="0">
                <a:latin typeface="Corbel" panose="020B0503020204020204" pitchFamily="34" charset="0"/>
              </a:rPr>
              <a:t>: 15 users, 28*100=2800 items</a:t>
            </a:r>
            <a:endParaRPr lang="zh-CN" altLang="en-US" sz="26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72A05D-3D64-44C5-B968-2FDFAB7336EC}"/>
                  </a:ext>
                </a:extLst>
              </p:cNvPr>
              <p:cNvSpPr txBox="1"/>
              <p:nvPr/>
            </p:nvSpPr>
            <p:spPr>
              <a:xfrm>
                <a:off x="1516827" y="1277727"/>
                <a:ext cx="9735671" cy="1025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b="1" dirty="0">
                    <a:latin typeface="Corbel" panose="020B0503020204020204" pitchFamily="34" charset="0"/>
                  </a:rPr>
                  <a:t>Three Toy Datasets</a:t>
                </a:r>
                <a:r>
                  <a:rPr lang="en-US" altLang="zh-CN" sz="3000" dirty="0">
                    <a:latin typeface="Corbel" panose="020B0503020204020204" pitchFamily="34" charset="0"/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3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en-US" altLang="zh-CN" sz="3000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r>
                  <a:rPr lang="zh-CN" altLang="en-US" sz="3000" dirty="0">
                    <a:latin typeface="Corbel" panose="020B0503020204020204" pitchFamily="34" charset="0"/>
                  </a:rPr>
                  <a:t> </a:t>
                </a:r>
                <a:r>
                  <a:rPr lang="en-US" altLang="zh-CN" sz="3000" dirty="0">
                    <a:latin typeface="Corbel" panose="020B0503020204020204" pitchFamily="34" charset="0"/>
                  </a:rPr>
                  <a:t>unique items (i.e., items with different ground-truth 8D latent representations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3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CN" sz="3000" dirty="0">
                    <a:latin typeface="Corbel" panose="020B0503020204020204" pitchFamily="34" charset="0"/>
                  </a:rPr>
                  <a:t>):</a:t>
                </a:r>
                <a:endParaRPr lang="zh-CN" altLang="en-US" sz="30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72A05D-3D64-44C5-B968-2FDFAB733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827" y="1277727"/>
                <a:ext cx="9735671" cy="1025089"/>
              </a:xfrm>
              <a:prstGeom prst="rect">
                <a:avLst/>
              </a:prstGeom>
              <a:blipFill>
                <a:blip r:embed="rId3"/>
                <a:stretch>
                  <a:fillRect l="-1503" t="-5952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C689ED4-A2B2-42F9-A286-4D1C29E4E23A}"/>
              </a:ext>
            </a:extLst>
          </p:cNvPr>
          <p:cNvSpPr txBox="1"/>
          <p:nvPr/>
        </p:nvSpPr>
        <p:spPr>
          <a:xfrm>
            <a:off x="2936843" y="4658581"/>
            <a:ext cx="95850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Corbel" panose="020B0503020204020204" pitchFamily="34" charset="0"/>
              </a:rPr>
              <a:t>At each time step t,</a:t>
            </a:r>
          </a:p>
          <a:p>
            <a:pPr marL="514350" indent="-514350">
              <a:buAutoNum type="arabicParenBoth"/>
            </a:pPr>
            <a:r>
              <a:rPr lang="en-US" altLang="zh-CN" sz="2600" dirty="0">
                <a:latin typeface="Corbel" panose="020B0503020204020204" pitchFamily="34" charset="0"/>
              </a:rPr>
              <a:t>randomly choose one user, </a:t>
            </a:r>
          </a:p>
          <a:p>
            <a:pPr marL="514350" indent="-514350">
              <a:buAutoNum type="arabicParenBoth"/>
            </a:pPr>
            <a:r>
              <a:rPr lang="en-US" altLang="zh-CN" sz="2600" dirty="0">
                <a:latin typeface="Corbel" panose="020B0503020204020204" pitchFamily="34" charset="0"/>
              </a:rPr>
              <a:t>ask the model to recommend 4 items, and </a:t>
            </a:r>
          </a:p>
          <a:p>
            <a:pPr marL="514350" indent="-514350">
              <a:buAutoNum type="arabicParenBoth"/>
            </a:pPr>
            <a:r>
              <a:rPr lang="en-US" altLang="zh-CN" sz="2600" dirty="0">
                <a:latin typeface="Corbel" panose="020B0503020204020204" pitchFamily="34" charset="0"/>
              </a:rPr>
              <a:t>return the reward</a:t>
            </a:r>
            <a:endParaRPr lang="zh-CN" altLang="en-US" sz="2600" dirty="0"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85AF5D-45E1-4EA4-B3EC-854EF6A88424}"/>
              </a:ext>
            </a:extLst>
          </p:cNvPr>
          <p:cNvSpPr txBox="1"/>
          <p:nvPr/>
        </p:nvSpPr>
        <p:spPr>
          <a:xfrm>
            <a:off x="3969572" y="3937827"/>
            <a:ext cx="4313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Corbel" panose="020B0503020204020204" pitchFamily="34" charset="0"/>
              </a:rPr>
              <a:t>Simulated Environment: </a:t>
            </a:r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C6E1C1A4-1E4A-4BFA-AA85-6A901C8BE510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9427925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Baselines (Base Models)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9AA9F-9DFC-4CBA-A3BB-64674526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71"/>
            <a:ext cx="11016916" cy="1706318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orbel" panose="020B0503020204020204" pitchFamily="34" charset="0"/>
              </a:rPr>
              <a:t>Focus on </a:t>
            </a:r>
            <a:r>
              <a:rPr lang="en-US" altLang="zh-CN" sz="3000" dirty="0">
                <a:latin typeface="Corbel" panose="020B0503020204020204" pitchFamily="34" charset="0"/>
              </a:rPr>
              <a:t>sequential base</a:t>
            </a:r>
            <a:r>
              <a:rPr lang="en-US" sz="3000" dirty="0">
                <a:latin typeface="Corbel" panose="020B0503020204020204" pitchFamily="34" charset="0"/>
              </a:rPr>
              <a:t> models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GRU4Rec: Gated recurrent units for session-based recommendation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TCN: Temporal convolutional networks for sequential recommendation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HRNN: Hierarchical recurrent neural networks for sequential recommendation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A04DD-16FE-414B-8BB1-78B91867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7561"/>
            <a:ext cx="10803038" cy="928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70433-4014-4CAC-B22D-194ECA279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565" y="5293629"/>
            <a:ext cx="6854322" cy="7775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20090D-9FBD-420C-BB75-36EAC2469C31}"/>
              </a:ext>
            </a:extLst>
          </p:cNvPr>
          <p:cNvSpPr/>
          <p:nvPr/>
        </p:nvSpPr>
        <p:spPr>
          <a:xfrm>
            <a:off x="2842135" y="3941231"/>
            <a:ext cx="507771" cy="7513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8D337C-3C1A-4C89-8437-4E49AB19F9F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096021" y="4692620"/>
            <a:ext cx="1874341" cy="594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453EDD14-0800-4E84-A329-AC643E670BA9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58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Toy Dataset: SYN-S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5C8B7-829F-4DF3-8121-FA9E5DF1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43" y="1239077"/>
            <a:ext cx="5161315" cy="4071048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AABF1B52-34E4-46C8-95D5-C7402EDB87FA}"/>
              </a:ext>
            </a:extLst>
          </p:cNvPr>
          <p:cNvSpPr/>
          <p:nvPr/>
        </p:nvSpPr>
        <p:spPr>
          <a:xfrm>
            <a:off x="7583497" y="2226273"/>
            <a:ext cx="387276" cy="540080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7BC31E8-48B2-467B-9CA5-D702D30EEF78}"/>
              </a:ext>
            </a:extLst>
          </p:cNvPr>
          <p:cNvSpPr/>
          <p:nvPr/>
        </p:nvSpPr>
        <p:spPr>
          <a:xfrm>
            <a:off x="7583497" y="1518368"/>
            <a:ext cx="387276" cy="301682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15BC1-ED28-43C8-87C1-619D3042FDDB}"/>
              </a:ext>
            </a:extLst>
          </p:cNvPr>
          <p:cNvSpPr txBox="1"/>
          <p:nvPr/>
        </p:nvSpPr>
        <p:spPr>
          <a:xfrm>
            <a:off x="8028648" y="2241040"/>
            <a:ext cx="109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GRU4Rec</a:t>
            </a:r>
          </a:p>
          <a:p>
            <a:r>
              <a:rPr lang="en-US" dirty="0">
                <a:latin typeface="Corbel" panose="020B0503020204020204" pitchFamily="34" charset="0"/>
              </a:rPr>
              <a:t>TCN</a:t>
            </a:r>
          </a:p>
          <a:p>
            <a:r>
              <a:rPr lang="en-US" dirty="0">
                <a:latin typeface="Corbel" panose="020B0503020204020204" pitchFamily="34" charset="0"/>
              </a:rPr>
              <a:t>HRNN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77A17-3A9A-4875-926D-F0936B51C474}"/>
              </a:ext>
            </a:extLst>
          </p:cNvPr>
          <p:cNvSpPr txBox="1"/>
          <p:nvPr/>
        </p:nvSpPr>
        <p:spPr>
          <a:xfrm>
            <a:off x="8028647" y="1207544"/>
            <a:ext cx="2671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REN-G (GRU4Rec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REN-T (TCN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REN-H (HRNN w/ REN)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D1FB3-C15F-4C24-A0C4-55FF2C7DB00F}"/>
              </a:ext>
            </a:extLst>
          </p:cNvPr>
          <p:cNvSpPr txBox="1"/>
          <p:nvPr/>
        </p:nvSpPr>
        <p:spPr>
          <a:xfrm>
            <a:off x="677353" y="5589416"/>
            <a:ext cx="11279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Corbel" panose="020B0503020204020204" pitchFamily="34" charset="0"/>
              </a:rPr>
              <a:t>Our REN can use any base models and improve long-term rewards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279ABA10-ABDB-47A9-8FBA-45FA8B2FFE41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Toy Dataset: SYN-S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5C8B7-829F-4DF3-8121-FA9E5DF1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43" y="1435840"/>
            <a:ext cx="5161315" cy="4071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115BC1-ED28-43C8-87C1-619D3042FDDB}"/>
              </a:ext>
            </a:extLst>
          </p:cNvPr>
          <p:cNvSpPr txBox="1"/>
          <p:nvPr/>
        </p:nvSpPr>
        <p:spPr>
          <a:xfrm>
            <a:off x="8041226" y="252565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orbel" panose="020B0503020204020204" pitchFamily="34" charset="0"/>
              </a:rPr>
              <a:t>HRNN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77A17-3A9A-4875-926D-F0936B51C474}"/>
              </a:ext>
            </a:extLst>
          </p:cNvPr>
          <p:cNvSpPr txBox="1"/>
          <p:nvPr/>
        </p:nvSpPr>
        <p:spPr>
          <a:xfrm>
            <a:off x="8041226" y="1550329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rbel" panose="020B0503020204020204" pitchFamily="34" charset="0"/>
              </a:rPr>
              <a:t>REN-H (HRNN w/ REN)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8E27339-7864-4A04-A40A-163FCF74E61C}"/>
              </a:ext>
            </a:extLst>
          </p:cNvPr>
          <p:cNvSpPr/>
          <p:nvPr/>
        </p:nvSpPr>
        <p:spPr>
          <a:xfrm>
            <a:off x="7385010" y="1633635"/>
            <a:ext cx="656216" cy="1936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961EE64-727C-45C5-BD09-B7BEA7562B05}"/>
              </a:ext>
            </a:extLst>
          </p:cNvPr>
          <p:cNvSpPr/>
          <p:nvPr/>
        </p:nvSpPr>
        <p:spPr>
          <a:xfrm>
            <a:off x="7385010" y="2613497"/>
            <a:ext cx="656216" cy="19363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7FE40-B75B-4FF0-BE98-5D0B8F3CF1CF}"/>
              </a:ext>
            </a:extLst>
          </p:cNvPr>
          <p:cNvSpPr txBox="1"/>
          <p:nvPr/>
        </p:nvSpPr>
        <p:spPr>
          <a:xfrm>
            <a:off x="677353" y="5589416"/>
            <a:ext cx="11279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Corbel" panose="020B0503020204020204" pitchFamily="34" charset="0"/>
              </a:rPr>
              <a:t>Our REN can use any base models and improve long-term rewards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id="{EA57D2A8-F84B-4975-BE7C-F221FABB535B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Toy Dataset: SYN-M and SYN-L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C622E-1A2C-46C1-8534-98AABE0B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93" y="1378372"/>
            <a:ext cx="10267614" cy="4089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F72C3-65FC-463C-BF70-8B3C2ACE68F6}"/>
              </a:ext>
            </a:extLst>
          </p:cNvPr>
          <p:cNvSpPr txBox="1"/>
          <p:nvPr/>
        </p:nvSpPr>
        <p:spPr>
          <a:xfrm>
            <a:off x="2598750" y="5771360"/>
            <a:ext cx="7320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latin typeface="Corbel" panose="020B0503020204020204" pitchFamily="34" charset="0"/>
              </a:rPr>
              <a:t>Similar improvements in SYN-M and SYN-L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3F1CC212-AD74-4602-91B1-B63A00A4DFF8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78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142821"/>
            <a:ext cx="10869043" cy="9906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orbel" pitchFamily="34" charset="0"/>
              </a:rPr>
              <a:t>Ablation Study: Diversity Term and Uncertainty Term</a:t>
            </a:r>
            <a:endParaRPr lang="zh-CN" altLang="en-US" sz="3600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1B466-3E9E-410A-A1F5-5506B5D8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91" y="901923"/>
            <a:ext cx="5805547" cy="477064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E3A372D-0388-4FE7-A506-712480CF9CAC}"/>
              </a:ext>
            </a:extLst>
          </p:cNvPr>
          <p:cNvSpPr/>
          <p:nvPr/>
        </p:nvSpPr>
        <p:spPr>
          <a:xfrm>
            <a:off x="6968325" y="3913841"/>
            <a:ext cx="656216" cy="19363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E1025-FAB5-4441-A916-113B1E4E922E}"/>
              </a:ext>
            </a:extLst>
          </p:cNvPr>
          <p:cNvSpPr txBox="1"/>
          <p:nvPr/>
        </p:nvSpPr>
        <p:spPr>
          <a:xfrm>
            <a:off x="7612963" y="3826538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Corbel" panose="020B0503020204020204" pitchFamily="34" charset="0"/>
              </a:rPr>
              <a:t>SYN-L, REN-1,3: w/o diversity term</a:t>
            </a:r>
            <a:endParaRPr lang="en-US" dirty="0">
              <a:solidFill>
                <a:srgbClr val="00B050"/>
              </a:solidFill>
              <a:latin typeface="Corbel" panose="020B0503020204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D425B8-203D-45DC-82D9-CB3E8A50A9E6}"/>
              </a:ext>
            </a:extLst>
          </p:cNvPr>
          <p:cNvSpPr/>
          <p:nvPr/>
        </p:nvSpPr>
        <p:spPr>
          <a:xfrm>
            <a:off x="6968328" y="1337510"/>
            <a:ext cx="656216" cy="19363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6EF32-7280-42CE-93A8-222B60B97126}"/>
              </a:ext>
            </a:extLst>
          </p:cNvPr>
          <p:cNvSpPr txBox="1"/>
          <p:nvPr/>
        </p:nvSpPr>
        <p:spPr>
          <a:xfrm>
            <a:off x="7612966" y="1250207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orbel" panose="020B0503020204020204" pitchFamily="34" charset="0"/>
              </a:rPr>
              <a:t>SYN-L, REN-1,2,3: w/ diversity item</a:t>
            </a:r>
            <a:endParaRPr lang="en-US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0F562-9FE1-4E5F-8A2B-8DF1D5926818}"/>
              </a:ext>
            </a:extLst>
          </p:cNvPr>
          <p:cNvSpPr txBox="1"/>
          <p:nvPr/>
        </p:nvSpPr>
        <p:spPr>
          <a:xfrm>
            <a:off x="1418136" y="5701910"/>
            <a:ext cx="1020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rbel" panose="020B0503020204020204" pitchFamily="34" charset="0"/>
              </a:rPr>
              <a:t>Diversity term</a:t>
            </a:r>
            <a:r>
              <a:rPr lang="en-US" altLang="zh-CN" sz="2800" dirty="0">
                <a:latin typeface="Corbel" panose="020B0503020204020204" pitchFamily="34" charset="0"/>
              </a:rPr>
              <a:t> helps effective exploration in the compact latent space when the item space is large (e.g., 2800 items)</a:t>
            </a:r>
            <a:endParaRPr lang="zh-CN" altLang="en-US" sz="2800" dirty="0">
              <a:latin typeface="Corbel" panose="020B0503020204020204" pitchFamily="34" charset="0"/>
            </a:endParaRPr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9B28343E-C1DC-4628-87C2-5AEE0F8D70D8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212271"/>
            <a:ext cx="11073845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Latent Representations </a:t>
            </a:r>
            <a:br>
              <a:rPr lang="en-US" altLang="zh-CN" b="1" dirty="0">
                <a:latin typeface="Corbel" pitchFamily="34" charset="0"/>
              </a:rPr>
            </a:br>
            <a:r>
              <a:rPr lang="en-US" altLang="zh-CN" b="1" dirty="0">
                <a:latin typeface="Corbel" pitchFamily="34" charset="0"/>
              </a:rPr>
              <a:t>in Modern Recommender Systems</a:t>
            </a:r>
            <a:endParaRPr lang="zh-CN" altLang="en-US" b="1" dirty="0">
              <a:latin typeface="Corbe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93069-C11D-4B9F-96FC-36E14D6B61C4}"/>
                  </a:ext>
                </a:extLst>
              </p:cNvPr>
              <p:cNvSpPr txBox="1"/>
              <p:nvPr/>
            </p:nvSpPr>
            <p:spPr>
              <a:xfrm>
                <a:off x="1928579" y="5780959"/>
                <a:ext cx="832702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rbel" panose="020B0503020204020204" pitchFamily="34" charset="0"/>
                  </a:rPr>
                  <a:t>Predict the rating from a user to an item using the 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2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93069-C11D-4B9F-96FC-36E14D6B6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79" y="5780959"/>
                <a:ext cx="8327023" cy="430887"/>
              </a:xfrm>
              <a:prstGeom prst="rect">
                <a:avLst/>
              </a:prstGeom>
              <a:blipFill>
                <a:blip r:embed="rId3"/>
                <a:stretch>
                  <a:fillRect l="-95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9EF8061-8D83-4EAD-AC4E-3C8F127C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5" y="2135044"/>
            <a:ext cx="10583370" cy="28008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F3B3B-C17F-445A-BCA0-1A48B279AC8E}"/>
              </a:ext>
            </a:extLst>
          </p:cNvPr>
          <p:cNvSpPr txBox="1"/>
          <p:nvPr/>
        </p:nvSpPr>
        <p:spPr>
          <a:xfrm>
            <a:off x="3045232" y="1434262"/>
            <a:ext cx="609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Latent Representation via Matrix Factorization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2F31D-C0E4-4D55-907E-B9DFC2D6F959}"/>
              </a:ext>
            </a:extLst>
          </p:cNvPr>
          <p:cNvSpPr txBox="1"/>
          <p:nvPr/>
        </p:nvSpPr>
        <p:spPr>
          <a:xfrm>
            <a:off x="2251168" y="6452673"/>
            <a:ext cx="7304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Corbel" panose="020B0503020204020204" pitchFamily="34" charset="0"/>
              </a:rPr>
              <a:t>Koren</a:t>
            </a:r>
            <a:r>
              <a:rPr lang="en-US" sz="1400" i="1" dirty="0">
                <a:latin typeface="Corbel" panose="020B0503020204020204" pitchFamily="34" charset="0"/>
              </a:rPr>
              <a:t> et al. Matrix factorization techniques for recommender systems. Computer 42.8 (2009): 30-37.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E61D5-20C6-47A7-9458-A7A48BF3309B}"/>
              </a:ext>
            </a:extLst>
          </p:cNvPr>
          <p:cNvSpPr/>
          <p:nvPr/>
        </p:nvSpPr>
        <p:spPr>
          <a:xfrm>
            <a:off x="4461914" y="4120179"/>
            <a:ext cx="1314942" cy="322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B93647-5359-462A-AD2F-77DF0CC69BC0}"/>
              </a:ext>
            </a:extLst>
          </p:cNvPr>
          <p:cNvSpPr/>
          <p:nvPr/>
        </p:nvSpPr>
        <p:spPr>
          <a:xfrm>
            <a:off x="6415146" y="3042837"/>
            <a:ext cx="480506" cy="8729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F8A435-3602-49CF-96BC-3916DCD300F7}"/>
              </a:ext>
            </a:extLst>
          </p:cNvPr>
          <p:cNvCxnSpPr>
            <a:cxnSpLocks/>
          </p:cNvCxnSpPr>
          <p:nvPr/>
        </p:nvCxnSpPr>
        <p:spPr>
          <a:xfrm flipH="1">
            <a:off x="4109421" y="4496735"/>
            <a:ext cx="613187" cy="6299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FBE2D9-0C81-4152-B6FC-9C92CDCA2942}"/>
                  </a:ext>
                </a:extLst>
              </p:cNvPr>
              <p:cNvSpPr txBox="1"/>
              <p:nvPr/>
            </p:nvSpPr>
            <p:spPr>
              <a:xfrm>
                <a:off x="417771" y="5109248"/>
                <a:ext cx="513634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Latent representation (factors)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a user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FBE2D9-0C81-4152-B6FC-9C92CDCA2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71" y="5109248"/>
                <a:ext cx="5136342" cy="430887"/>
              </a:xfrm>
              <a:prstGeom prst="rect">
                <a:avLst/>
              </a:prstGeom>
              <a:blipFill>
                <a:blip r:embed="rId5"/>
                <a:stretch>
                  <a:fillRect l="-1544" t="-9859" r="-71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C2C530-4A13-4704-919F-8720242997E9}"/>
              </a:ext>
            </a:extLst>
          </p:cNvPr>
          <p:cNvCxnSpPr>
            <a:cxnSpLocks/>
          </p:cNvCxnSpPr>
          <p:nvPr/>
        </p:nvCxnSpPr>
        <p:spPr>
          <a:xfrm>
            <a:off x="6655400" y="3967788"/>
            <a:ext cx="1025560" cy="11313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88F8DF-8850-407D-93C1-F20A6A1DF500}"/>
                  </a:ext>
                </a:extLst>
              </p:cNvPr>
              <p:cNvSpPr txBox="1"/>
              <p:nvPr/>
            </p:nvSpPr>
            <p:spPr>
              <a:xfrm>
                <a:off x="6654144" y="5109247"/>
                <a:ext cx="532389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Latent representation (factors)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an item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88F8DF-8850-407D-93C1-F20A6A1DF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144" y="5109247"/>
                <a:ext cx="5323893" cy="430887"/>
              </a:xfrm>
              <a:prstGeom prst="rect">
                <a:avLst/>
              </a:prstGeom>
              <a:blipFill>
                <a:blip r:embed="rId6"/>
                <a:stretch>
                  <a:fillRect l="-1489" t="-9859" r="-68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4096E963-B883-4D4B-B2AB-C91998C71526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2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142821"/>
            <a:ext cx="10869043" cy="9906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orbel" pitchFamily="34" charset="0"/>
              </a:rPr>
              <a:t>Ablation Study: Diversity Term and Uncertainty Term</a:t>
            </a:r>
            <a:endParaRPr lang="zh-CN" altLang="en-US" sz="3600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1B466-3E9E-410A-A1F5-5506B5D8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91" y="901923"/>
            <a:ext cx="5805547" cy="477064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E3A372D-0388-4FE7-A506-712480CF9CAC}"/>
              </a:ext>
            </a:extLst>
          </p:cNvPr>
          <p:cNvSpPr/>
          <p:nvPr/>
        </p:nvSpPr>
        <p:spPr>
          <a:xfrm>
            <a:off x="6968325" y="1622054"/>
            <a:ext cx="656216" cy="19363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E1025-FAB5-4441-A916-113B1E4E922E}"/>
              </a:ext>
            </a:extLst>
          </p:cNvPr>
          <p:cNvSpPr txBox="1"/>
          <p:nvPr/>
        </p:nvSpPr>
        <p:spPr>
          <a:xfrm>
            <a:off x="7612963" y="1534751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Corbel" panose="020B0503020204020204" pitchFamily="34" charset="0"/>
              </a:rPr>
              <a:t>SYN-L, REN-1,2: w/o uncertainty term</a:t>
            </a:r>
            <a:endParaRPr lang="en-US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D425B8-203D-45DC-82D9-CB3E8A50A9E6}"/>
              </a:ext>
            </a:extLst>
          </p:cNvPr>
          <p:cNvSpPr/>
          <p:nvPr/>
        </p:nvSpPr>
        <p:spPr>
          <a:xfrm>
            <a:off x="6968328" y="1279635"/>
            <a:ext cx="656216" cy="19363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6EF32-7280-42CE-93A8-222B60B97126}"/>
              </a:ext>
            </a:extLst>
          </p:cNvPr>
          <p:cNvSpPr txBox="1"/>
          <p:nvPr/>
        </p:nvSpPr>
        <p:spPr>
          <a:xfrm>
            <a:off x="7612966" y="1192332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Corbel" panose="020B0503020204020204" pitchFamily="34" charset="0"/>
              </a:rPr>
              <a:t>SYN-L, REN-1,2,3: w/ uncertainty item</a:t>
            </a:r>
            <a:endParaRPr lang="en-US" dirty="0">
              <a:solidFill>
                <a:schemeClr val="accent2"/>
              </a:solidFill>
              <a:latin typeface="Corbel" panose="020B0503020204020204" pitchFamily="34" charset="0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8817ED61-85C0-4536-BD0F-ED16CD7581F7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142821"/>
            <a:ext cx="10869043" cy="9906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orbel" pitchFamily="34" charset="0"/>
              </a:rPr>
              <a:t>Ablation Study: Diversity Term and Uncertainty Term</a:t>
            </a:r>
            <a:endParaRPr lang="zh-CN" altLang="en-US" sz="3600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1B466-3E9E-410A-A1F5-5506B5D8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91" y="901923"/>
            <a:ext cx="5805547" cy="477064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E3A372D-0388-4FE7-A506-712480CF9CAC}"/>
              </a:ext>
            </a:extLst>
          </p:cNvPr>
          <p:cNvSpPr/>
          <p:nvPr/>
        </p:nvSpPr>
        <p:spPr>
          <a:xfrm>
            <a:off x="6968325" y="1899849"/>
            <a:ext cx="656216" cy="1936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E1025-FAB5-4441-A916-113B1E4E922E}"/>
              </a:ext>
            </a:extLst>
          </p:cNvPr>
          <p:cNvSpPr txBox="1"/>
          <p:nvPr/>
        </p:nvSpPr>
        <p:spPr>
          <a:xfrm>
            <a:off x="7612963" y="1812546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rbel" panose="020B0503020204020204" pitchFamily="34" charset="0"/>
              </a:rPr>
              <a:t>SYN-S, REN-1,2: w/o uncertainty term</a:t>
            </a:r>
            <a:endParaRPr lang="en-US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D425B8-203D-45DC-82D9-CB3E8A50A9E6}"/>
              </a:ext>
            </a:extLst>
          </p:cNvPr>
          <p:cNvSpPr/>
          <p:nvPr/>
        </p:nvSpPr>
        <p:spPr>
          <a:xfrm>
            <a:off x="6968328" y="1418535"/>
            <a:ext cx="656216" cy="19363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6EF32-7280-42CE-93A8-222B60B97126}"/>
              </a:ext>
            </a:extLst>
          </p:cNvPr>
          <p:cNvSpPr txBox="1"/>
          <p:nvPr/>
        </p:nvSpPr>
        <p:spPr>
          <a:xfrm>
            <a:off x="7612966" y="1331232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Corbel" panose="020B0503020204020204" pitchFamily="34" charset="0"/>
              </a:rPr>
              <a:t>SYN-S, REN-1,2,3: w/ uncertainty item</a:t>
            </a:r>
            <a:endParaRPr lang="en-US" dirty="0">
              <a:solidFill>
                <a:srgbClr val="7030A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0F562-9FE1-4E5F-8A2B-8DF1D5926818}"/>
              </a:ext>
            </a:extLst>
          </p:cNvPr>
          <p:cNvSpPr txBox="1"/>
          <p:nvPr/>
        </p:nvSpPr>
        <p:spPr>
          <a:xfrm>
            <a:off x="1418136" y="5701910"/>
            <a:ext cx="1020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rbel" panose="020B0503020204020204" pitchFamily="34" charset="0"/>
              </a:rPr>
              <a:t>Uncertainty term</a:t>
            </a:r>
            <a:r>
              <a:rPr lang="en-US" altLang="zh-CN" sz="2800" dirty="0">
                <a:latin typeface="Corbel" panose="020B0503020204020204" pitchFamily="34" charset="0"/>
              </a:rPr>
              <a:t> helps explore uncertain items and pushes long-term rewards closer to the optimum (oracle)</a:t>
            </a:r>
            <a:endParaRPr lang="zh-CN" altLang="en-US" sz="2800" dirty="0">
              <a:latin typeface="Corbel" panose="020B0503020204020204" pitchFamily="34" charset="0"/>
            </a:endParaRPr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0E060912-0059-44B3-B1D3-9B21292D863B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326571"/>
            <a:ext cx="10321377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Evaluation on Real-World Datasets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90265-A851-4216-B5AC-6E51D3AECC1E}"/>
              </a:ext>
            </a:extLst>
          </p:cNvPr>
          <p:cNvSpPr txBox="1"/>
          <p:nvPr/>
        </p:nvSpPr>
        <p:spPr>
          <a:xfrm>
            <a:off x="1594327" y="2943743"/>
            <a:ext cx="9667840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MovieLens-1M</a:t>
            </a:r>
            <a:r>
              <a:rPr lang="en-US" altLang="zh-CN" sz="3000" dirty="0">
                <a:latin typeface="Corbel" panose="020B0503020204020204" pitchFamily="34" charset="0"/>
              </a:rPr>
              <a:t>: 6040 users, 3900 items, 1M interactions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Netflix </a:t>
            </a:r>
            <a:r>
              <a:rPr lang="en-US" altLang="zh-CN" sz="3000" dirty="0">
                <a:latin typeface="Corbel" panose="020B0503020204020204" pitchFamily="34" charset="0"/>
              </a:rPr>
              <a:t>(subset): 480K users, 17K items, 100M interactions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Trivago</a:t>
            </a:r>
            <a:r>
              <a:rPr lang="en-US" altLang="zh-CN" sz="3000" dirty="0">
                <a:latin typeface="Corbel" panose="020B0503020204020204" pitchFamily="34" charset="0"/>
              </a:rPr>
              <a:t>: 730K users, 926K items, 910K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E0583-35A4-495E-99DE-C45FC74B55D4}"/>
              </a:ext>
            </a:extLst>
          </p:cNvPr>
          <p:cNvSpPr txBox="1"/>
          <p:nvPr/>
        </p:nvSpPr>
        <p:spPr>
          <a:xfrm>
            <a:off x="2667306" y="2090920"/>
            <a:ext cx="6857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Corbel" panose="020B0503020204020204" pitchFamily="34" charset="0"/>
              </a:rPr>
              <a:t>Three Recommender System Datasets</a:t>
            </a:r>
            <a:endParaRPr lang="zh-CN" altLang="en-US" sz="3000" dirty="0">
              <a:latin typeface="Corbel" panose="020B0503020204020204" pitchFamily="34" charset="0"/>
            </a:endParaRPr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F4822200-13EB-45D2-8D66-512C72C9D281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3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MovieLens-1M: Results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B2E32-C41C-4C2B-A9A9-FC885046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31" y="1340627"/>
            <a:ext cx="6324768" cy="4968901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A1186D94-0F5E-47C2-9243-C9D3BFF97436}"/>
              </a:ext>
            </a:extLst>
          </p:cNvPr>
          <p:cNvSpPr/>
          <p:nvPr/>
        </p:nvSpPr>
        <p:spPr>
          <a:xfrm>
            <a:off x="7622661" y="2577337"/>
            <a:ext cx="387276" cy="668057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2D58854-ED5F-4D2C-A3A3-79E3BB6819A4}"/>
              </a:ext>
            </a:extLst>
          </p:cNvPr>
          <p:cNvSpPr/>
          <p:nvPr/>
        </p:nvSpPr>
        <p:spPr>
          <a:xfrm>
            <a:off x="7618222" y="1518367"/>
            <a:ext cx="387276" cy="831293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E38D3-DD58-43F7-9F9F-C0B9BD3791A0}"/>
              </a:ext>
            </a:extLst>
          </p:cNvPr>
          <p:cNvSpPr txBox="1"/>
          <p:nvPr/>
        </p:nvSpPr>
        <p:spPr>
          <a:xfrm>
            <a:off x="8028648" y="2460960"/>
            <a:ext cx="109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HRNN</a:t>
            </a:r>
          </a:p>
          <a:p>
            <a:r>
              <a:rPr lang="en-US" dirty="0">
                <a:latin typeface="Corbel" panose="020B0503020204020204" pitchFamily="34" charset="0"/>
              </a:rPr>
              <a:t>TCN</a:t>
            </a:r>
          </a:p>
          <a:p>
            <a:r>
              <a:rPr lang="en-US" dirty="0">
                <a:latin typeface="Corbel" panose="020B0503020204020204" pitchFamily="34" charset="0"/>
              </a:rPr>
              <a:t>GRU4Rec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40D77-24D6-4544-91E3-9F93772671AD}"/>
              </a:ext>
            </a:extLst>
          </p:cNvPr>
          <p:cNvSpPr txBox="1"/>
          <p:nvPr/>
        </p:nvSpPr>
        <p:spPr>
          <a:xfrm>
            <a:off x="8005498" y="1464296"/>
            <a:ext cx="2671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REN-H (HRNN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REN-T (TCN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REN-G (GRU4Rec w/ REN)</a:t>
            </a:r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FCF49D94-5F88-45EE-AB08-5E5D91617ECD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Netflix: Results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29575-6CAF-4834-B4D8-043C85519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29" y="1418535"/>
            <a:ext cx="6119600" cy="491100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F479924-09BA-4D29-9419-556DB9DFECF9}"/>
              </a:ext>
            </a:extLst>
          </p:cNvPr>
          <p:cNvSpPr/>
          <p:nvPr/>
        </p:nvSpPr>
        <p:spPr>
          <a:xfrm>
            <a:off x="7570209" y="2779526"/>
            <a:ext cx="656216" cy="19363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A4D82-A569-44EC-A758-76285D5CA348}"/>
              </a:ext>
            </a:extLst>
          </p:cNvPr>
          <p:cNvSpPr txBox="1"/>
          <p:nvPr/>
        </p:nvSpPr>
        <p:spPr>
          <a:xfrm>
            <a:off x="8214847" y="269222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rbel" panose="020B0503020204020204" pitchFamily="34" charset="0"/>
              </a:rPr>
              <a:t>HRNN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3B01EE-7FC6-43E9-B967-FE132CA5FFE0}"/>
              </a:ext>
            </a:extLst>
          </p:cNvPr>
          <p:cNvSpPr/>
          <p:nvPr/>
        </p:nvSpPr>
        <p:spPr>
          <a:xfrm>
            <a:off x="7570209" y="2497497"/>
            <a:ext cx="656216" cy="19363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76EEB-69C3-4D59-81D7-AAB095AD368F}"/>
              </a:ext>
            </a:extLst>
          </p:cNvPr>
          <p:cNvSpPr txBox="1"/>
          <p:nvPr/>
        </p:nvSpPr>
        <p:spPr>
          <a:xfrm>
            <a:off x="8214847" y="2410194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rbel" panose="020B0503020204020204" pitchFamily="34" charset="0"/>
              </a:rPr>
              <a:t>REN-H (HRNN w/ REN)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7ABE99-61BE-4D7C-AE42-9740E1AC77E2}"/>
              </a:ext>
            </a:extLst>
          </p:cNvPr>
          <p:cNvSpPr txBox="1"/>
          <p:nvPr/>
        </p:nvSpPr>
        <p:spPr>
          <a:xfrm>
            <a:off x="-20628" y="5233680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itchFamily="34" charset="0"/>
              </a:rPr>
              <a:t>Our REN performs effective exploration to achieve higher long-term reward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B61CD88E-9E12-4C88-862C-FC529EC24EB4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Trivago: Slightly Different Setting, Impression Data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712D8-AF3D-4A11-ABB2-B6E5466DA6AC}"/>
              </a:ext>
            </a:extLst>
          </p:cNvPr>
          <p:cNvSpPr txBox="1"/>
          <p:nvPr/>
        </p:nvSpPr>
        <p:spPr>
          <a:xfrm>
            <a:off x="1563022" y="1705252"/>
            <a:ext cx="9667840" cy="417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MovieLens-1M and Netflix</a:t>
            </a:r>
            <a:r>
              <a:rPr lang="en-US" altLang="zh-CN" sz="3000" dirty="0">
                <a:latin typeface="Corbel" panose="020B0503020204020204" pitchFamily="34" charset="0"/>
              </a:rPr>
              <a:t>: At each time t, models recommend items from the </a:t>
            </a:r>
            <a:r>
              <a:rPr lang="en-US" altLang="zh-CN" sz="3000" b="1" dirty="0">
                <a:latin typeface="Corbel" panose="020B0503020204020204" pitchFamily="34" charset="0"/>
              </a:rPr>
              <a:t>entire</a:t>
            </a:r>
            <a:r>
              <a:rPr lang="en-US" altLang="zh-CN" sz="3000" dirty="0">
                <a:latin typeface="Corbel" panose="020B0503020204020204" pitchFamily="34" charset="0"/>
              </a:rPr>
              <a:t> item set (</a:t>
            </a:r>
            <a:r>
              <a:rPr lang="en-US" altLang="zh-CN" sz="3000" b="1" dirty="0">
                <a:latin typeface="Corbel" panose="020B0503020204020204" pitchFamily="34" charset="0"/>
              </a:rPr>
              <a:t>3900 items</a:t>
            </a:r>
            <a:r>
              <a:rPr lang="en-US" altLang="zh-CN" sz="3000" dirty="0">
                <a:latin typeface="Corbel" panose="020B0503020204020204" pitchFamily="34" charset="0"/>
              </a:rPr>
              <a:t> and </a:t>
            </a:r>
            <a:r>
              <a:rPr lang="en-US" altLang="zh-CN" sz="3000" b="1" dirty="0">
                <a:latin typeface="Corbel" panose="020B0503020204020204" pitchFamily="34" charset="0"/>
              </a:rPr>
              <a:t>17K items</a:t>
            </a:r>
            <a:r>
              <a:rPr lang="en-US" altLang="zh-CN" sz="3000" dirty="0">
                <a:latin typeface="Corbel" panose="020B0503020204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3000" b="1" dirty="0">
                <a:latin typeface="Corbel" panose="020B0503020204020204" pitchFamily="34" charset="0"/>
              </a:rPr>
              <a:t>Trivago</a:t>
            </a:r>
            <a:r>
              <a:rPr lang="en-US" altLang="zh-CN" sz="3000" dirty="0">
                <a:latin typeface="Corbel" panose="020B0503020204020204" pitchFamily="34" charset="0"/>
              </a:rPr>
              <a:t>: At each time t, models recommend items from a candidate set of </a:t>
            </a:r>
            <a:r>
              <a:rPr lang="en-US" altLang="zh-CN" sz="3000" b="1" dirty="0">
                <a:latin typeface="Corbel" panose="020B0503020204020204" pitchFamily="34" charset="0"/>
              </a:rPr>
              <a:t>25 items </a:t>
            </a:r>
            <a:r>
              <a:rPr lang="en-US" altLang="zh-CN" sz="3000" dirty="0">
                <a:latin typeface="Corbel" panose="020B0503020204020204" pitchFamily="34" charset="0"/>
              </a:rPr>
              <a:t>that </a:t>
            </a:r>
            <a:r>
              <a:rPr lang="en-US" altLang="zh-CN" sz="3000" dirty="0">
                <a:solidFill>
                  <a:srgbClr val="FF0000"/>
                </a:solidFill>
                <a:latin typeface="Corbel" panose="020B0503020204020204" pitchFamily="34" charset="0"/>
              </a:rPr>
              <a:t>have been shown to users (i.e., impression data)</a:t>
            </a:r>
            <a:r>
              <a:rPr lang="en-US" altLang="zh-CN" sz="3000" dirty="0">
                <a:latin typeface="Corbel" panose="020B0503020204020204" pitchFamily="34" charset="0"/>
              </a:rPr>
              <a:t>, instead of the entire set of 926K items</a:t>
            </a:r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60D97597-653B-45A9-8B05-5C3C247FEF23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34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Trivago: Results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17525-F58D-4453-9309-C96C9F09F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36" y="1510770"/>
            <a:ext cx="5983698" cy="4796036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12CDA194-6611-4682-8C2C-0D5323DBD5FF}"/>
              </a:ext>
            </a:extLst>
          </p:cNvPr>
          <p:cNvSpPr/>
          <p:nvPr/>
        </p:nvSpPr>
        <p:spPr>
          <a:xfrm>
            <a:off x="7476834" y="3684683"/>
            <a:ext cx="387276" cy="1477626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62222B3-77AF-4057-9841-663206735048}"/>
              </a:ext>
            </a:extLst>
          </p:cNvPr>
          <p:cNvSpPr/>
          <p:nvPr/>
        </p:nvSpPr>
        <p:spPr>
          <a:xfrm>
            <a:off x="7476834" y="2665954"/>
            <a:ext cx="387276" cy="710830"/>
          </a:xfrm>
          <a:prstGeom prst="rightBrace">
            <a:avLst>
              <a:gd name="adj1" fmla="val 41666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EF4E1-C231-46E5-AC41-A6FF73D34092}"/>
              </a:ext>
            </a:extLst>
          </p:cNvPr>
          <p:cNvSpPr txBox="1"/>
          <p:nvPr/>
        </p:nvSpPr>
        <p:spPr>
          <a:xfrm>
            <a:off x="7921985" y="3961831"/>
            <a:ext cx="109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GRU4Rec</a:t>
            </a:r>
          </a:p>
          <a:p>
            <a:r>
              <a:rPr lang="en-US" dirty="0">
                <a:latin typeface="Corbel" panose="020B0503020204020204" pitchFamily="34" charset="0"/>
              </a:rPr>
              <a:t>TCN</a:t>
            </a:r>
          </a:p>
          <a:p>
            <a:r>
              <a:rPr lang="en-US" dirty="0">
                <a:latin typeface="Corbel" panose="020B0503020204020204" pitchFamily="34" charset="0"/>
              </a:rPr>
              <a:t>HRNN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013F5-E885-4B83-98BA-F16D72619673}"/>
              </a:ext>
            </a:extLst>
          </p:cNvPr>
          <p:cNvSpPr txBox="1"/>
          <p:nvPr/>
        </p:nvSpPr>
        <p:spPr>
          <a:xfrm>
            <a:off x="7921985" y="2500885"/>
            <a:ext cx="2671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REN-G (GRU4Rec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REN-T (TCN w/ REN)</a:t>
            </a:r>
          </a:p>
          <a:p>
            <a:r>
              <a:rPr lang="en-US" dirty="0">
                <a:latin typeface="Corbel" panose="020B0503020204020204" pitchFamily="34" charset="0"/>
              </a:rPr>
              <a:t>REN-H (HRNN w/ REN)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EEDBE-ED02-4379-8EE0-7C4F88F84342}"/>
              </a:ext>
            </a:extLst>
          </p:cNvPr>
          <p:cNvSpPr txBox="1"/>
          <p:nvPr/>
        </p:nvSpPr>
        <p:spPr>
          <a:xfrm>
            <a:off x="-20628" y="5233680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Corbel" pitchFamily="34" charset="0"/>
              </a:rPr>
              <a:t>Our REN performs effective exploration to prevent accuracy drop (maintain high accuracy)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53F0B95C-EA20-4537-8D6D-C8FD49AD8592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32657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orbel" pitchFamily="34" charset="0"/>
              </a:rPr>
              <a:t>Summary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4584-DFAC-4CC2-B8EC-F0D9140D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580"/>
            <a:ext cx="11121189" cy="3302688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Identify a chicken-and-egg problem</a:t>
            </a:r>
            <a:r>
              <a:rPr lang="en-US" altLang="zh-CN" sz="2400" dirty="0"/>
              <a:t> when exploring in the latent space.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b="1" dirty="0"/>
              <a:t>Framework of context uncertainty (e.g., REN) </a:t>
            </a:r>
            <a:r>
              <a:rPr lang="en-US" altLang="zh-CN" sz="2400" dirty="0"/>
              <a:t>that handle this problem.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/>
              <a:t>Theoretical guarantees</a:t>
            </a:r>
            <a:r>
              <a:rPr lang="en-US" altLang="zh-CN" sz="2400" dirty="0"/>
              <a:t> that REN achieves the rate-optimal regret bound.</a:t>
            </a:r>
            <a:endParaRPr lang="it-IT" altLang="zh-CN" sz="2400" dirty="0"/>
          </a:p>
          <a:p>
            <a:endParaRPr lang="it-IT" altLang="zh-CN" sz="2400" dirty="0"/>
          </a:p>
          <a:p>
            <a:r>
              <a:rPr lang="en-US" altLang="zh-CN" sz="2400" b="1" dirty="0"/>
              <a:t>State-of-the-art performance</a:t>
            </a:r>
            <a:r>
              <a:rPr lang="en-US" altLang="zh-CN" sz="2400" dirty="0"/>
              <a:t> on both synthetic and real-world </a:t>
            </a:r>
            <a:r>
              <a:rPr lang="en-US" altLang="zh-CN" sz="2400" dirty="0" err="1"/>
              <a:t>RecSys</a:t>
            </a:r>
            <a:r>
              <a:rPr lang="en-US" altLang="zh-CN" sz="2400" dirty="0"/>
              <a:t> datasets.</a:t>
            </a:r>
          </a:p>
          <a:p>
            <a:endParaRPr lang="en-US" altLang="zh-C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1D196A-1606-3E46-AB79-67FAA76C1BE0}"/>
              </a:ext>
            </a:extLst>
          </p:cNvPr>
          <p:cNvSpPr/>
          <p:nvPr/>
        </p:nvSpPr>
        <p:spPr>
          <a:xfrm>
            <a:off x="3048000" y="55988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Corbel" panose="020B0503020204020204" pitchFamily="34" charset="0"/>
              </a:rPr>
              <a:t>More details</a:t>
            </a:r>
            <a:r>
              <a:rPr lang="en-US" altLang="zh-CN" sz="2400" dirty="0">
                <a:latin typeface="Corbel" panose="020B0503020204020204" pitchFamily="34" charset="0"/>
              </a:rPr>
              <a:t> at </a:t>
            </a:r>
            <a:r>
              <a:rPr lang="en-US" sz="2400" dirty="0">
                <a:latin typeface="Corbel" panose="020B0503020204020204" pitchFamily="34" charset="0"/>
                <a:hlinkClick r:id="rId3"/>
              </a:rPr>
              <a:t>http://wanghao.in/paper/AAAI22_REN.pdf</a:t>
            </a:r>
            <a:r>
              <a:rPr lang="en-US" sz="2400" dirty="0">
                <a:latin typeface="Corbel" panose="020B0503020204020204" pitchFamily="34" charset="0"/>
              </a:rPr>
              <a:t>.</a:t>
            </a:r>
            <a:endParaRPr lang="it-IT" altLang="zh-CN" sz="2400" dirty="0">
              <a:latin typeface="Corbel" panose="020B0503020204020204" pitchFamily="34" charset="0"/>
            </a:endParaRPr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76865E7-8EAC-4807-A6A8-E31E2D8A67F0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Latent Representations </a:t>
            </a:r>
            <a:br>
              <a:rPr lang="en-US" altLang="zh-CN" b="1" dirty="0">
                <a:latin typeface="Corbel" pitchFamily="34" charset="0"/>
              </a:rPr>
            </a:br>
            <a:r>
              <a:rPr lang="en-US" altLang="zh-CN" b="1" dirty="0">
                <a:latin typeface="Corbel" pitchFamily="34" charset="0"/>
              </a:rPr>
              <a:t>in Modern Recommender Systems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37614-2CC0-4680-B94A-B78BBDD0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729" y="1556990"/>
            <a:ext cx="5720541" cy="36487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01FA8-B70D-448F-B403-8B1EB25D875E}"/>
              </a:ext>
            </a:extLst>
          </p:cNvPr>
          <p:cNvSpPr txBox="1"/>
          <p:nvPr/>
        </p:nvSpPr>
        <p:spPr>
          <a:xfrm>
            <a:off x="202071" y="6491840"/>
            <a:ext cx="572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orbel" panose="020B0503020204020204" pitchFamily="34" charset="0"/>
              </a:rPr>
              <a:t>Wang et al. Collaborative deep learning for recommender systems. KDD 2015.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21579-B219-4FF4-8589-2DDBB3BBE0B5}"/>
              </a:ext>
            </a:extLst>
          </p:cNvPr>
          <p:cNvSpPr txBox="1"/>
          <p:nvPr/>
        </p:nvSpPr>
        <p:spPr>
          <a:xfrm>
            <a:off x="2155883" y="1272815"/>
            <a:ext cx="788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Deep Latent Representation via Collaborative Deep Learning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598CD4-BA59-4955-8512-C82A5CF9A882}"/>
              </a:ext>
            </a:extLst>
          </p:cNvPr>
          <p:cNvSpPr/>
          <p:nvPr/>
        </p:nvSpPr>
        <p:spPr>
          <a:xfrm>
            <a:off x="5579633" y="1860406"/>
            <a:ext cx="480506" cy="32299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F668D0-BA3A-4DA1-95C4-7E06A55FD601}"/>
              </a:ext>
            </a:extLst>
          </p:cNvPr>
          <p:cNvCxnSpPr>
            <a:cxnSpLocks/>
          </p:cNvCxnSpPr>
          <p:nvPr/>
        </p:nvCxnSpPr>
        <p:spPr>
          <a:xfrm>
            <a:off x="5819886" y="5090318"/>
            <a:ext cx="0" cy="396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554066-EBD6-483D-AAB8-E96A85983574}"/>
                  </a:ext>
                </a:extLst>
              </p:cNvPr>
              <p:cNvSpPr txBox="1"/>
              <p:nvPr/>
            </p:nvSpPr>
            <p:spPr>
              <a:xfrm>
                <a:off x="2395663" y="5404856"/>
                <a:ext cx="74334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Deep latent representation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an item from neural networks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554066-EBD6-483D-AAB8-E96A85983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663" y="5404856"/>
                <a:ext cx="7433445" cy="430887"/>
              </a:xfrm>
              <a:prstGeom prst="rect">
                <a:avLst/>
              </a:prstGeom>
              <a:blipFill>
                <a:blip r:embed="rId4"/>
                <a:stretch>
                  <a:fillRect l="-1066" t="-10000" r="-16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0B0F7D-AA62-4FFA-A102-702E89672D1C}"/>
                  </a:ext>
                </a:extLst>
              </p:cNvPr>
              <p:cNvSpPr txBox="1"/>
              <p:nvPr/>
            </p:nvSpPr>
            <p:spPr>
              <a:xfrm>
                <a:off x="2014640" y="5910338"/>
                <a:ext cx="90359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rbel" panose="020B0503020204020204" pitchFamily="34" charset="0"/>
                  </a:rPr>
                  <a:t>Predict the rating from a user to an item using the 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0B0F7D-AA62-4FFA-A102-702E89672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640" y="5910338"/>
                <a:ext cx="9035935" cy="430887"/>
              </a:xfrm>
              <a:prstGeom prst="rect">
                <a:avLst/>
              </a:prstGeom>
              <a:blipFill>
                <a:blip r:embed="rId5"/>
                <a:stretch>
                  <a:fillRect l="-877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A52AA5-599A-43B5-A8F4-1FFEB4A1A8B2}"/>
              </a:ext>
            </a:extLst>
          </p:cNvPr>
          <p:cNvCxnSpPr>
            <a:cxnSpLocks/>
          </p:cNvCxnSpPr>
          <p:nvPr/>
        </p:nvCxnSpPr>
        <p:spPr>
          <a:xfrm flipV="1">
            <a:off x="8326419" y="3883511"/>
            <a:ext cx="458352" cy="6409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74FB06-0958-4819-BB26-B6576B26D6FC}"/>
                  </a:ext>
                </a:extLst>
              </p:cNvPr>
              <p:cNvSpPr txBox="1"/>
              <p:nvPr/>
            </p:nvSpPr>
            <p:spPr>
              <a:xfrm>
                <a:off x="8511618" y="3429000"/>
                <a:ext cx="385714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Additionally, learn latent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      representation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a user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 and latent offset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for an item</a:t>
                </a:r>
                <a:endParaRPr lang="en-US" sz="22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74FB06-0958-4819-BB26-B6576B26D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618" y="3429000"/>
                <a:ext cx="3857146" cy="1107996"/>
              </a:xfrm>
              <a:prstGeom prst="rect">
                <a:avLst/>
              </a:prstGeom>
              <a:blipFill>
                <a:blip r:embed="rId6"/>
                <a:stretch>
                  <a:fillRect l="-2054" t="-3867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47768C9-BB45-4109-9982-5F6B5B0D4696}"/>
              </a:ext>
            </a:extLst>
          </p:cNvPr>
          <p:cNvSpPr txBox="1"/>
          <p:nvPr/>
        </p:nvSpPr>
        <p:spPr>
          <a:xfrm>
            <a:off x="6487510" y="6491840"/>
            <a:ext cx="5639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orbel" panose="020B0503020204020204" pitchFamily="34" charset="0"/>
              </a:rPr>
              <a:t>Wang et al. Collaborative recurrent AE for recommender systems. NIPS 2016.</a:t>
            </a:r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A8B37281-3F8E-41C9-87D9-5AD68BFC7361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Corbel" pitchFamily="34" charset="0"/>
              </a:rPr>
              <a:t>Latent Representations </a:t>
            </a:r>
            <a:br>
              <a:rPr lang="en-US" altLang="zh-CN" b="1" dirty="0">
                <a:latin typeface="Corbel" pitchFamily="34" charset="0"/>
              </a:rPr>
            </a:br>
            <a:r>
              <a:rPr lang="en-US" altLang="zh-CN" b="1" dirty="0">
                <a:latin typeface="Corbel" pitchFamily="34" charset="0"/>
              </a:rPr>
              <a:t>in Modern Recommender Systems</a:t>
            </a:r>
            <a:endParaRPr lang="zh-CN" altLang="en-US" b="1" dirty="0">
              <a:latin typeface="Corbel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E8E0618-81DB-43D6-9BA2-1CCFE176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6" y="1859655"/>
            <a:ext cx="6796148" cy="2571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033F6-874B-42B3-B62F-6E268D2C98BA}"/>
              </a:ext>
            </a:extLst>
          </p:cNvPr>
          <p:cNvSpPr txBox="1"/>
          <p:nvPr/>
        </p:nvSpPr>
        <p:spPr>
          <a:xfrm>
            <a:off x="-10314" y="4775672"/>
            <a:ext cx="12212628" cy="1446550"/>
          </a:xfrm>
          <a:prstGeom prst="rect">
            <a:avLst/>
          </a:prstGeom>
          <a:solidFill>
            <a:srgbClr val="D11C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Performance relies heavily on the quality of representations in the latent space</a:t>
            </a:r>
            <a:endParaRPr lang="zh-CN" altLang="en-US" sz="4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6E518-7995-4B93-A225-F473445950BC}"/>
              </a:ext>
            </a:extLst>
          </p:cNvPr>
          <p:cNvSpPr txBox="1"/>
          <p:nvPr/>
        </p:nvSpPr>
        <p:spPr>
          <a:xfrm>
            <a:off x="6811522" y="6509962"/>
            <a:ext cx="5485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orbel" panose="020B0503020204020204" pitchFamily="34" charset="0"/>
              </a:rPr>
              <a:t>Ma et al. Temporal-Contextual Recommendation in Real-Time.  KDD 2020.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B4E8E-87A9-4485-99D6-DA40872922A7}"/>
              </a:ext>
            </a:extLst>
          </p:cNvPr>
          <p:cNvSpPr txBox="1"/>
          <p:nvPr/>
        </p:nvSpPr>
        <p:spPr>
          <a:xfrm>
            <a:off x="7977" y="6509962"/>
            <a:ext cx="671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>
                <a:latin typeface="Corbel" panose="020B0503020204020204" pitchFamily="34" charset="0"/>
              </a:rPr>
              <a:t>Hidasi</a:t>
            </a:r>
            <a:r>
              <a:rPr lang="en-US" sz="1400" dirty="0">
                <a:latin typeface="Corbel" panose="020B0503020204020204" pitchFamily="34" charset="0"/>
              </a:rPr>
              <a:t> et al. Session-based recommendations with recurrent neural networks. </a:t>
            </a:r>
            <a:r>
              <a:rPr lang="en-US" sz="1400" i="1" dirty="0">
                <a:latin typeface="Corbel" panose="020B0503020204020204" pitchFamily="34" charset="0"/>
              </a:rPr>
              <a:t>ICLR 2016.</a:t>
            </a:r>
            <a:endParaRPr lang="zh-CN" altLang="en-U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63242-CEF5-42A0-9856-E0BD8B9666D1}"/>
              </a:ext>
            </a:extLst>
          </p:cNvPr>
          <p:cNvSpPr txBox="1"/>
          <p:nvPr/>
        </p:nvSpPr>
        <p:spPr>
          <a:xfrm>
            <a:off x="2155883" y="1272815"/>
            <a:ext cx="773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Deep Latent Representation via </a:t>
            </a:r>
            <a:r>
              <a:rPr lang="en-US" altLang="zh-CN" sz="2400" dirty="0">
                <a:latin typeface="Corbel" panose="020B0503020204020204" pitchFamily="34" charset="0"/>
              </a:rPr>
              <a:t>Recurrent Neural Networks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3F8CE-2E95-4254-9133-764A338DB671}"/>
              </a:ext>
            </a:extLst>
          </p:cNvPr>
          <p:cNvSpPr/>
          <p:nvPr/>
        </p:nvSpPr>
        <p:spPr>
          <a:xfrm>
            <a:off x="6495627" y="1748692"/>
            <a:ext cx="566570" cy="7075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A04E93-BE3F-46F6-A587-6AE074688835}"/>
              </a:ext>
            </a:extLst>
          </p:cNvPr>
          <p:cNvCxnSpPr>
            <a:cxnSpLocks/>
          </p:cNvCxnSpPr>
          <p:nvPr/>
        </p:nvCxnSpPr>
        <p:spPr>
          <a:xfrm>
            <a:off x="7100866" y="2102445"/>
            <a:ext cx="4504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D08BBD-384B-48B5-8E71-BB990ABCA6EB}"/>
                  </a:ext>
                </a:extLst>
              </p:cNvPr>
              <p:cNvSpPr txBox="1"/>
              <p:nvPr/>
            </p:nvSpPr>
            <p:spPr>
              <a:xfrm>
                <a:off x="7551346" y="1701027"/>
                <a:ext cx="40110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Deep latent representation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a user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DD08BBD-384B-48B5-8E71-BB990ABCA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46" y="1701027"/>
                <a:ext cx="4011034" cy="769441"/>
              </a:xfrm>
              <a:prstGeom prst="rect">
                <a:avLst/>
              </a:prstGeom>
              <a:blipFill>
                <a:blip r:embed="rId4"/>
                <a:stretch>
                  <a:fillRect l="-1976" t="-5556" r="-1064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26D404F-5851-43D1-B112-9836AEE479B9}"/>
              </a:ext>
            </a:extLst>
          </p:cNvPr>
          <p:cNvCxnSpPr>
            <a:cxnSpLocks/>
          </p:cNvCxnSpPr>
          <p:nvPr/>
        </p:nvCxnSpPr>
        <p:spPr>
          <a:xfrm>
            <a:off x="7100866" y="3258455"/>
            <a:ext cx="12568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6047C5-B27B-4D14-8B33-57F164DE76B6}"/>
                  </a:ext>
                </a:extLst>
              </p:cNvPr>
              <p:cNvSpPr txBox="1"/>
              <p:nvPr/>
            </p:nvSpPr>
            <p:spPr>
              <a:xfrm>
                <a:off x="8357667" y="2787163"/>
                <a:ext cx="37769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Additionally, learn latent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representation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for each item</a:t>
                </a:r>
                <a:endParaRPr lang="en-US" sz="2200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6047C5-B27B-4D14-8B33-57F164DE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67" y="2787163"/>
                <a:ext cx="3776996" cy="769441"/>
              </a:xfrm>
              <a:prstGeom prst="rect">
                <a:avLst/>
              </a:prstGeom>
              <a:blipFill>
                <a:blip r:embed="rId5"/>
                <a:stretch>
                  <a:fillRect l="-2097" t="-555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CA32FE-1A9B-4CB6-9C1B-C963682D9189}"/>
                  </a:ext>
                </a:extLst>
              </p:cNvPr>
              <p:cNvSpPr txBox="1"/>
              <p:nvPr/>
            </p:nvSpPr>
            <p:spPr>
              <a:xfrm>
                <a:off x="7282404" y="3869581"/>
                <a:ext cx="488306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rbel" panose="020B0503020204020204" pitchFamily="34" charset="0"/>
                  </a:rPr>
                  <a:t>Predict the rating from a user to an item </a:t>
                </a:r>
              </a:p>
              <a:p>
                <a:r>
                  <a:rPr lang="en-US" sz="2200" dirty="0">
                    <a:latin typeface="Corbel" panose="020B0503020204020204" pitchFamily="34" charset="0"/>
                  </a:rPr>
                  <a:t>using the inner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CA32FE-1A9B-4CB6-9C1B-C963682D9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404" y="3869581"/>
                <a:ext cx="4883068" cy="769441"/>
              </a:xfrm>
              <a:prstGeom prst="rect">
                <a:avLst/>
              </a:prstGeom>
              <a:blipFill>
                <a:blip r:embed="rId6"/>
                <a:stretch>
                  <a:fillRect l="-1623" t="-5556" r="-624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3C130378-948A-4582-9C70-D7CB8FDAFAD6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1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The Need for Exploration</a:t>
            </a:r>
            <a:endParaRPr lang="zh-CN" altLang="en-US" b="1" dirty="0">
              <a:latin typeface="Corbel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22D290-D7EB-42C0-A20A-215DC75CEFA6}"/>
              </a:ext>
            </a:extLst>
          </p:cNvPr>
          <p:cNvCxnSpPr>
            <a:cxnSpLocks/>
          </p:cNvCxnSpPr>
          <p:nvPr/>
        </p:nvCxnSpPr>
        <p:spPr>
          <a:xfrm>
            <a:off x="3490311" y="5014912"/>
            <a:ext cx="56652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12C3F3-0CB7-4533-8A5E-309006DA3279}"/>
              </a:ext>
            </a:extLst>
          </p:cNvPr>
          <p:cNvCxnSpPr>
            <a:cxnSpLocks/>
          </p:cNvCxnSpPr>
          <p:nvPr/>
        </p:nvCxnSpPr>
        <p:spPr>
          <a:xfrm flipV="1">
            <a:off x="3657600" y="1226916"/>
            <a:ext cx="0" cy="40337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EB961D-0AD8-4105-9D63-9359E958F53A}"/>
              </a:ext>
            </a:extLst>
          </p:cNvPr>
          <p:cNvSpPr txBox="1"/>
          <p:nvPr/>
        </p:nvSpPr>
        <p:spPr>
          <a:xfrm>
            <a:off x="2053074" y="1135707"/>
            <a:ext cx="1573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Reward</a:t>
            </a:r>
          </a:p>
          <a:p>
            <a:pPr algn="ctr"/>
            <a:r>
              <a:rPr lang="en-US" sz="2400" b="1" dirty="0">
                <a:latin typeface="Corbel" panose="020B0503020204020204" pitchFamily="34" charset="0"/>
              </a:rPr>
              <a:t>(Accuracy)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0C91A-1E0A-4F1F-8368-6E830324A2E6}"/>
              </a:ext>
            </a:extLst>
          </p:cNvPr>
          <p:cNvSpPr txBox="1"/>
          <p:nvPr/>
        </p:nvSpPr>
        <p:spPr>
          <a:xfrm>
            <a:off x="8952155" y="5014912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Time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F34B0C-E4AD-4E28-9495-6CA176C4DC45}"/>
              </a:ext>
            </a:extLst>
          </p:cNvPr>
          <p:cNvSpPr/>
          <p:nvPr/>
        </p:nvSpPr>
        <p:spPr>
          <a:xfrm>
            <a:off x="3649885" y="2407539"/>
            <a:ext cx="5302270" cy="2607374"/>
          </a:xfrm>
          <a:custGeom>
            <a:avLst/>
            <a:gdLst>
              <a:gd name="connsiteX0" fmla="*/ 0 w 4884516"/>
              <a:gd name="connsiteY0" fmla="*/ 2118167 h 2118167"/>
              <a:gd name="connsiteX1" fmla="*/ 1226916 w 4884516"/>
              <a:gd name="connsiteY1" fmla="*/ 717630 h 2118167"/>
              <a:gd name="connsiteX2" fmla="*/ 2129741 w 4884516"/>
              <a:gd name="connsiteY2" fmla="*/ 219919 h 2118167"/>
              <a:gd name="connsiteX3" fmla="*/ 3171463 w 4884516"/>
              <a:gd name="connsiteY3" fmla="*/ 46299 h 2118167"/>
              <a:gd name="connsiteX4" fmla="*/ 4687746 w 4884516"/>
              <a:gd name="connsiteY4" fmla="*/ 11575 h 2118167"/>
              <a:gd name="connsiteX5" fmla="*/ 4884516 w 4884516"/>
              <a:gd name="connsiteY5" fmla="*/ 0 h 21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4516" h="2118167">
                <a:moveTo>
                  <a:pt x="0" y="2118167"/>
                </a:moveTo>
                <a:cubicBezTo>
                  <a:pt x="435979" y="1576086"/>
                  <a:pt x="871959" y="1034005"/>
                  <a:pt x="1226916" y="717630"/>
                </a:cubicBezTo>
                <a:cubicBezTo>
                  <a:pt x="1581873" y="401255"/>
                  <a:pt x="1805650" y="331808"/>
                  <a:pt x="2129741" y="219919"/>
                </a:cubicBezTo>
                <a:cubicBezTo>
                  <a:pt x="2453832" y="108030"/>
                  <a:pt x="2745129" y="81023"/>
                  <a:pt x="3171463" y="46299"/>
                </a:cubicBezTo>
                <a:cubicBezTo>
                  <a:pt x="3597797" y="11575"/>
                  <a:pt x="4402237" y="19291"/>
                  <a:pt x="4687746" y="11575"/>
                </a:cubicBezTo>
                <a:cubicBezTo>
                  <a:pt x="4973255" y="3859"/>
                  <a:pt x="4762982" y="11575"/>
                  <a:pt x="4884516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934A26-B65E-4C6E-9FF2-F5547703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1" y="1597372"/>
            <a:ext cx="3587228" cy="1847850"/>
          </a:xfrm>
          <a:prstGeom prst="rect">
            <a:avLst/>
          </a:prstGeom>
        </p:spPr>
      </p:pic>
      <p:sp>
        <p:nvSpPr>
          <p:cNvPr id="15" name="右箭头 8">
            <a:extLst>
              <a:ext uri="{FF2B5EF4-FFF2-40B4-BE49-F238E27FC236}">
                <a16:creationId xmlns:a16="http://schemas.microsoft.com/office/drawing/2014/main" id="{E603F592-41B4-4860-95BE-8CA1FE0D2680}"/>
              </a:ext>
            </a:extLst>
          </p:cNvPr>
          <p:cNvSpPr/>
          <p:nvPr/>
        </p:nvSpPr>
        <p:spPr>
          <a:xfrm rot="5400000">
            <a:off x="3794396" y="4568937"/>
            <a:ext cx="141578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F8B0E-B9FB-450B-BCA2-8FB0DAA7AB5E}"/>
              </a:ext>
            </a:extLst>
          </p:cNvPr>
          <p:cNvSpPr txBox="1"/>
          <p:nvPr/>
        </p:nvSpPr>
        <p:spPr>
          <a:xfrm>
            <a:off x="791286" y="5666094"/>
            <a:ext cx="52686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Find the user likes action movies, </a:t>
            </a:r>
          </a:p>
          <a:p>
            <a:r>
              <a:rPr lang="en-US" sz="2200" dirty="0">
                <a:latin typeface="Corbel" panose="020B0503020204020204" pitchFamily="34" charset="0"/>
              </a:rPr>
              <a:t>and keep recommending her action movies.</a:t>
            </a:r>
          </a:p>
          <a:p>
            <a:r>
              <a:rPr lang="en-US" sz="2200" dirty="0">
                <a:latin typeface="Corbel" panose="020B0503020204020204" pitchFamily="34" charset="0"/>
              </a:rPr>
              <a:t>Reward increases. </a:t>
            </a:r>
          </a:p>
        </p:txBody>
      </p:sp>
      <p:sp>
        <p:nvSpPr>
          <p:cNvPr id="17" name="右箭头 8">
            <a:extLst>
              <a:ext uri="{FF2B5EF4-FFF2-40B4-BE49-F238E27FC236}">
                <a16:creationId xmlns:a16="http://schemas.microsoft.com/office/drawing/2014/main" id="{1FE5C5C9-D530-40EA-8D6E-14A738131F23}"/>
              </a:ext>
            </a:extLst>
          </p:cNvPr>
          <p:cNvSpPr/>
          <p:nvPr/>
        </p:nvSpPr>
        <p:spPr>
          <a:xfrm rot="5400000">
            <a:off x="6061968" y="3772134"/>
            <a:ext cx="30678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86DF4-A949-410D-B3F1-89C8860A6036}"/>
              </a:ext>
            </a:extLst>
          </p:cNvPr>
          <p:cNvSpPr txBox="1"/>
          <p:nvPr/>
        </p:nvSpPr>
        <p:spPr>
          <a:xfrm>
            <a:off x="7235850" y="5750004"/>
            <a:ext cx="2373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Reward saturated. </a:t>
            </a:r>
          </a:p>
        </p:txBody>
      </p:sp>
      <p:sp>
        <p:nvSpPr>
          <p:cNvPr id="13" name="灯片编号占位符 4">
            <a:extLst>
              <a:ext uri="{FF2B5EF4-FFF2-40B4-BE49-F238E27FC236}">
                <a16:creationId xmlns:a16="http://schemas.microsoft.com/office/drawing/2014/main" id="{69D1B559-4A0A-4913-8CC7-6B2A3ADA5A93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The Need for Exploration</a:t>
            </a:r>
            <a:endParaRPr lang="zh-CN" altLang="en-US" b="1" dirty="0">
              <a:latin typeface="Corbel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D22D290-D7EB-42C0-A20A-215DC75CEFA6}"/>
              </a:ext>
            </a:extLst>
          </p:cNvPr>
          <p:cNvCxnSpPr>
            <a:cxnSpLocks/>
          </p:cNvCxnSpPr>
          <p:nvPr/>
        </p:nvCxnSpPr>
        <p:spPr>
          <a:xfrm>
            <a:off x="3490311" y="5014912"/>
            <a:ext cx="566526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12C3F3-0CB7-4533-8A5E-309006DA3279}"/>
              </a:ext>
            </a:extLst>
          </p:cNvPr>
          <p:cNvCxnSpPr>
            <a:cxnSpLocks/>
          </p:cNvCxnSpPr>
          <p:nvPr/>
        </p:nvCxnSpPr>
        <p:spPr>
          <a:xfrm flipV="1">
            <a:off x="3657600" y="1226916"/>
            <a:ext cx="0" cy="40337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C0C91A-1E0A-4F1F-8368-6E830324A2E6}"/>
              </a:ext>
            </a:extLst>
          </p:cNvPr>
          <p:cNvSpPr txBox="1"/>
          <p:nvPr/>
        </p:nvSpPr>
        <p:spPr>
          <a:xfrm>
            <a:off x="8952155" y="5014912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Time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F34B0C-E4AD-4E28-9495-6CA176C4DC45}"/>
              </a:ext>
            </a:extLst>
          </p:cNvPr>
          <p:cNvSpPr/>
          <p:nvPr/>
        </p:nvSpPr>
        <p:spPr>
          <a:xfrm>
            <a:off x="3649885" y="2407539"/>
            <a:ext cx="5302270" cy="2607374"/>
          </a:xfrm>
          <a:custGeom>
            <a:avLst/>
            <a:gdLst>
              <a:gd name="connsiteX0" fmla="*/ 0 w 4884516"/>
              <a:gd name="connsiteY0" fmla="*/ 2118167 h 2118167"/>
              <a:gd name="connsiteX1" fmla="*/ 1226916 w 4884516"/>
              <a:gd name="connsiteY1" fmla="*/ 717630 h 2118167"/>
              <a:gd name="connsiteX2" fmla="*/ 2129741 w 4884516"/>
              <a:gd name="connsiteY2" fmla="*/ 219919 h 2118167"/>
              <a:gd name="connsiteX3" fmla="*/ 3171463 w 4884516"/>
              <a:gd name="connsiteY3" fmla="*/ 46299 h 2118167"/>
              <a:gd name="connsiteX4" fmla="*/ 4687746 w 4884516"/>
              <a:gd name="connsiteY4" fmla="*/ 11575 h 2118167"/>
              <a:gd name="connsiteX5" fmla="*/ 4884516 w 4884516"/>
              <a:gd name="connsiteY5" fmla="*/ 0 h 21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4516" h="2118167">
                <a:moveTo>
                  <a:pt x="0" y="2118167"/>
                </a:moveTo>
                <a:cubicBezTo>
                  <a:pt x="435979" y="1576086"/>
                  <a:pt x="871959" y="1034005"/>
                  <a:pt x="1226916" y="717630"/>
                </a:cubicBezTo>
                <a:cubicBezTo>
                  <a:pt x="1581873" y="401255"/>
                  <a:pt x="1805650" y="331808"/>
                  <a:pt x="2129741" y="219919"/>
                </a:cubicBezTo>
                <a:cubicBezTo>
                  <a:pt x="2453832" y="108030"/>
                  <a:pt x="2745129" y="81023"/>
                  <a:pt x="3171463" y="46299"/>
                </a:cubicBezTo>
                <a:cubicBezTo>
                  <a:pt x="3597797" y="11575"/>
                  <a:pt x="4402237" y="19291"/>
                  <a:pt x="4687746" y="11575"/>
                </a:cubicBezTo>
                <a:cubicBezTo>
                  <a:pt x="4973255" y="3859"/>
                  <a:pt x="4762982" y="11575"/>
                  <a:pt x="4884516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右箭头 8">
            <a:extLst>
              <a:ext uri="{FF2B5EF4-FFF2-40B4-BE49-F238E27FC236}">
                <a16:creationId xmlns:a16="http://schemas.microsoft.com/office/drawing/2014/main" id="{E603F592-41B4-4860-95BE-8CA1FE0D2680}"/>
              </a:ext>
            </a:extLst>
          </p:cNvPr>
          <p:cNvSpPr/>
          <p:nvPr/>
        </p:nvSpPr>
        <p:spPr>
          <a:xfrm rot="5400000">
            <a:off x="3794396" y="4568937"/>
            <a:ext cx="1415785" cy="72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F8B0E-B9FB-450B-BCA2-8FB0DAA7AB5E}"/>
              </a:ext>
            </a:extLst>
          </p:cNvPr>
          <p:cNvSpPr txBox="1"/>
          <p:nvPr/>
        </p:nvSpPr>
        <p:spPr>
          <a:xfrm>
            <a:off x="791286" y="5666094"/>
            <a:ext cx="54850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Find the user likes action movies, recommend</a:t>
            </a:r>
          </a:p>
          <a:p>
            <a:r>
              <a:rPr lang="en-US" sz="2200" dirty="0">
                <a:latin typeface="Corbel" panose="020B0503020204020204" pitchFamily="34" charset="0"/>
              </a:rPr>
              <a:t>her action movies </a:t>
            </a:r>
            <a:r>
              <a:rPr lang="en-US" sz="2200" dirty="0">
                <a:solidFill>
                  <a:srgbClr val="FF0000"/>
                </a:solidFill>
                <a:latin typeface="Corbel" panose="020B0503020204020204" pitchFamily="34" charset="0"/>
              </a:rPr>
              <a:t>and other movies</a:t>
            </a:r>
            <a:r>
              <a:rPr lang="en-US" sz="2200" dirty="0">
                <a:latin typeface="Corbel" panose="020B0503020204020204" pitchFamily="34" charset="0"/>
              </a:rPr>
              <a:t>.</a:t>
            </a:r>
          </a:p>
          <a:p>
            <a:r>
              <a:rPr lang="en-US" sz="2200" dirty="0">
                <a:latin typeface="Corbel" panose="020B0503020204020204" pitchFamily="34" charset="0"/>
              </a:rPr>
              <a:t>Reward increases. </a:t>
            </a:r>
          </a:p>
        </p:txBody>
      </p:sp>
      <p:sp>
        <p:nvSpPr>
          <p:cNvPr id="17" name="右箭头 8">
            <a:extLst>
              <a:ext uri="{FF2B5EF4-FFF2-40B4-BE49-F238E27FC236}">
                <a16:creationId xmlns:a16="http://schemas.microsoft.com/office/drawing/2014/main" id="{1FE5C5C9-D530-40EA-8D6E-14A738131F23}"/>
              </a:ext>
            </a:extLst>
          </p:cNvPr>
          <p:cNvSpPr/>
          <p:nvPr/>
        </p:nvSpPr>
        <p:spPr>
          <a:xfrm rot="5400000">
            <a:off x="5850864" y="3561031"/>
            <a:ext cx="3490053" cy="72008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86DF4-A949-410D-B3F1-89C8860A6036}"/>
              </a:ext>
            </a:extLst>
          </p:cNvPr>
          <p:cNvSpPr txBox="1"/>
          <p:nvPr/>
        </p:nvSpPr>
        <p:spPr>
          <a:xfrm>
            <a:off x="7235850" y="5750004"/>
            <a:ext cx="3065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 panose="020B0503020204020204" pitchFamily="34" charset="0"/>
              </a:rPr>
              <a:t>Reward </a:t>
            </a:r>
            <a:r>
              <a:rPr lang="en-US" sz="2200" dirty="0">
                <a:solidFill>
                  <a:srgbClr val="FF0000"/>
                </a:solidFill>
                <a:latin typeface="Corbel" panose="020B0503020204020204" pitchFamily="34" charset="0"/>
              </a:rPr>
              <a:t>keep increasing</a:t>
            </a:r>
            <a:r>
              <a:rPr lang="en-US" sz="2200" dirty="0"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487A95-897B-43F7-BAD0-11D7F007F4CF}"/>
              </a:ext>
            </a:extLst>
          </p:cNvPr>
          <p:cNvSpPr/>
          <p:nvPr/>
        </p:nvSpPr>
        <p:spPr>
          <a:xfrm>
            <a:off x="3657600" y="1759352"/>
            <a:ext cx="4919241" cy="3217762"/>
          </a:xfrm>
          <a:custGeom>
            <a:avLst/>
            <a:gdLst>
              <a:gd name="connsiteX0" fmla="*/ 0 w 4919241"/>
              <a:gd name="connsiteY0" fmla="*/ 3217762 h 3217762"/>
              <a:gd name="connsiteX1" fmla="*/ 1099595 w 4919241"/>
              <a:gd name="connsiteY1" fmla="*/ 1666754 h 3217762"/>
              <a:gd name="connsiteX2" fmla="*/ 1840375 w 4919241"/>
              <a:gd name="connsiteY2" fmla="*/ 1064871 h 3217762"/>
              <a:gd name="connsiteX3" fmla="*/ 2754775 w 4919241"/>
              <a:gd name="connsiteY3" fmla="*/ 625033 h 3217762"/>
              <a:gd name="connsiteX4" fmla="*/ 3970116 w 4919241"/>
              <a:gd name="connsiteY4" fmla="*/ 231494 h 3217762"/>
              <a:gd name="connsiteX5" fmla="*/ 4583575 w 4919241"/>
              <a:gd name="connsiteY5" fmla="*/ 69448 h 3217762"/>
              <a:gd name="connsiteX6" fmla="*/ 4919241 w 4919241"/>
              <a:gd name="connsiteY6" fmla="*/ 0 h 32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9241" h="3217762">
                <a:moveTo>
                  <a:pt x="0" y="3217762"/>
                </a:moveTo>
                <a:cubicBezTo>
                  <a:pt x="396433" y="2621665"/>
                  <a:pt x="792866" y="2025569"/>
                  <a:pt x="1099595" y="1666754"/>
                </a:cubicBezTo>
                <a:cubicBezTo>
                  <a:pt x="1406324" y="1307939"/>
                  <a:pt x="1564512" y="1238491"/>
                  <a:pt x="1840375" y="1064871"/>
                </a:cubicBezTo>
                <a:cubicBezTo>
                  <a:pt x="2116238" y="891251"/>
                  <a:pt x="2399818" y="763929"/>
                  <a:pt x="2754775" y="625033"/>
                </a:cubicBezTo>
                <a:cubicBezTo>
                  <a:pt x="3109732" y="486137"/>
                  <a:pt x="3665316" y="324091"/>
                  <a:pt x="3970116" y="231494"/>
                </a:cubicBezTo>
                <a:cubicBezTo>
                  <a:pt x="4274916" y="138896"/>
                  <a:pt x="4425388" y="108030"/>
                  <a:pt x="4583575" y="69448"/>
                </a:cubicBezTo>
                <a:cubicBezTo>
                  <a:pt x="4741762" y="30866"/>
                  <a:pt x="4830501" y="15433"/>
                  <a:pt x="4919241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934A26-B65E-4C6E-9FF2-F55477035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>
            <a:off x="5757753" y="1456175"/>
            <a:ext cx="3587228" cy="7307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9668AA-BBB0-4673-9C13-84225D09F8DE}"/>
              </a:ext>
            </a:extLst>
          </p:cNvPr>
          <p:cNvSpPr txBox="1"/>
          <p:nvPr/>
        </p:nvSpPr>
        <p:spPr>
          <a:xfrm>
            <a:off x="2053074" y="1135707"/>
            <a:ext cx="1573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orbel" panose="020B0503020204020204" pitchFamily="34" charset="0"/>
              </a:rPr>
              <a:t>Reward</a:t>
            </a:r>
          </a:p>
          <a:p>
            <a:pPr algn="ctr"/>
            <a:r>
              <a:rPr lang="en-US" sz="2400" b="1" dirty="0">
                <a:latin typeface="Corbel" panose="020B0503020204020204" pitchFamily="34" charset="0"/>
              </a:rPr>
              <a:t>(Accuracy)</a:t>
            </a:r>
          </a:p>
        </p:txBody>
      </p:sp>
      <p:sp>
        <p:nvSpPr>
          <p:cNvPr id="20" name="灯片编号占位符 4">
            <a:extLst>
              <a:ext uri="{FF2B5EF4-FFF2-40B4-BE49-F238E27FC236}">
                <a16:creationId xmlns:a16="http://schemas.microsoft.com/office/drawing/2014/main" id="{E3E034C2-708D-4629-8749-878686872742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Chicken-and-Egg Problem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63427-FEAF-4280-AE36-5E6FD476FC3F}"/>
              </a:ext>
            </a:extLst>
          </p:cNvPr>
          <p:cNvSpPr txBox="1"/>
          <p:nvPr/>
        </p:nvSpPr>
        <p:spPr>
          <a:xfrm>
            <a:off x="1180618" y="3074133"/>
            <a:ext cx="316144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600" b="1" dirty="0">
                <a:latin typeface="Corbel" panose="020B0503020204020204" pitchFamily="34" charset="0"/>
              </a:rPr>
              <a:t>Effective</a:t>
            </a:r>
            <a:endParaRPr lang="en-US" sz="4600" b="1" dirty="0">
              <a:latin typeface="Corbel" panose="020B0503020204020204" pitchFamily="34" charset="0"/>
            </a:endParaRPr>
          </a:p>
          <a:p>
            <a:pPr algn="ctr"/>
            <a:r>
              <a:rPr lang="en-US" sz="4600" b="1" dirty="0">
                <a:latin typeface="Corbel" panose="020B0503020204020204" pitchFamily="34" charset="0"/>
              </a:rPr>
              <a:t>Exploration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1253F-14D2-4995-B8BF-16C1BBF50216}"/>
              </a:ext>
            </a:extLst>
          </p:cNvPr>
          <p:cNvSpPr txBox="1"/>
          <p:nvPr/>
        </p:nvSpPr>
        <p:spPr>
          <a:xfrm>
            <a:off x="6952527" y="3002983"/>
            <a:ext cx="436177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latin typeface="Corbel" panose="020B0503020204020204" pitchFamily="34" charset="0"/>
              </a:rPr>
              <a:t>Good Latent</a:t>
            </a:r>
          </a:p>
          <a:p>
            <a:pPr algn="ctr"/>
            <a:r>
              <a:rPr lang="en-US" sz="4600" b="1" dirty="0">
                <a:latin typeface="Corbel" panose="020B0503020204020204" pitchFamily="34" charset="0"/>
              </a:rPr>
              <a:t>Representations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FBF46-25A0-452B-883A-6496EA834AC0}"/>
              </a:ext>
            </a:extLst>
          </p:cNvPr>
          <p:cNvSpPr txBox="1"/>
          <p:nvPr/>
        </p:nvSpPr>
        <p:spPr>
          <a:xfrm>
            <a:off x="1792866" y="1349059"/>
            <a:ext cx="860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Recommendations rely on learned latent representations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60369D88-3A6E-4C66-AFA6-E8957F9DC296}"/>
              </a:ext>
            </a:extLst>
          </p:cNvPr>
          <p:cNvSpPr/>
          <p:nvPr/>
        </p:nvSpPr>
        <p:spPr>
          <a:xfrm flipH="1">
            <a:off x="3945240" y="2460675"/>
            <a:ext cx="3404108" cy="775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A9A0A3D3-97F9-43D4-A1BD-9876032BBC07}"/>
              </a:ext>
            </a:extLst>
          </p:cNvPr>
          <p:cNvSpPr/>
          <p:nvPr/>
        </p:nvSpPr>
        <p:spPr>
          <a:xfrm rot="10800000" flipH="1">
            <a:off x="4060990" y="4582238"/>
            <a:ext cx="3404108" cy="775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3AD3A-80E6-415E-97D1-CD92760EC9C8}"/>
              </a:ext>
            </a:extLst>
          </p:cNvPr>
          <p:cNvSpPr txBox="1"/>
          <p:nvPr/>
        </p:nvSpPr>
        <p:spPr>
          <a:xfrm>
            <a:off x="5126959" y="1906677"/>
            <a:ext cx="1040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Corbel" panose="020B0503020204020204" pitchFamily="34" charset="0"/>
              </a:rPr>
              <a:t>Need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536F0-C35A-4297-85B6-53A3B4991F03}"/>
              </a:ext>
            </a:extLst>
          </p:cNvPr>
          <p:cNvSpPr txBox="1"/>
          <p:nvPr/>
        </p:nvSpPr>
        <p:spPr>
          <a:xfrm>
            <a:off x="5126959" y="5357743"/>
            <a:ext cx="1040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Corbel" panose="020B0503020204020204" pitchFamily="34" charset="0"/>
              </a:rPr>
              <a:t>Need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D2B15-6D96-4DF3-8553-27292D786AD1}"/>
              </a:ext>
            </a:extLst>
          </p:cNvPr>
          <p:cNvSpPr txBox="1"/>
          <p:nvPr/>
        </p:nvSpPr>
        <p:spPr>
          <a:xfrm>
            <a:off x="2761339" y="5947663"/>
            <a:ext cx="6008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Exploration happens in the latent space</a:t>
            </a:r>
          </a:p>
        </p:txBody>
      </p:sp>
      <p:sp>
        <p:nvSpPr>
          <p:cNvPr id="11" name="灯片编号占位符 4">
            <a:extLst>
              <a:ext uri="{FF2B5EF4-FFF2-40B4-BE49-F238E27FC236}">
                <a16:creationId xmlns:a16="http://schemas.microsoft.com/office/drawing/2014/main" id="{E8259CC7-FD9D-4EDE-9F41-1AF0B04B7AA6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8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64C7FD5-A627-4A6E-A8CA-8297FAC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12271"/>
            <a:ext cx="8229600" cy="990600"/>
          </a:xfrm>
        </p:spPr>
        <p:txBody>
          <a:bodyPr/>
          <a:lstStyle/>
          <a:p>
            <a:r>
              <a:rPr lang="en-US" altLang="zh-CN" b="1" dirty="0">
                <a:latin typeface="Corbel" pitchFamily="34" charset="0"/>
              </a:rPr>
              <a:t>Solution: Context Uncertainty</a:t>
            </a:r>
            <a:endParaRPr lang="zh-CN" altLang="en-US" b="1" dirty="0">
              <a:latin typeface="Corbe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63427-FEAF-4280-AE36-5E6FD476FC3F}"/>
              </a:ext>
            </a:extLst>
          </p:cNvPr>
          <p:cNvSpPr txBox="1"/>
          <p:nvPr/>
        </p:nvSpPr>
        <p:spPr>
          <a:xfrm>
            <a:off x="2137355" y="4331997"/>
            <a:ext cx="21275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latin typeface="Corbel" panose="020B0503020204020204" pitchFamily="34" charset="0"/>
              </a:rPr>
              <a:t>Effective</a:t>
            </a:r>
          </a:p>
          <a:p>
            <a:pPr algn="ctr"/>
            <a:r>
              <a:rPr lang="en-US" sz="3000" b="1" dirty="0">
                <a:latin typeface="Corbel" panose="020B0503020204020204" pitchFamily="34" charset="0"/>
              </a:rPr>
              <a:t>Exploration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1253F-14D2-4995-B8BF-16C1BBF50216}"/>
              </a:ext>
            </a:extLst>
          </p:cNvPr>
          <p:cNvSpPr txBox="1"/>
          <p:nvPr/>
        </p:nvSpPr>
        <p:spPr>
          <a:xfrm>
            <a:off x="7420277" y="4331997"/>
            <a:ext cx="29102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latin typeface="Corbel" panose="020B0503020204020204" pitchFamily="34" charset="0"/>
              </a:rPr>
              <a:t>Good Latent</a:t>
            </a:r>
          </a:p>
          <a:p>
            <a:pPr algn="ctr"/>
            <a:r>
              <a:rPr lang="en-US" sz="3000" b="1" dirty="0">
                <a:latin typeface="Corbel" panose="020B0503020204020204" pitchFamily="34" charset="0"/>
              </a:rPr>
              <a:t>Representations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FBF46-25A0-452B-883A-6496EA834AC0}"/>
              </a:ext>
            </a:extLst>
          </p:cNvPr>
          <p:cNvSpPr txBox="1"/>
          <p:nvPr/>
        </p:nvSpPr>
        <p:spPr>
          <a:xfrm>
            <a:off x="1792866" y="1445881"/>
            <a:ext cx="8606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Recommendations rely on learned latent representations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31DF9-F2E2-4334-8511-FECB766C13A6}"/>
              </a:ext>
            </a:extLst>
          </p:cNvPr>
          <p:cNvSpPr txBox="1"/>
          <p:nvPr/>
        </p:nvSpPr>
        <p:spPr>
          <a:xfrm>
            <a:off x="2988193" y="2294260"/>
            <a:ext cx="62156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latin typeface="Corbel" panose="020B0503020204020204" pitchFamily="34" charset="0"/>
              </a:rPr>
              <a:t>Context Uncertainty</a:t>
            </a:r>
          </a:p>
          <a:p>
            <a:pPr algn="ctr"/>
            <a:r>
              <a:rPr lang="en-US" sz="3000" b="1" dirty="0">
                <a:latin typeface="Corbel" panose="020B0503020204020204" pitchFamily="34" charset="0"/>
              </a:rPr>
              <a:t>(Latent Representation Uncertainty)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C7FF35B-B895-4BAE-8E66-B1A1A582F87B}"/>
              </a:ext>
            </a:extLst>
          </p:cNvPr>
          <p:cNvSpPr/>
          <p:nvPr/>
        </p:nvSpPr>
        <p:spPr>
          <a:xfrm rot="3750196">
            <a:off x="4130426" y="2946088"/>
            <a:ext cx="717630" cy="182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C79334E-5FEB-4539-AD22-9A989541DE20}"/>
              </a:ext>
            </a:extLst>
          </p:cNvPr>
          <p:cNvSpPr/>
          <p:nvPr/>
        </p:nvSpPr>
        <p:spPr>
          <a:xfrm rot="17849804" flipH="1">
            <a:off x="6975677" y="2946089"/>
            <a:ext cx="717630" cy="182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D1946F09-42A7-4381-87B2-A92790E36FED}"/>
              </a:ext>
            </a:extLst>
          </p:cNvPr>
          <p:cNvSpPr txBox="1">
            <a:spLocks/>
          </p:cNvSpPr>
          <p:nvPr/>
        </p:nvSpPr>
        <p:spPr>
          <a:xfrm>
            <a:off x="11013440" y="47185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D2C864-9362-43C7-A136-D9C41D93A9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9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11406</TotalTime>
  <Words>2074</Words>
  <Application>Microsoft Office PowerPoint</Application>
  <PresentationFormat>Widescreen</PresentationFormat>
  <Paragraphs>337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等线</vt:lpstr>
      <vt:lpstr>Arial</vt:lpstr>
      <vt:lpstr>Calibri</vt:lpstr>
      <vt:lpstr>Calibri Light</vt:lpstr>
      <vt:lpstr>Cambria Math</vt:lpstr>
      <vt:lpstr>Corbel</vt:lpstr>
      <vt:lpstr>Office Theme</vt:lpstr>
      <vt:lpstr>Context Uncertainty in Contextual Bandits with Applications to Recommender Systems</vt:lpstr>
      <vt:lpstr>Recommender Systems</vt:lpstr>
      <vt:lpstr>Latent Representations  in Modern Recommender Systems</vt:lpstr>
      <vt:lpstr>Latent Representations  in Modern Recommender Systems</vt:lpstr>
      <vt:lpstr>Latent Representations  in Modern Recommender Systems</vt:lpstr>
      <vt:lpstr>The Need for Exploration</vt:lpstr>
      <vt:lpstr>The Need for Exploration</vt:lpstr>
      <vt:lpstr>Chicken-and-Egg Problem</vt:lpstr>
      <vt:lpstr>Solution: Context Uncertainty</vt:lpstr>
      <vt:lpstr>Relevance + Diversity</vt:lpstr>
      <vt:lpstr>Relevance + Diversity</vt:lpstr>
      <vt:lpstr>Relevance + Diversity</vt:lpstr>
      <vt:lpstr>Relevance + Diversity</vt:lpstr>
      <vt:lpstr>Relevance + Diversity</vt:lpstr>
      <vt:lpstr>Relevance + Diversity</vt:lpstr>
      <vt:lpstr>Relevance + Diversity: Not Good Enough</vt:lpstr>
      <vt:lpstr>Relevance + Diversity: Not Good Enough</vt:lpstr>
      <vt:lpstr>Relevance + Diversity + Uncertainty</vt:lpstr>
      <vt:lpstr>Relevance + Diversity + Uncertainty</vt:lpstr>
      <vt:lpstr>Compatible with Any Base Model</vt:lpstr>
      <vt:lpstr>Recurrent Exploration Networks (REN): Compatible with Any Base Model</vt:lpstr>
      <vt:lpstr>PowerPoint Presentation</vt:lpstr>
      <vt:lpstr>Reward Uncertainty versus Context Uncertainty</vt:lpstr>
      <vt:lpstr>Toy Datasets and Simulated Environment</vt:lpstr>
      <vt:lpstr>Baselines (Base Models)</vt:lpstr>
      <vt:lpstr>Toy Dataset: SYN-S</vt:lpstr>
      <vt:lpstr>Toy Dataset: SYN-S</vt:lpstr>
      <vt:lpstr>Toy Dataset: SYN-M and SYN-L</vt:lpstr>
      <vt:lpstr>Ablation Study: Diversity Term and Uncertainty Term</vt:lpstr>
      <vt:lpstr>Ablation Study: Diversity Term and Uncertainty Term</vt:lpstr>
      <vt:lpstr>Ablation Study: Diversity Term and Uncertainty Term</vt:lpstr>
      <vt:lpstr>Evaluation on Real-World Datasets</vt:lpstr>
      <vt:lpstr>MovieLens-1M: Results</vt:lpstr>
      <vt:lpstr>Netflix: Results</vt:lpstr>
      <vt:lpstr>Trivago: Slightly Different Setting, Impression Data</vt:lpstr>
      <vt:lpstr>Trivago: Results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 Hao</dc:creator>
  <cp:lastModifiedBy>Hao Wang</cp:lastModifiedBy>
  <cp:revision>599</cp:revision>
  <dcterms:created xsi:type="dcterms:W3CDTF">2020-06-10T05:26:35Z</dcterms:created>
  <dcterms:modified xsi:type="dcterms:W3CDTF">2022-09-03T15:10:13Z</dcterms:modified>
</cp:coreProperties>
</file>