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9" r:id="rId5"/>
    <p:sldId id="267" r:id="rId6"/>
    <p:sldId id="260" r:id="rId7"/>
    <p:sldId id="265" r:id="rId8"/>
    <p:sldId id="268" r:id="rId9"/>
    <p:sldId id="286" r:id="rId10"/>
    <p:sldId id="269" r:id="rId11"/>
    <p:sldId id="283" r:id="rId12"/>
    <p:sldId id="271" r:id="rId13"/>
    <p:sldId id="281" r:id="rId14"/>
    <p:sldId id="280" r:id="rId15"/>
    <p:sldId id="282" r:id="rId16"/>
    <p:sldId id="276" r:id="rId17"/>
    <p:sldId id="277" r:id="rId18"/>
    <p:sldId id="278" r:id="rId19"/>
    <p:sldId id="279" r:id="rId20"/>
    <p:sldId id="261" r:id="rId21"/>
    <p:sldId id="262" r:id="rId22"/>
    <p:sldId id="272" r:id="rId23"/>
    <p:sldId id="273" r:id="rId24"/>
    <p:sldId id="270" r:id="rId25"/>
    <p:sldId id="264" r:id="rId26"/>
    <p:sldId id="275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0"/>
    <p:restoredTop sz="96719"/>
  </p:normalViewPr>
  <p:slideViewPr>
    <p:cSldViewPr snapToGrid="0" snapToObjects="1">
      <p:cViewPr varScale="1">
        <p:scale>
          <a:sx n="123" d="100"/>
          <a:sy n="123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B950-6D3E-1F40-BE57-C89DB1734147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F64E-8AE1-F744-B2A7-B0E3D48E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15EE-DD04-4545-8C5B-BAD2EDDDC999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E014-E327-DF46-B20E-C51AA90D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80.png"/><Relationship Id="rId5" Type="http://schemas.openxmlformats.org/officeDocument/2006/relationships/image" Target="../media/image390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32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30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4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092" y="1841725"/>
            <a:ext cx="10505208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212121"/>
                </a:solidFill>
                <a:latin typeface="Apple Braille" charset="0"/>
                <a:ea typeface="Apple Braille" charset="0"/>
                <a:cs typeface="Apple Braille" charset="0"/>
              </a:rPr>
              <a:t>Training-Free Uncertainty Estimation for Dense Regression: </a:t>
            </a:r>
            <a:br>
              <a:rPr lang="en-US" sz="4400" dirty="0" smtClean="0">
                <a:solidFill>
                  <a:srgbClr val="212121"/>
                </a:solidFill>
                <a:latin typeface="Apple Braille" charset="0"/>
                <a:ea typeface="Apple Braille" charset="0"/>
                <a:cs typeface="Apple Braille" charset="0"/>
              </a:rPr>
            </a:br>
            <a:r>
              <a:rPr lang="en-US" sz="4400" dirty="0" smtClean="0">
                <a:solidFill>
                  <a:srgbClr val="212121"/>
                </a:solidFill>
                <a:latin typeface="Apple Braille" charset="0"/>
                <a:ea typeface="Apple Braille" charset="0"/>
                <a:cs typeface="Apple Braille" charset="0"/>
              </a:rPr>
              <a:t>Sensitivity as a Surrogate</a:t>
            </a:r>
            <a:r>
              <a:rPr lang="en-US" sz="4800" dirty="0" smtClean="0"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en-US" sz="4800" dirty="0" smtClean="0">
                <a:latin typeface="Apple Braille" charset="0"/>
                <a:ea typeface="Apple Braille" charset="0"/>
                <a:cs typeface="Apple Braille" charset="0"/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8299" y="3968254"/>
            <a:ext cx="9802091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Lu Mi</a:t>
            </a:r>
            <a:r>
              <a:rPr lang="en-US" sz="2800" baseline="300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1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, </a:t>
            </a:r>
            <a:r>
              <a:rPr lang="en-US" sz="2800" dirty="0" err="1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Hao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 Wang</a:t>
            </a:r>
            <a:r>
              <a:rPr lang="en-US" sz="2800" baseline="300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2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, </a:t>
            </a:r>
            <a:r>
              <a:rPr lang="en-US" sz="2800" dirty="0" err="1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Yonglong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 Tian</a:t>
            </a:r>
            <a:r>
              <a:rPr lang="en-US" sz="2800" baseline="30000" dirty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1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, </a:t>
            </a:r>
            <a:r>
              <a:rPr lang="en-US" sz="2800" dirty="0" err="1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Hao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 He</a:t>
            </a:r>
            <a:r>
              <a:rPr lang="en-US" sz="2800" baseline="300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1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 and </a:t>
            </a:r>
            <a:r>
              <a:rPr lang="en-US" sz="2800" dirty="0" err="1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Nir</a:t>
            </a:r>
            <a:r>
              <a:rPr lang="en-US" sz="28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 Shavit</a:t>
            </a:r>
            <a:r>
              <a:rPr lang="en-US" sz="2800" baseline="300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1</a:t>
            </a:r>
          </a:p>
          <a:p>
            <a:endParaRPr lang="en-US" sz="2800" baseline="30000" dirty="0">
              <a:solidFill>
                <a:srgbClr val="212121"/>
              </a:solidFill>
              <a:latin typeface="Apple Braille Outline 6 Dot" charset="0"/>
              <a:ea typeface="Apple Braille Outline 6 Dot" charset="0"/>
              <a:cs typeface="Apple Braille Outline 6 Dot" charset="0"/>
            </a:endParaRPr>
          </a:p>
          <a:p>
            <a:pPr algn="ctr"/>
            <a:r>
              <a:rPr lang="en-US" sz="3600" baseline="30000" dirty="0" smtClean="0">
                <a:solidFill>
                  <a:srgbClr val="212121"/>
                </a:solidFill>
                <a:latin typeface="Apple Braille Outline 6 Dot" charset="0"/>
                <a:ea typeface="Apple Braille Outline 6 Dot" charset="0"/>
                <a:cs typeface="Apple Braille Outline 6 Dot" charset="0"/>
              </a:rPr>
              <a:t>1 MIT CSAIL 2 Rutgers University</a:t>
            </a:r>
            <a:endParaRPr lang="en-US" sz="3600" baseline="30000" dirty="0">
              <a:latin typeface="Apple Braille Outline 6 Dot" charset="0"/>
              <a:ea typeface="Apple Braille Outline 6 Dot" charset="0"/>
              <a:cs typeface="Apple Braille Outline 6 Do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2" y="78551"/>
            <a:ext cx="1385705" cy="1261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 b="19155"/>
          <a:stretch/>
        </p:blipFill>
        <p:spPr>
          <a:xfrm>
            <a:off x="1851968" y="448609"/>
            <a:ext cx="1753222" cy="64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92" y="502041"/>
            <a:ext cx="2298154" cy="622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42" y="6355854"/>
            <a:ext cx="393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Corresponding to: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lumi@mit.edu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64" y="526786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38961" y="1514047"/>
            <a:ext cx="4873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Assumption 3. Independence</a:t>
            </a:r>
            <a:endParaRPr lang="en-US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390411" y="851796"/>
            <a:ext cx="1130082" cy="400110"/>
            <a:chOff x="384464" y="4645749"/>
            <a:chExt cx="113008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84464" y="4645749"/>
                  <a:ext cx="549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  <m:r>
                              <m:rPr>
                                <m:nor/>
                              </m:rPr>
                              <a:rPr lang="en-US" sz="2000" b="1" dirty="0"/>
                              <m:t> 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64" y="4645749"/>
                  <a:ext cx="549574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829" y="4729600"/>
              <a:ext cx="303780" cy="2850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94888" y="4645749"/>
                  <a:ext cx="41965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  <m:r>
                              <m:rPr>
                                <m:nor/>
                              </m:rPr>
                              <a:rPr lang="en-US" sz="2000" b="1" dirty="0"/>
                              <m:t> 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888" y="4645749"/>
                  <a:ext cx="41965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8696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8040102" y="820623"/>
            <a:ext cx="1781771" cy="400110"/>
            <a:chOff x="384464" y="5112826"/>
            <a:chExt cx="178177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4464" y="5112826"/>
                  <a:ext cx="116403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  <m:r>
                              <m:rPr>
                                <m:nor/>
                              </m:rPr>
                              <a:rPr lang="en-US" sz="2000" b="1" dirty="0"/>
                              <m:t> 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  <m:r>
                              <m:rPr>
                                <m:nor/>
                              </m:rPr>
                              <a:rPr lang="en-US" sz="2000" b="1" dirty="0"/>
                              <m:t> 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64" y="5112826"/>
                  <a:ext cx="1164037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3682" y="5170338"/>
              <a:ext cx="303780" cy="2850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502835" y="5112826"/>
                  <a:ext cx="6634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835" y="5112826"/>
                  <a:ext cx="663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5" y="3581959"/>
            <a:ext cx="2768600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55" y="1439189"/>
            <a:ext cx="2768600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82" y="3441418"/>
            <a:ext cx="2667000" cy="233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75" y="1467896"/>
            <a:ext cx="2895600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264" y="2035932"/>
                <a:ext cx="33470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assume the </a:t>
                </a:r>
                <a:r>
                  <a:rPr lang="en-US" dirty="0" smtClean="0"/>
                  <a:t>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dirty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and the sensitivity </a:t>
                </a:r>
                <a14:m>
                  <m:oMath xmlns:m="http://schemas.openxmlformats.org/officeDocument/2006/math">
                    <m:r>
                      <a:rPr lang="bg-BG">
                        <a:latin typeface="Cambria Math" charset="0"/>
                      </a:rPr>
                      <m:t>𝝈</m:t>
                    </m:r>
                  </m:oMath>
                </a14:m>
                <a:r>
                  <a:rPr lang="en-US" dirty="0"/>
                  <a:t> are statistically independent.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4" y="2035932"/>
                <a:ext cx="3347027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1457" t="-3846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2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1" y="469362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81560" y="1819371"/>
            <a:ext cx="8547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Theorem 1. </a:t>
            </a:r>
            <a:r>
              <a:rPr lang="en-US" sz="2000" b="1" dirty="0" smtClean="0"/>
              <a:t>Analysis for correlation between sensitivity and </a:t>
            </a:r>
            <a:r>
              <a:rPr lang="en-US" altLang="zh-CN" sz="2000" b="1" dirty="0" smtClean="0"/>
              <a:t>uncertainty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06" y="1166029"/>
            <a:ext cx="62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three assumptions </a:t>
            </a:r>
            <a:r>
              <a:rPr lang="en-US" sz="2000" smtClean="0"/>
              <a:t>are satisfied, we have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888" y="4573334"/>
                <a:ext cx="30605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u</a:t>
                </a:r>
                <a:r>
                  <a:rPr lang="en-US" altLang="zh-CN" sz="2000" dirty="0" smtClean="0"/>
                  <a:t>ncertainty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 </m:t>
                    </m:r>
                    <m:r>
                      <a:rPr lang="en-US" sz="2000" b="1">
                        <a:latin typeface="Cambria Math" charset="0"/>
                      </a:rPr>
                      <m:t>𝐞</m:t>
                    </m:r>
                    <m:r>
                      <a:rPr lang="en-US" sz="2000" b="1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>
                        <a:latin typeface="Cambria Math" charset="0"/>
                      </a:rPr>
                      <m:t>|</m:t>
                    </m:r>
                  </m:oMath>
                </a14:m>
                <a:endParaRPr lang="en-US" sz="2000" b="1" dirty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8" y="4573334"/>
                <a:ext cx="306051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992" t="-56034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2777" y="2482223"/>
                <a:ext cx="347204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1" i="1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b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bg-BG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20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bg-BG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𝝅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sz="2000" b="1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77" y="2482223"/>
                <a:ext cx="3472041" cy="100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78962" y="3872486"/>
                <a:ext cx="1974836" cy="47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bg-BG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62" y="3872486"/>
                <a:ext cx="1974836" cy="477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833" y="5201452"/>
                <a:ext cx="223404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𝔼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3" y="5201452"/>
                <a:ext cx="2234046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93348" y="2834964"/>
                <a:ext cx="306269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)~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𝓝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48" y="2834964"/>
                <a:ext cx="3062698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40" y="3504947"/>
            <a:ext cx="3867915" cy="2417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2803" y="238038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ea typeface="Cambria Math" charset="0"/>
                <a:cs typeface="Cambria Math" charset="0"/>
              </a:rPr>
              <a:t>Random bias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6888" y="4020553"/>
                <a:ext cx="2631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sensitivity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8" y="4020553"/>
                <a:ext cx="263133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231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5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6" grpId="0"/>
      <p:bldP spid="7" grpId="0"/>
      <p:bldP spid="8" grpId="0"/>
      <p:bldP spid="11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1" y="469362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81560" y="1874789"/>
            <a:ext cx="8547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Theorem 1. </a:t>
            </a:r>
            <a:r>
              <a:rPr lang="en-US" sz="2000" b="1" dirty="0" smtClean="0"/>
              <a:t>Analysis for correlation between sensitivity and uncertainty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06" y="1166029"/>
            <a:ext cx="62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three assumptions </a:t>
            </a:r>
            <a:r>
              <a:rPr lang="en-US" sz="2000" smtClean="0"/>
              <a:t>are satisfied, we have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3851" y="4043466"/>
                <a:ext cx="3060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uncertainty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1" y="4043466"/>
                <a:ext cx="306051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99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560" y="2414529"/>
                <a:ext cx="347204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1" i="1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b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bg-BG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20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bg-BG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𝝅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sz="2000" b="1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2414529"/>
                <a:ext cx="3472041" cy="100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3851" y="4443576"/>
                <a:ext cx="1974836" cy="47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bg-BG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1" y="4443576"/>
                <a:ext cx="1974836" cy="477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641" y="5112328"/>
                <a:ext cx="223404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𝔼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1" y="5112328"/>
                <a:ext cx="2234046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7927" y="2769882"/>
                <a:ext cx="7335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l-G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bg-BG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bg-BG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b="1">
                        <a:latin typeface="Cambria Math" charset="0"/>
                      </a:rPr>
                      <m:t>≥</m:t>
                    </m:r>
                    <m:r>
                      <a:rPr lang="en-US" b="1" i="0" smtClean="0">
                        <a:latin typeface="Cambria Math" charset="0"/>
                      </a:rPr>
                      <m:t>𝟎</m:t>
                    </m:r>
                    <m:r>
                      <a:rPr lang="en-US" b="1" i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because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bg-BG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always have non-negative correlation. Statistically, sensitivity always has the same ‘direction’ as uncertainty.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2769882"/>
                <a:ext cx="733598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82" t="-54717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371" y="3616268"/>
                <a:ext cx="2631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sensitivity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1" y="3616268"/>
                <a:ext cx="263133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3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3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1" y="497072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81560" y="1847081"/>
            <a:ext cx="8547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Theorem 1. </a:t>
            </a:r>
            <a:r>
              <a:rPr lang="en-US" sz="2000" b="1" dirty="0" smtClean="0"/>
              <a:t>Analysis for correlation between sensitivity and uncertainty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06" y="1193739"/>
            <a:ext cx="62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three assumptions </a:t>
            </a:r>
            <a:r>
              <a:rPr lang="en-US" sz="2000" smtClean="0"/>
              <a:t>are satisfied, we have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560" y="3818335"/>
                <a:ext cx="3060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uncertainty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3818335"/>
                <a:ext cx="306051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19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1" i="1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b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bg-BG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20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bg-BG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𝝅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sz="2000" b="1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560" y="4332739"/>
                <a:ext cx="1974836" cy="47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bg-BG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4332739"/>
                <a:ext cx="1974836" cy="477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350" y="5001491"/>
                <a:ext cx="223404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𝔼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0" y="5001491"/>
                <a:ext cx="2234046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8318" y="2425997"/>
                <a:ext cx="73359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l-GR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bg-BG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latin typeface="Cambria Math" charset="0"/>
                          </a:rPr>
                          <m:t>𝐞</m:t>
                        </m:r>
                      </m:e>
                    </m:d>
                  </m:oMath>
                </a14:m>
                <a:r>
                  <a:rPr lang="en-US" dirty="0" smtClean="0"/>
                  <a:t> is monotonically decreasing </a:t>
                </a:r>
                <a:r>
                  <a:rPr lang="en-US" dirty="0" err="1" smtClean="0"/>
                  <a:t>w.r.t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r>
                  <a:rPr lang="en-US" dirty="0" smtClean="0"/>
                  <a:t>. (a)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en-US" dirty="0" smtClean="0"/>
                  <a:t>, no bias prediction, highest correlation. (b)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⟶∞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unbounded bias, zero correlation.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18" y="2425997"/>
                <a:ext cx="733598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98" t="-3907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80050" y="3370109"/>
            <a:ext cx="4688928" cy="3241963"/>
            <a:chOff x="5080050" y="3349327"/>
            <a:chExt cx="4688928" cy="32419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716" y="3349327"/>
              <a:ext cx="4504262" cy="30572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568801" y="6221958"/>
                  <a:ext cx="4042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801" y="6221958"/>
                  <a:ext cx="40427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 rot="16200000">
                  <a:off x="4773620" y="4626397"/>
                  <a:ext cx="9821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bg-BG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𝝈</m:t>
                            </m:r>
                            <m:r>
                              <a:rPr lang="en-US" b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charset="0"/>
                              </a:rPr>
                              <m:t>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773620" y="4626397"/>
                  <a:ext cx="98219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5082" r="-1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398" y="3405260"/>
                <a:ext cx="2631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sensitivity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8" y="3405260"/>
                <a:ext cx="2631330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55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5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6" grpId="0"/>
      <p:bldP spid="7" grpId="0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1" y="469362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81560" y="1819371"/>
            <a:ext cx="8547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Theorem 1. </a:t>
            </a:r>
            <a:r>
              <a:rPr lang="en-US" sz="2000" b="1" dirty="0" smtClean="0"/>
              <a:t>Analysis for correlation between sensitivity and uncertainty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06" y="1166029"/>
            <a:ext cx="62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three assumptions </a:t>
            </a:r>
            <a:r>
              <a:rPr lang="en-US" sz="2000" smtClean="0"/>
              <a:t>are satisfied, we have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638" y="4267344"/>
                <a:ext cx="407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u</a:t>
                </a:r>
                <a:r>
                  <a:rPr lang="en-US" sz="2000" dirty="0" smtClean="0"/>
                  <a:t>ncertainty</a:t>
                </a:r>
                <a:r>
                  <a:rPr lang="zh-CN" alt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8" y="4267344"/>
                <a:ext cx="407960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6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1" i="1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b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bg-BG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20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bg-BG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𝝅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sz="2000" b="1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7638" y="4781748"/>
                <a:ext cx="1974836" cy="47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bg-BG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8" y="4781748"/>
                <a:ext cx="1974836" cy="477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428" y="5450500"/>
                <a:ext cx="223404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𝔼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8" y="5450500"/>
                <a:ext cx="2234046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4409" y="2464550"/>
                <a:ext cx="7335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l-G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bg-BG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latin typeface="Cambria Math" charset="0"/>
                          </a:rPr>
                          <m:t>𝐞</m:t>
                        </m:r>
                      </m:e>
                    </m:d>
                  </m:oMath>
                </a14:m>
                <a:r>
                  <a:rPr lang="en-US" dirty="0"/>
                  <a:t> is monotonically decreasing </a:t>
                </a:r>
                <a:r>
                  <a:rPr lang="en-US" dirty="0" err="1"/>
                  <a:t>w.r.t</a:t>
                </a:r>
                <a:r>
                  <a:rPr lang="en-US" dirty="0"/>
                  <a:t> 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</m:oMath>
                </a14:m>
                <a:r>
                  <a:rPr lang="en-US" dirty="0" smtClean="0"/>
                  <a:t>.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, sensitivity is constant everywhere, smallest correlation 0. 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09" y="2464550"/>
                <a:ext cx="733598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498" t="-54717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125496" y="3302252"/>
            <a:ext cx="4730989" cy="3240022"/>
            <a:chOff x="5125496" y="3302252"/>
            <a:chExt cx="4730989" cy="32400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161" y="3302252"/>
              <a:ext cx="4546324" cy="30858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 rot="16200000">
                  <a:off x="4818681" y="4601867"/>
                  <a:ext cx="98296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(</m:t>
                        </m:r>
                        <m:r>
                          <a:rPr lang="bg-BG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latin typeface="Cambria Math" charset="0"/>
                          </a:rPr>
                          <m:t>𝐞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18681" y="4601867"/>
                  <a:ext cx="98296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333" r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512627" y="6172942"/>
                  <a:ext cx="75174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2627" y="6172942"/>
                  <a:ext cx="75174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393" y="3789034"/>
                <a:ext cx="2631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sensitivity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93" y="3789034"/>
                <a:ext cx="2631330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54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7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6" grpId="0"/>
      <p:bldP spid="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1" y="469362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81560" y="1819371"/>
            <a:ext cx="85479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Theorem 1. </a:t>
            </a:r>
            <a:r>
              <a:rPr lang="en-US" sz="2000" b="1" dirty="0" smtClean="0"/>
              <a:t>Analysis for correlation between sensitivity and uncertainty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06" y="1193738"/>
            <a:ext cx="625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the three assumptions </a:t>
            </a:r>
            <a:r>
              <a:rPr lang="en-US" sz="2000" smtClean="0"/>
              <a:t>are satisfied, we have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560" y="3901462"/>
                <a:ext cx="3060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smtClean="0"/>
                  <a:t>uncertainty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3901462"/>
                <a:ext cx="306051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19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000" b="1" i="1">
                        <a:latin typeface="Cambria Math" charset="0"/>
                      </a:rPr>
                      <m:t>𝐞</m:t>
                    </m:r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b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bg-BG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bg-BG" sz="2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2000" b="1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bg-BG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𝝅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sz="2000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sub>
                    </m:sSub>
                    <m:r>
                      <a:rPr lang="en-US" sz="2000" b="1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2386820"/>
                <a:ext cx="3472041" cy="100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560" y="4415866"/>
                <a:ext cx="1974836" cy="47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bg-BG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4415866"/>
                <a:ext cx="1974836" cy="477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350" y="5084618"/>
                <a:ext cx="223404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𝝀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𝔼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0" y="5084618"/>
                <a:ext cx="2234046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7927" y="2735277"/>
                <a:ext cx="73359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Our experiments indicate small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r>
                  <a:rPr lang="en-US" dirty="0" smtClean="0"/>
                  <a:t>, therefore high correlation between sensitivity and uncertainty.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2735277"/>
                <a:ext cx="733598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582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560" y="3405728"/>
                <a:ext cx="2631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sensitivity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bg-BG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" y="3405728"/>
                <a:ext cx="263133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55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3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17" y="853976"/>
            <a:ext cx="873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Representative Large-Scale </a:t>
            </a:r>
            <a:r>
              <a:rPr lang="en-US" sz="2400" b="1" dirty="0"/>
              <a:t>D</a:t>
            </a:r>
            <a:r>
              <a:rPr lang="en-US" sz="2400" b="1" dirty="0" smtClean="0"/>
              <a:t>ense Regression Tasks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2113243"/>
            <a:ext cx="1917700" cy="185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" y="2530187"/>
            <a:ext cx="1055254" cy="1020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0981" y="4197928"/>
            <a:ext cx="247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Super Resolution</a:t>
            </a:r>
          </a:p>
          <a:p>
            <a:pPr algn="ctr"/>
            <a:r>
              <a:rPr lang="en-US" b="1" dirty="0" smtClean="0"/>
              <a:t>SRGAN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32" y="2276034"/>
            <a:ext cx="1869780" cy="1431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58" y="2337196"/>
            <a:ext cx="1981076" cy="1370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6621" y="4197927"/>
            <a:ext cx="247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Depth Estimation</a:t>
            </a:r>
          </a:p>
          <a:p>
            <a:pPr algn="ctr"/>
            <a:r>
              <a:rPr lang="en-US" b="1" dirty="0" smtClean="0"/>
              <a:t>FCRN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/>
          <a:stretch/>
        </p:blipFill>
        <p:spPr>
          <a:xfrm>
            <a:off x="1608871" y="2441414"/>
            <a:ext cx="1659653" cy="1049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/>
          <a:stretch/>
        </p:blipFill>
        <p:spPr>
          <a:xfrm>
            <a:off x="7962912" y="2431023"/>
            <a:ext cx="1659653" cy="10493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8807" y="6024312"/>
            <a:ext cx="11814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 smtClean="0">
                <a:solidFill>
                  <a:srgbClr val="222222"/>
                </a:solidFill>
              </a:rPr>
              <a:t>Ledig</a:t>
            </a:r>
            <a:r>
              <a:rPr lang="en-US" sz="1200" dirty="0">
                <a:solidFill>
                  <a:srgbClr val="222222"/>
                </a:solidFill>
              </a:rPr>
              <a:t>, Christian, et al. "Photo-realistic single image super-resolution using a generative adversarial network." </a:t>
            </a:r>
            <a:r>
              <a:rPr lang="en-US" sz="1200" i="1" dirty="0">
                <a:solidFill>
                  <a:srgbClr val="222222"/>
                </a:solidFill>
              </a:rPr>
              <a:t>Proceedings of the IEEE conference on computer vision and pattern recognition</a:t>
            </a:r>
            <a:r>
              <a:rPr lang="en-US" sz="1200" dirty="0">
                <a:solidFill>
                  <a:srgbClr val="222222"/>
                </a:solidFill>
              </a:rPr>
              <a:t>. 2017</a:t>
            </a:r>
            <a:r>
              <a:rPr lang="en-US" sz="1200" dirty="0" smtClean="0">
                <a:solidFill>
                  <a:srgbClr val="22222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Laina</a:t>
            </a:r>
            <a:r>
              <a:rPr lang="en-US" sz="1200" dirty="0"/>
              <a:t>, </a:t>
            </a:r>
            <a:r>
              <a:rPr lang="en-US" sz="1200" dirty="0" err="1"/>
              <a:t>Iro</a:t>
            </a:r>
            <a:r>
              <a:rPr lang="en-US" sz="1200" dirty="0"/>
              <a:t>, et al. "Deeper depth prediction with fully convolutional residual networks." </a:t>
            </a:r>
            <a:r>
              <a:rPr lang="en-US" sz="1200" i="1" dirty="0"/>
              <a:t>2016 Fourth international conference on 3D vision (3DV)</a:t>
            </a:r>
            <a:r>
              <a:rPr lang="en-US" sz="1200" dirty="0"/>
              <a:t>. IEEE, 2016.</a:t>
            </a:r>
          </a:p>
        </p:txBody>
      </p:sp>
    </p:spTree>
    <p:extLst>
      <p:ext uri="{BB962C8B-B14F-4D97-AF65-F5344CB8AC3E}">
        <p14:creationId xmlns:p14="http://schemas.microsoft.com/office/powerpoint/2010/main" val="12640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483603"/>
            <a:ext cx="847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Training-free </a:t>
            </a:r>
            <a:r>
              <a:rPr lang="en-US" sz="2400" b="1" dirty="0"/>
              <a:t>U</a:t>
            </a:r>
            <a:r>
              <a:rPr lang="en-US" sz="2400" b="1" dirty="0" smtClean="0"/>
              <a:t>ncertainty </a:t>
            </a:r>
            <a:r>
              <a:rPr lang="en-US" sz="2400" b="1" dirty="0"/>
              <a:t>E</a:t>
            </a:r>
            <a:r>
              <a:rPr lang="en-US" sz="2400" b="1" dirty="0" smtClean="0"/>
              <a:t>stimation </a:t>
            </a:r>
            <a:r>
              <a:rPr lang="en-US" sz="2400" b="1" dirty="0"/>
              <a:t>M</a:t>
            </a:r>
            <a:r>
              <a:rPr lang="en-US" sz="2400" b="1" dirty="0" smtClean="0"/>
              <a:t>ethods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108" y="1517073"/>
                <a:ext cx="874914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Infer-transformation</a:t>
                </a:r>
              </a:p>
              <a:p>
                <a:r>
                  <a:rPr lang="en-US" dirty="0" smtClean="0"/>
                  <a:t>Apply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𝐾</m:t>
                    </m:r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i="1" dirty="0" smtClean="0">
                        <a:latin typeface="Cambria Math" charset="0"/>
                      </a:rPr>
                      <m:t>90</m:t>
                    </m:r>
                  </m:oMath>
                </a14:m>
                <a:r>
                  <a:rPr lang="en-US" dirty="0" smtClean="0"/>
                  <a:t> degrees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𝐾</m:t>
                    </m:r>
                    <m:r>
                      <a:rPr lang="en-US" b="0" i="1" dirty="0" smtClean="0">
                        <a:latin typeface="Cambria Math" charset="0"/>
                      </a:rPr>
                      <m:t>=0,1,2,3</m:t>
                    </m:r>
                  </m:oMath>
                </a14:m>
                <a:r>
                  <a:rPr lang="en-US" dirty="0" smtClean="0"/>
                  <a:t>) and horizontal flip to the input during inference.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Infer-noise</a:t>
                </a:r>
                <a:endParaRPr lang="en-US" dirty="0"/>
              </a:p>
              <a:p>
                <a:r>
                  <a:rPr lang="en-US" dirty="0" smtClean="0"/>
                  <a:t>Inject Gaussian-noise layer with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μ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, and standard deviation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0.01,  0.02,  0.05, 0.1, 0.2, 0.5</m:t>
                        </m:r>
                      </m:e>
                    </m:d>
                  </m:oMath>
                </a14:m>
                <a:r>
                  <a:rPr lang="en-US" dirty="0" smtClean="0"/>
                  <a:t> at 4 </a:t>
                </a:r>
                <a:r>
                  <a:rPr lang="en-US" dirty="0"/>
                  <a:t>different locations in the </a:t>
                </a:r>
                <a:r>
                  <a:rPr lang="en-US" dirty="0" smtClean="0"/>
                  <a:t>network during inference.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Infer-dropout</a:t>
                </a:r>
              </a:p>
              <a:p>
                <a:r>
                  <a:rPr lang="en-US" dirty="0" smtClean="0"/>
                  <a:t>Inject dropout layer with dropout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0.01,  0.02,  0.05, 0.1, 0.2, 0.5</m:t>
                        </m:r>
                      </m:e>
                    </m:d>
                  </m:oMath>
                </a14:m>
                <a:r>
                  <a:rPr lang="en-US" dirty="0" smtClean="0"/>
                  <a:t> at 4 </a:t>
                </a:r>
                <a:r>
                  <a:rPr lang="en-US" dirty="0"/>
                  <a:t>different locations in the network during </a:t>
                </a:r>
                <a:r>
                  <a:rPr lang="en-US" dirty="0" smtClean="0"/>
                  <a:t>inference.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8" y="1517073"/>
                <a:ext cx="8749147" cy="3139321"/>
              </a:xfrm>
              <a:prstGeom prst="rect">
                <a:avLst/>
              </a:prstGeom>
              <a:blipFill rotWithShape="0">
                <a:blip r:embed="rId2"/>
                <a:stretch>
                  <a:fillRect l="-557" t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48360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Baselines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108" y="1517073"/>
                <a:ext cx="1023504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MC-dropout</a:t>
                </a:r>
              </a:p>
              <a:p>
                <a:r>
                  <a:rPr lang="en-US" dirty="0" smtClean="0"/>
                  <a:t>Dropout </a:t>
                </a:r>
                <a:r>
                  <a:rPr lang="en-US" dirty="0"/>
                  <a:t>layer, </a:t>
                </a:r>
                <a:r>
                  <a:rPr lang="en-US" dirty="0" smtClean="0"/>
                  <a:t>dropout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={0.01,  0.02,  0.05, 0.1, 0.2, 0.5}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injects 4 different locations in the network </a:t>
                </a:r>
                <a:r>
                  <a:rPr lang="en-US" dirty="0" smtClean="0"/>
                  <a:t>during both training and inference.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Deep ensemble </a:t>
                </a:r>
              </a:p>
              <a:p>
                <a:r>
                  <a:rPr lang="en-US" dirty="0" smtClean="0"/>
                  <a:t>Optimize 8 networks during training, and predict the output from each network during inference.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Log likelihood maximization</a:t>
                </a:r>
              </a:p>
              <a:p>
                <a:r>
                  <a:rPr lang="en-US" dirty="0" smtClean="0"/>
                  <a:t>Optimize the log likelihood, the network outputs an additional output dimension that represents the standard deviation during training, and predict the standard deviation during inference.</a:t>
                </a:r>
              </a:p>
              <a:p>
                <a:r>
                  <a:rPr lang="en-US" b="1" dirty="0" smtClean="0"/>
                  <a:t> </a:t>
                </a:r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8" y="1517073"/>
                <a:ext cx="10235047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476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5473" y="5925327"/>
            <a:ext cx="1204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</a:rPr>
              <a:t>1. Gal</a:t>
            </a:r>
            <a:r>
              <a:rPr lang="en-US" sz="1200" dirty="0">
                <a:solidFill>
                  <a:srgbClr val="222222"/>
                </a:solidFill>
              </a:rPr>
              <a:t>, </a:t>
            </a:r>
            <a:r>
              <a:rPr lang="en-US" sz="1200" dirty="0" err="1">
                <a:solidFill>
                  <a:srgbClr val="222222"/>
                </a:solidFill>
              </a:rPr>
              <a:t>Yarin</a:t>
            </a:r>
            <a:r>
              <a:rPr lang="en-US" sz="1200" dirty="0">
                <a:solidFill>
                  <a:srgbClr val="222222"/>
                </a:solidFill>
              </a:rPr>
              <a:t>, and </a:t>
            </a:r>
            <a:r>
              <a:rPr lang="en-US" sz="1200" dirty="0" err="1">
                <a:solidFill>
                  <a:srgbClr val="222222"/>
                </a:solidFill>
              </a:rPr>
              <a:t>Zoubin</a:t>
            </a:r>
            <a:r>
              <a:rPr lang="en-US" sz="1200" dirty="0">
                <a:solidFill>
                  <a:srgbClr val="222222"/>
                </a:solidFill>
              </a:rPr>
              <a:t> </a:t>
            </a:r>
            <a:r>
              <a:rPr lang="en-US" sz="1200" dirty="0" err="1">
                <a:solidFill>
                  <a:srgbClr val="222222"/>
                </a:solidFill>
              </a:rPr>
              <a:t>Ghahramani</a:t>
            </a:r>
            <a:r>
              <a:rPr lang="en-US" sz="1200" dirty="0">
                <a:solidFill>
                  <a:srgbClr val="222222"/>
                </a:solidFill>
              </a:rPr>
              <a:t>. "Dropout as a </a:t>
            </a:r>
            <a:r>
              <a:rPr lang="en-US" sz="1200" dirty="0" err="1">
                <a:solidFill>
                  <a:srgbClr val="222222"/>
                </a:solidFill>
              </a:rPr>
              <a:t>bayesian</a:t>
            </a:r>
            <a:r>
              <a:rPr lang="en-US" sz="1200" dirty="0">
                <a:solidFill>
                  <a:srgbClr val="222222"/>
                </a:solidFill>
              </a:rPr>
              <a:t> approximation: Representing model uncertainty in deep learning." </a:t>
            </a:r>
            <a:r>
              <a:rPr lang="en-US" sz="1200" i="1" dirty="0">
                <a:solidFill>
                  <a:srgbClr val="222222"/>
                </a:solidFill>
              </a:rPr>
              <a:t>international conference on machine learning</a:t>
            </a:r>
            <a:r>
              <a:rPr lang="en-US" sz="1200" dirty="0">
                <a:solidFill>
                  <a:srgbClr val="222222"/>
                </a:solidFill>
              </a:rPr>
              <a:t>. PMLR, </a:t>
            </a:r>
            <a:r>
              <a:rPr lang="en-US" sz="1200" dirty="0" smtClean="0">
                <a:solidFill>
                  <a:srgbClr val="222222"/>
                </a:solidFill>
              </a:rPr>
              <a:t>2016.</a:t>
            </a:r>
          </a:p>
          <a:p>
            <a:r>
              <a:rPr lang="en-US" sz="1200" dirty="0" smtClean="0">
                <a:solidFill>
                  <a:srgbClr val="222222"/>
                </a:solidFill>
              </a:rPr>
              <a:t>2. </a:t>
            </a:r>
            <a:r>
              <a:rPr lang="en-US" sz="1200" dirty="0" err="1" smtClean="0"/>
              <a:t>Lakshminarayanan</a:t>
            </a:r>
            <a:r>
              <a:rPr lang="en-US" sz="1200" dirty="0"/>
              <a:t>, </a:t>
            </a:r>
            <a:r>
              <a:rPr lang="en-US" sz="1200" dirty="0" err="1"/>
              <a:t>Balaji</a:t>
            </a:r>
            <a:r>
              <a:rPr lang="en-US" sz="1200" dirty="0"/>
              <a:t>, Alexander </a:t>
            </a:r>
            <a:r>
              <a:rPr lang="en-US" sz="1200" dirty="0" err="1"/>
              <a:t>Pritzel</a:t>
            </a:r>
            <a:r>
              <a:rPr lang="en-US" sz="1200" dirty="0"/>
              <a:t>, and Charles Blundell. "Simple and scalable predictive uncertainty estimation using deep ensembles." 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arXiv:1612.01474</a:t>
            </a:r>
            <a:r>
              <a:rPr lang="en-US" sz="1200" dirty="0"/>
              <a:t> (2016).</a:t>
            </a:r>
            <a:endParaRPr lang="en-US" sz="1200" dirty="0" smtClean="0">
              <a:solidFill>
                <a:srgbClr val="222222"/>
              </a:solidFill>
            </a:endParaRPr>
          </a:p>
          <a:p>
            <a:r>
              <a:rPr lang="en-US" sz="1200" dirty="0">
                <a:solidFill>
                  <a:srgbClr val="222222"/>
                </a:solidFill>
              </a:rPr>
              <a:t>3</a:t>
            </a:r>
            <a:r>
              <a:rPr lang="en-US" sz="1200" dirty="0" smtClean="0">
                <a:solidFill>
                  <a:srgbClr val="222222"/>
                </a:solidFill>
              </a:rPr>
              <a:t>. </a:t>
            </a:r>
            <a:r>
              <a:rPr lang="en-US" sz="1200" dirty="0"/>
              <a:t>Kendall, Alex, and </a:t>
            </a:r>
            <a:r>
              <a:rPr lang="en-US" sz="1200" dirty="0" err="1"/>
              <a:t>Yarin</a:t>
            </a:r>
            <a:r>
              <a:rPr lang="en-US" sz="1200" dirty="0"/>
              <a:t> Gal. "What uncertainties do we need in </a:t>
            </a:r>
            <a:r>
              <a:rPr lang="en-US" sz="1200" dirty="0" err="1"/>
              <a:t>bayesian</a:t>
            </a:r>
            <a:r>
              <a:rPr lang="en-US" sz="1200" dirty="0"/>
              <a:t> deep learning for computer vision?." 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arXiv:1703.04977</a:t>
            </a:r>
            <a:r>
              <a:rPr lang="en-US" sz="1200" dirty="0"/>
              <a:t> (2017).</a:t>
            </a:r>
          </a:p>
        </p:txBody>
      </p:sp>
    </p:spTree>
    <p:extLst>
      <p:ext uri="{BB962C8B-B14F-4D97-AF65-F5344CB8AC3E}">
        <p14:creationId xmlns:p14="http://schemas.microsoft.com/office/powerpoint/2010/main" val="12854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332510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Evaluation Metrics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91" y="1181936"/>
            <a:ext cx="112221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Negative log likelihood </a:t>
            </a:r>
            <a:r>
              <a:rPr lang="en-US" sz="2000" b="1" dirty="0" smtClean="0"/>
              <a:t>(NLL)</a:t>
            </a:r>
          </a:p>
          <a:p>
            <a:r>
              <a:rPr lang="en-US" sz="2000" dirty="0" smtClean="0"/>
              <a:t>NLL of ground truth in the Gaussian output distribution.</a:t>
            </a:r>
          </a:p>
          <a:p>
            <a:endParaRPr lang="en-US" sz="2000" dirty="0"/>
          </a:p>
          <a:p>
            <a:r>
              <a:rPr lang="en-US" sz="2000" b="1" dirty="0" smtClean="0"/>
              <a:t>Correlation</a:t>
            </a:r>
          </a:p>
          <a:p>
            <a:r>
              <a:rPr lang="en-US" sz="2000" dirty="0" smtClean="0"/>
              <a:t>Correlation between the estimated uncertainty and true error.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Area Under the </a:t>
            </a:r>
            <a:r>
              <a:rPr lang="en-US" sz="2000" b="1" dirty="0" err="1" smtClean="0"/>
              <a:t>Sparsification</a:t>
            </a:r>
            <a:r>
              <a:rPr lang="en-US" sz="2000" b="1" dirty="0" smtClean="0"/>
              <a:t> Error (AUSE)</a:t>
            </a:r>
          </a:p>
          <a:p>
            <a:r>
              <a:rPr lang="en-US" sz="2000" dirty="0" smtClean="0"/>
              <a:t>Area under the </a:t>
            </a:r>
            <a:r>
              <a:rPr lang="en-US" sz="2000" dirty="0" err="1" smtClean="0"/>
              <a:t>sparsification</a:t>
            </a:r>
            <a:r>
              <a:rPr lang="en-US" sz="2000" dirty="0" smtClean="0"/>
              <a:t> curve which quantifies how much uncertainty coincides with the true error. 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91" y="4151980"/>
            <a:ext cx="6359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 pixel-wise</a:t>
            </a:r>
            <a:r>
              <a:rPr lang="en-US" sz="2000" b="1" smtClean="0"/>
              <a:t>, block-wise, patch-wise, image-wise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73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623455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91" y="1236517"/>
            <a:ext cx="10079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reliability and robustness of deep neural network becomes more and more important. 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Most </a:t>
            </a:r>
            <a:r>
              <a:rPr lang="en-US" sz="2000" dirty="0"/>
              <a:t>of d</a:t>
            </a:r>
            <a:r>
              <a:rPr lang="en-US" sz="2000" dirty="0" smtClean="0"/>
              <a:t>eep learning </a:t>
            </a:r>
            <a:r>
              <a:rPr lang="en-US" sz="2000" dirty="0"/>
              <a:t>models fail to obtain uncertainty estimation or need significant modification to obtain it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Training-free uncertainty estimation is valuable.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8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9" y="987135"/>
            <a:ext cx="11031483" cy="4785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299" y="252845"/>
            <a:ext cx="1037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Consistency between estimated uncertainty and visual ambiguity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12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4" y="1418847"/>
            <a:ext cx="10013925" cy="3911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154" y="488373"/>
            <a:ext cx="1037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Consistency between estimated uncertainty and visual ambiguity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64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651000"/>
            <a:ext cx="11912600" cy="355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63" y="209278"/>
            <a:ext cx="1220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Training-free uncertainty estimation methods achieve comparable or even better performance than training-required methods.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36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13" y="1690094"/>
            <a:ext cx="9172864" cy="34248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63" y="209278"/>
            <a:ext cx="1220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Training-free uncertainty estimation methods achieve comparable or even better performance than training-required methods.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8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540328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Role of </a:t>
            </a:r>
            <a:r>
              <a:rPr lang="en-US" sz="2400" b="1" smtClean="0"/>
              <a:t>Tolerable Perturbations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" y="1305213"/>
            <a:ext cx="10839484" cy="3748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160" y="6020332"/>
            <a:ext cx="10505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Tolerable perturbation </a:t>
            </a:r>
            <a:r>
              <a:rPr lang="en-US" dirty="0"/>
              <a:t>is the key to generate high-quality uncertainty </a:t>
            </a:r>
            <a:r>
              <a:rPr lang="en-US" dirty="0" smtClean="0"/>
              <a:t>maps.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160" y="5315587"/>
                <a:ext cx="11292704" cy="70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𝒁</m:t>
                            </m:r>
                          </m:e>
                        </m:d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𝒀</m:t>
                        </m:r>
                      </m:e>
                    </m:d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𝒀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𝝅</m:t>
                        </m:r>
                      </m:e>
                    </m:rad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r>
                  <a:rPr lang="en-US" dirty="0" smtClean="0"/>
                  <a:t>, small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𝑪</m:t>
                    </m:r>
                  </m:oMath>
                </a14:m>
                <a:r>
                  <a:rPr lang="en-US" dirty="0" smtClean="0"/>
                  <a:t> leads to small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r>
                  <a:rPr lang="en-US" dirty="0" smtClean="0"/>
                  <a:t>, and therefore high correlation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(</m:t>
                    </m:r>
                    <m:r>
                      <a:rPr lang="bg-BG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r>
                      <a:rPr lang="en-US" b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b="1" i="1">
                        <a:latin typeface="Cambria Math" charset="0"/>
                      </a:rPr>
                      <m:t>𝐞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" y="5315587"/>
                <a:ext cx="11292704" cy="704745"/>
              </a:xfrm>
              <a:prstGeom prst="rect">
                <a:avLst/>
              </a:prstGeom>
              <a:blipFill rotWithShape="0">
                <a:blip r:embed="rId3"/>
                <a:stretch>
                  <a:fillRect t="-43966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332510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67591" y="930855"/>
            <a:ext cx="107545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Perform a systematic exploration into training-free uncertainty </a:t>
            </a:r>
            <a:r>
              <a:rPr lang="en-US" sz="2000" dirty="0" smtClean="0"/>
              <a:t> estimation for </a:t>
            </a:r>
            <a:r>
              <a:rPr lang="en-US" sz="2000" dirty="0"/>
              <a:t>dense </a:t>
            </a:r>
            <a:r>
              <a:rPr lang="en-US" sz="2000" dirty="0" smtClean="0"/>
              <a:t>regression, an unrecognized yet important problem.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Provide a theoretical construction justifying such estimations.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Propose three simple, scalable and effective </a:t>
            </a:r>
            <a:r>
              <a:rPr lang="en-US" sz="2000" dirty="0"/>
              <a:t>methods </a:t>
            </a:r>
            <a:r>
              <a:rPr lang="en-US" sz="2000" dirty="0" smtClean="0"/>
              <a:t>including Infer-transformation</a:t>
            </a:r>
            <a:r>
              <a:rPr lang="en-US" sz="2000" dirty="0"/>
              <a:t>, infer-dropout, </a:t>
            </a:r>
            <a:r>
              <a:rPr lang="en-US" sz="2000" dirty="0" smtClean="0"/>
              <a:t>infer-noise in both black-box and gray-box cases.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Achieve comparable </a:t>
            </a:r>
            <a:r>
              <a:rPr lang="en-US" sz="2000" dirty="0"/>
              <a:t>or even better performance than </a:t>
            </a:r>
            <a:r>
              <a:rPr lang="en-US" sz="2000" dirty="0" smtClean="0"/>
              <a:t>training-required methods on large-scale </a:t>
            </a:r>
            <a:r>
              <a:rPr lang="en-US" sz="2000" dirty="0"/>
              <a:t>dense regression tasks.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Demonstrate tolerable perturbation is the key to generate high-quality uncertainty maps.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7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304" y="469961"/>
            <a:ext cx="160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Limitations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67591" y="930855"/>
            <a:ext cx="10754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Optimal choice of uncertainty estimation method is task-dependent.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Our model has the requirement of well-trained neural networks.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Not applicable to deep neural networks with random guesses.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9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304" y="469961"/>
            <a:ext cx="2974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Acknowledgement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06304" y="1512699"/>
            <a:ext cx="1021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thank Intel, Analog Devices, </a:t>
            </a:r>
            <a:r>
              <a:rPr lang="en-US" sz="2000" dirty="0" err="1"/>
              <a:t>Thermo</a:t>
            </a:r>
            <a:r>
              <a:rPr lang="en-US" sz="2000" dirty="0"/>
              <a:t> Fisher Scientific, NSF grants 1563880 and 1607189 to support this project. Lu Mi is partially supported by </a:t>
            </a:r>
            <a:r>
              <a:rPr lang="en-US" sz="2000" dirty="0" err="1"/>
              <a:t>MathWorks</a:t>
            </a:r>
            <a:r>
              <a:rPr lang="en-US" sz="2000" dirty="0"/>
              <a:t> Fellowship. </a:t>
            </a:r>
            <a:r>
              <a:rPr lang="en-US" sz="2000" dirty="0" err="1"/>
              <a:t>Hao</a:t>
            </a:r>
            <a:r>
              <a:rPr lang="en-US" sz="2000" dirty="0"/>
              <a:t> Wang is partially supported by NSF Grant IIS-2127918 and an Amazon Faculty Research Award.</a:t>
            </a:r>
          </a:p>
        </p:txBody>
      </p:sp>
    </p:spTree>
    <p:extLst>
      <p:ext uri="{BB962C8B-B14F-4D97-AF65-F5344CB8AC3E}">
        <p14:creationId xmlns:p14="http://schemas.microsoft.com/office/powerpoint/2010/main" val="12204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6" y="2923310"/>
            <a:ext cx="42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Thanks for Listening!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710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561110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Related Work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91" y="1579417"/>
            <a:ext cx="100168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Probabilistic neural networks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Bayesian neural networks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MC-dropout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Non-probabilistic </a:t>
            </a:r>
            <a:r>
              <a:rPr lang="en-US" sz="2000" b="1" dirty="0"/>
              <a:t>neural </a:t>
            </a:r>
            <a:r>
              <a:rPr lang="en-US" sz="2000" b="1" dirty="0" smtClean="0"/>
              <a:t>networks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Deep ensemble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Log likelihood maximization (LLM)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473" y="5925327"/>
            <a:ext cx="12046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</a:rPr>
              <a:t>1. </a:t>
            </a:r>
            <a:r>
              <a:rPr lang="en-US" sz="1200" dirty="0"/>
              <a:t>Welling, Max, and Yee W. </a:t>
            </a:r>
            <a:r>
              <a:rPr lang="en-US" sz="1200" dirty="0" err="1"/>
              <a:t>Teh</a:t>
            </a:r>
            <a:r>
              <a:rPr lang="en-US" sz="1200" dirty="0"/>
              <a:t>. "Bayesian learning via stochastic gradient </a:t>
            </a:r>
            <a:r>
              <a:rPr lang="en-US" sz="1200" dirty="0" err="1"/>
              <a:t>Langevin</a:t>
            </a:r>
            <a:r>
              <a:rPr lang="en-US" sz="1200" dirty="0"/>
              <a:t> dynamics." </a:t>
            </a:r>
            <a:r>
              <a:rPr lang="en-US" sz="1200" i="1" dirty="0"/>
              <a:t>Proceedings of the 28th international conference on machine learning (ICML-11)</a:t>
            </a:r>
            <a:r>
              <a:rPr lang="en-US" sz="1200" dirty="0"/>
              <a:t>. 2011.</a:t>
            </a:r>
            <a:endParaRPr lang="en-US" sz="1200" dirty="0" smtClean="0">
              <a:solidFill>
                <a:srgbClr val="222222"/>
              </a:solidFill>
            </a:endParaRPr>
          </a:p>
          <a:p>
            <a:r>
              <a:rPr lang="en-US" sz="1200" dirty="0" smtClean="0">
                <a:solidFill>
                  <a:srgbClr val="222222"/>
                </a:solidFill>
              </a:rPr>
              <a:t>2. Gal</a:t>
            </a:r>
            <a:r>
              <a:rPr lang="en-US" sz="1200" dirty="0">
                <a:solidFill>
                  <a:srgbClr val="222222"/>
                </a:solidFill>
              </a:rPr>
              <a:t>, </a:t>
            </a:r>
            <a:r>
              <a:rPr lang="en-US" sz="1200" dirty="0" err="1">
                <a:solidFill>
                  <a:srgbClr val="222222"/>
                </a:solidFill>
              </a:rPr>
              <a:t>Yarin</a:t>
            </a:r>
            <a:r>
              <a:rPr lang="en-US" sz="1200" dirty="0">
                <a:solidFill>
                  <a:srgbClr val="222222"/>
                </a:solidFill>
              </a:rPr>
              <a:t>, and </a:t>
            </a:r>
            <a:r>
              <a:rPr lang="en-US" sz="1200" dirty="0" err="1">
                <a:solidFill>
                  <a:srgbClr val="222222"/>
                </a:solidFill>
              </a:rPr>
              <a:t>Zoubin</a:t>
            </a:r>
            <a:r>
              <a:rPr lang="en-US" sz="1200" dirty="0">
                <a:solidFill>
                  <a:srgbClr val="222222"/>
                </a:solidFill>
              </a:rPr>
              <a:t> </a:t>
            </a:r>
            <a:r>
              <a:rPr lang="en-US" sz="1200" dirty="0" err="1">
                <a:solidFill>
                  <a:srgbClr val="222222"/>
                </a:solidFill>
              </a:rPr>
              <a:t>Ghahramani</a:t>
            </a:r>
            <a:r>
              <a:rPr lang="en-US" sz="1200" dirty="0">
                <a:solidFill>
                  <a:srgbClr val="222222"/>
                </a:solidFill>
              </a:rPr>
              <a:t>. "Dropout as a </a:t>
            </a:r>
            <a:r>
              <a:rPr lang="en-US" sz="1200" dirty="0" err="1">
                <a:solidFill>
                  <a:srgbClr val="222222"/>
                </a:solidFill>
              </a:rPr>
              <a:t>bayesian</a:t>
            </a:r>
            <a:r>
              <a:rPr lang="en-US" sz="1200" dirty="0">
                <a:solidFill>
                  <a:srgbClr val="222222"/>
                </a:solidFill>
              </a:rPr>
              <a:t> approximation: Representing model uncertainty in deep learning." </a:t>
            </a:r>
            <a:r>
              <a:rPr lang="en-US" sz="1200" i="1" dirty="0">
                <a:solidFill>
                  <a:srgbClr val="222222"/>
                </a:solidFill>
              </a:rPr>
              <a:t>international conference on machine learning</a:t>
            </a:r>
            <a:r>
              <a:rPr lang="en-US" sz="1200" dirty="0">
                <a:solidFill>
                  <a:srgbClr val="222222"/>
                </a:solidFill>
              </a:rPr>
              <a:t>. PMLR, 2016</a:t>
            </a:r>
            <a:r>
              <a:rPr lang="en-US" sz="1200" dirty="0" smtClean="0">
                <a:solidFill>
                  <a:srgbClr val="222222"/>
                </a:solidFill>
              </a:rPr>
              <a:t>.</a:t>
            </a:r>
            <a:endParaRPr lang="en-US" sz="1200" dirty="0">
              <a:solidFill>
                <a:srgbClr val="222222"/>
              </a:solidFill>
            </a:endParaRPr>
          </a:p>
          <a:p>
            <a:r>
              <a:rPr lang="en-US" sz="1200" dirty="0" smtClean="0">
                <a:solidFill>
                  <a:srgbClr val="222222"/>
                </a:solidFill>
              </a:rPr>
              <a:t>3. </a:t>
            </a:r>
            <a:r>
              <a:rPr lang="en-US" sz="1200" dirty="0" err="1"/>
              <a:t>Lakshminarayanan</a:t>
            </a:r>
            <a:r>
              <a:rPr lang="en-US" sz="1200" dirty="0"/>
              <a:t>, </a:t>
            </a:r>
            <a:r>
              <a:rPr lang="en-US" sz="1200" dirty="0" err="1"/>
              <a:t>Balaji</a:t>
            </a:r>
            <a:r>
              <a:rPr lang="en-US" sz="1200" dirty="0"/>
              <a:t>, Alexander </a:t>
            </a:r>
            <a:r>
              <a:rPr lang="en-US" sz="1200" dirty="0" err="1"/>
              <a:t>Pritzel</a:t>
            </a:r>
            <a:r>
              <a:rPr lang="en-US" sz="1200" dirty="0"/>
              <a:t>, and Charles Blundell. "Simple and scalable predictive uncertainty estimation using deep ensembles." 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arXiv:1612.01474</a:t>
            </a:r>
            <a:r>
              <a:rPr lang="en-US" sz="1200" dirty="0"/>
              <a:t> (2016).</a:t>
            </a:r>
            <a:endParaRPr lang="en-US" sz="1200" dirty="0" smtClean="0">
              <a:solidFill>
                <a:srgbClr val="222222"/>
              </a:solidFill>
            </a:endParaRPr>
          </a:p>
          <a:p>
            <a:r>
              <a:rPr lang="en-US" sz="1200" dirty="0" smtClean="0">
                <a:solidFill>
                  <a:srgbClr val="222222"/>
                </a:solidFill>
              </a:rPr>
              <a:t>4. </a:t>
            </a:r>
            <a:r>
              <a:rPr lang="en-US" sz="1200" dirty="0"/>
              <a:t>Kendall, Alex, and </a:t>
            </a:r>
            <a:r>
              <a:rPr lang="en-US" sz="1200" dirty="0" err="1"/>
              <a:t>Yarin</a:t>
            </a:r>
            <a:r>
              <a:rPr lang="en-US" sz="1200" dirty="0"/>
              <a:t> Gal. "What uncertainties do we need in </a:t>
            </a:r>
            <a:r>
              <a:rPr lang="en-US" sz="1200" dirty="0" err="1"/>
              <a:t>bayesian</a:t>
            </a:r>
            <a:r>
              <a:rPr lang="en-US" sz="1200" dirty="0"/>
              <a:t> deep learning for computer vision?." 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arXiv:1703.04977</a:t>
            </a:r>
            <a:r>
              <a:rPr lang="en-US" sz="1200" dirty="0"/>
              <a:t> (2017).</a:t>
            </a:r>
          </a:p>
        </p:txBody>
      </p:sp>
    </p:spTree>
    <p:extLst>
      <p:ext uri="{BB962C8B-B14F-4D97-AF65-F5344CB8AC3E}">
        <p14:creationId xmlns:p14="http://schemas.microsoft.com/office/powerpoint/2010/main" val="20369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708181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Contributions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67591" y="1169846"/>
            <a:ext cx="10629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Perform a systematic exploration into training-free </a:t>
            </a:r>
            <a:r>
              <a:rPr lang="en-US" sz="2000" dirty="0" smtClean="0"/>
              <a:t>uncertainty estimation </a:t>
            </a:r>
            <a:r>
              <a:rPr lang="en-US" sz="2000" dirty="0"/>
              <a:t>for dense regression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Propose three simple, scalable and effective </a:t>
            </a:r>
            <a:r>
              <a:rPr lang="en-US" sz="2000" dirty="0"/>
              <a:t>methods to analyze uncertainty under tolerable perturbation: Infer-transformation, infer-dropout, infer-noise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Achieve comparable </a:t>
            </a:r>
            <a:r>
              <a:rPr lang="en-US" sz="2000" dirty="0"/>
              <a:t>or even better performance than </a:t>
            </a:r>
            <a:r>
              <a:rPr lang="en-US" sz="2000" dirty="0" smtClean="0"/>
              <a:t>training-required methods </a:t>
            </a:r>
            <a:r>
              <a:rPr lang="en-US" sz="2000" dirty="0"/>
              <a:t>on </a:t>
            </a:r>
            <a:r>
              <a:rPr lang="en-US" sz="2000" dirty="0" smtClean="0"/>
              <a:t>large-scale </a:t>
            </a:r>
            <a:r>
              <a:rPr lang="en-US" sz="2000" dirty="0"/>
              <a:t>dense regression tasks.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31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65" y="467706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Methodology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6"/>
          <a:stretch/>
        </p:blipFill>
        <p:spPr>
          <a:xfrm>
            <a:off x="592282" y="1460618"/>
            <a:ext cx="5881253" cy="3049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92683" y="1386946"/>
                <a:ext cx="2970108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Input Image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dirty="0" smtClean="0"/>
                  <a:t>Neural Network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𝑭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dirty="0" smtClean="0"/>
                  <a:t>Transformation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𝑻</m:t>
                    </m:r>
                  </m:oMath>
                </a14:m>
                <a:endParaRPr lang="en-US" sz="2000" b="1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000" dirty="0" smtClean="0"/>
                  <a:t>Inverse transformation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endParaRPr lang="en-US" sz="2000" b="1" dirty="0" smtClean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83" y="1386946"/>
                <a:ext cx="297010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259" t="-1887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6750" y="3055676"/>
                <a:ext cx="397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0" y="3055676"/>
                <a:ext cx="39786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3158" y="2984778"/>
                <a:ext cx="72757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𝑻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58" y="2984778"/>
                <a:ext cx="72757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6188" y="2268896"/>
                <a:ext cx="3804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𝑻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88" y="2268896"/>
                <a:ext cx="3804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38695" y="3148662"/>
                <a:ext cx="10828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𝑭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𝑻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95" y="3148662"/>
                <a:ext cx="108286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99834" y="3169444"/>
                <a:ext cx="15071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𝑻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𝑭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𝑻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34" y="3169444"/>
                <a:ext cx="15071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71502" y="2268896"/>
                <a:ext cx="4566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𝑻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2" y="2268896"/>
                <a:ext cx="45666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92683" y="3807003"/>
                <a:ext cx="21463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𝒁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𝑭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𝑻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83" y="3807003"/>
                <a:ext cx="214635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364560" y="3008493"/>
            <a:ext cx="290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Sample from perturbed output distribution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364559" y="4239599"/>
                <a:ext cx="379527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</a:t>
                </a:r>
                <a:r>
                  <a:rPr lang="en-US" sz="2000" dirty="0" smtClean="0"/>
                  <a:t>hen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𝑻</m:t>
                    </m:r>
                  </m:oMath>
                </a14:m>
                <a:r>
                  <a:rPr lang="en-US" sz="2000" dirty="0" smtClean="0"/>
                  <a:t> is a 360-degree rotation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559" y="4239599"/>
                <a:ext cx="3795277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1605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64559" y="4720664"/>
                <a:ext cx="14150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𝑭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559" y="4720664"/>
                <a:ext cx="1415003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1" y="447411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Methodology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/>
          <a:stretch/>
        </p:blipFill>
        <p:spPr>
          <a:xfrm>
            <a:off x="353291" y="1629400"/>
            <a:ext cx="5784008" cy="309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92683" y="1386946"/>
                <a:ext cx="352179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Input Image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dirty="0" smtClean="0"/>
                  <a:t>Neural Network</a:t>
                </a:r>
                <a:endParaRPr lang="en-US" sz="2000" b="1" dirty="0" smtClean="0"/>
              </a:p>
              <a:p>
                <a:r>
                  <a:rPr lang="en-US" sz="2000" dirty="0" smtClean="0"/>
                  <a:t>Perturbation (dropout/noise)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𝑷</m:t>
                    </m:r>
                  </m:oMath>
                </a14:m>
                <a:endParaRPr lang="en-US" sz="2000" b="1" dirty="0" smtClean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83" y="1386946"/>
                <a:ext cx="3521798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906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92683" y="3807003"/>
                <a:ext cx="2333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𝒁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83" y="3807003"/>
                <a:ext cx="233333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364560" y="3008493"/>
            <a:ext cx="290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Sample from perturbed output distribution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64559" y="4239599"/>
                <a:ext cx="370175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</a:t>
                </a:r>
                <a:r>
                  <a:rPr lang="en-US" sz="2000" dirty="0" smtClean="0"/>
                  <a:t>hen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2000" dirty="0" smtClean="0"/>
                  <a:t> is a noise of all zeros, or no dropout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559" y="4239599"/>
                <a:ext cx="3701759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647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92683" y="5010749"/>
                <a:ext cx="20520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83" y="5010749"/>
                <a:ext cx="205203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5511" y="3531713"/>
                <a:ext cx="397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1" y="3531713"/>
                <a:ext cx="39786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43300" y="3632728"/>
                <a:ext cx="17298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3632728"/>
                <a:ext cx="172983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94516" y="2257197"/>
                <a:ext cx="4955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16" y="2257197"/>
                <a:ext cx="49558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76721" y="2319542"/>
                <a:ext cx="49558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21" y="2319542"/>
                <a:ext cx="49558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3191" y="1648555"/>
                <a:ext cx="10429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91" y="1648555"/>
                <a:ext cx="1042914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9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33" y="3072693"/>
            <a:ext cx="4152940" cy="2668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119" y="247688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20253" y="806904"/>
            <a:ext cx="4873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Assumption 1. </a:t>
            </a:r>
            <a:r>
              <a:rPr lang="en-US" sz="2000" b="1" smtClean="0">
                <a:ea typeface="Cambria Math" charset="0"/>
                <a:cs typeface="Cambria Math" charset="0"/>
              </a:rPr>
              <a:t>Heterogeneous </a:t>
            </a:r>
            <a:r>
              <a:rPr lang="en-US" sz="2000" b="1" smtClean="0">
                <a:ea typeface="Cambria Math" charset="0"/>
                <a:cs typeface="Cambria Math" charset="0"/>
              </a:rPr>
              <a:t>perturbation</a:t>
            </a:r>
            <a:endParaRPr lang="en-US" sz="2000" b="1" dirty="0" smtClean="0">
              <a:ea typeface="Cambria Math" charset="0"/>
              <a:cs typeface="Cambria Math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1873" y="2651591"/>
            <a:ext cx="1122218" cy="492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672937" y="2142128"/>
                <a:ext cx="3958936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  <m:r>
                            <m:rPr>
                              <m:nor/>
                            </m:rPr>
                            <a:rPr lang="en-US" sz="2000" b="1" dirty="0"/>
                            <m:t> 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/>
                                <m:t> 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𝝁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bg-BG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𝓝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72937" y="2142128"/>
                <a:ext cx="3958936" cy="6408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003254" y="3615564"/>
                <a:ext cx="20921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000" b="1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𝝁</m:t>
                      </m:r>
                      <m:d>
                        <m:d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ea typeface="Cambria Math" charset="0"/>
                  <a:cs typeface="Cambria Math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54" y="3615564"/>
                <a:ext cx="209217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24255" y="1822650"/>
                <a:ext cx="2333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𝒁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5" y="1822650"/>
                <a:ext cx="233333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003254" y="2730545"/>
                <a:ext cx="20520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54" y="2730545"/>
                <a:ext cx="205203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03254" y="4406896"/>
                <a:ext cx="222304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𝕍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54" y="4406896"/>
                <a:ext cx="2223044" cy="407099"/>
              </a:xfrm>
              <a:prstGeom prst="rect">
                <a:avLst/>
              </a:prstGeom>
              <a:blipFill rotWithShape="0">
                <a:blip r:embed="rId7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024255" y="1363609"/>
            <a:ext cx="42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Sample from perturbed output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24255" y="2277870"/>
                <a:ext cx="43560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dirty="0"/>
                  <a:t> is a noise of all zeros, or no dropout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5" y="2277870"/>
                <a:ext cx="435600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19" t="-10000" r="-42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2119" y="12122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Model prediction given an </a:t>
            </a:r>
            <a:r>
              <a:rPr lang="en-US" dirty="0" smtClean="0"/>
              <a:t>unperturbed input </a:t>
            </a:r>
            <a:r>
              <a:rPr lang="en-US" dirty="0"/>
              <a:t>‘looks like’ a random draw from </a:t>
            </a:r>
            <a:r>
              <a:rPr lang="en-US" dirty="0" smtClean="0"/>
              <a:t>the model </a:t>
            </a:r>
            <a:r>
              <a:rPr lang="en-US" dirty="0"/>
              <a:t>predictions of perturbed </a:t>
            </a:r>
            <a:r>
              <a:rPr lang="en-US" dirty="0" smtClean="0"/>
              <a:t>inputs.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24255" y="3275656"/>
                <a:ext cx="4765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Expectation and variance of the model prediction of perturbations of a certain 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5" y="3275656"/>
                <a:ext cx="4765963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02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1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010" y="676679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52804" y="1563898"/>
            <a:ext cx="4873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Assumption 2. </a:t>
            </a:r>
            <a:r>
              <a:rPr lang="en-US" sz="2000" b="1" dirty="0">
                <a:ea typeface="Cambria Math" charset="0"/>
                <a:cs typeface="Cambria Math" charset="0"/>
              </a:rPr>
              <a:t>Random </a:t>
            </a:r>
            <a:r>
              <a:rPr lang="en-US" sz="2000" b="1" dirty="0" smtClean="0">
                <a:ea typeface="Cambria Math" charset="0"/>
                <a:cs typeface="Cambria Math" charset="0"/>
              </a:rPr>
              <a:t>bias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65272" y="2005958"/>
                <a:ext cx="306269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)~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𝓝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272" y="2005958"/>
                <a:ext cx="3062698" cy="407099"/>
              </a:xfrm>
              <a:prstGeom prst="rect">
                <a:avLst/>
              </a:prstGeom>
              <a:blipFill rotWithShape="0">
                <a:blip r:embed="rId2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61" y="2519630"/>
            <a:ext cx="4741949" cy="2963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871" y="2306065"/>
                <a:ext cx="3622965" cy="929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bias of the model prediction ‘looks like’ </a:t>
                </a:r>
                <a:r>
                  <a:rPr lang="en-US" altLang="zh-CN" dirty="0" smtClean="0"/>
                  <a:t>white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noise </a:t>
                </a:r>
                <a:r>
                  <a:rPr lang="en-US" dirty="0"/>
                  <a:t>with bounded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latin typeface="Helvetica" charset="0"/>
                  </a:rPr>
                  <a:t>.</a:t>
                </a:r>
                <a:endParaRPr lang="en-US" dirty="0">
                  <a:effectLst/>
                  <a:latin typeface="Helvetica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1" y="2306065"/>
                <a:ext cx="3622965" cy="929550"/>
              </a:xfrm>
              <a:prstGeom prst="rect">
                <a:avLst/>
              </a:prstGeom>
              <a:blipFill rotWithShape="0">
                <a:blip r:embed="rId4"/>
                <a:stretch>
                  <a:fillRect l="-1345" t="-3268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99654" y="3464667"/>
                <a:ext cx="17199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Ground Truth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4" y="3464667"/>
                <a:ext cx="171995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191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99654" y="5477259"/>
                <a:ext cx="20921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𝝁</m:t>
                      </m:r>
                      <m:d>
                        <m:d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4" y="5477259"/>
                <a:ext cx="209217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9654" y="4403336"/>
                <a:ext cx="2333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𝒁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∘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𝑿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4" y="4403336"/>
                <a:ext cx="23333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99654" y="3944295"/>
            <a:ext cx="42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Sample from perturbed output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7010" y="4793474"/>
                <a:ext cx="42586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Expectation </a:t>
                </a:r>
                <a:r>
                  <a:rPr lang="en-US" dirty="0" smtClean="0"/>
                  <a:t>of </a:t>
                </a:r>
                <a:r>
                  <a:rPr lang="en-US" dirty="0"/>
                  <a:t>the model prediction of perturbations of a certain 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" y="4793474"/>
                <a:ext cx="4258609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14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27" grpId="0"/>
      <p:bldP spid="28" grpId="0"/>
      <p:bldP spid="29" grpId="0"/>
      <p:bldP spid="3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64" y="526786"/>
            <a:ext cx="530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Theoretical Construction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38961" y="1514047"/>
            <a:ext cx="4873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ea typeface="Cambria Math" charset="0"/>
                <a:cs typeface="Cambria Math" charset="0"/>
              </a:rPr>
              <a:t>Assumption 3. Independence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264" y="2035932"/>
                <a:ext cx="33470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assume the </a:t>
                </a:r>
                <a:r>
                  <a:rPr lang="en-US" dirty="0" smtClean="0"/>
                  <a:t>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dirty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and the sensitivity </a:t>
                </a:r>
                <a14:m>
                  <m:oMath xmlns:m="http://schemas.openxmlformats.org/officeDocument/2006/math">
                    <m:r>
                      <a:rPr lang="bg-BG">
                        <a:latin typeface="Cambria Math" charset="0"/>
                      </a:rPr>
                      <m:t>𝝈</m:t>
                    </m:r>
                  </m:oMath>
                </a14:m>
                <a:r>
                  <a:rPr lang="en-US" dirty="0"/>
                  <a:t> are statistically independent.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4" y="2035932"/>
                <a:ext cx="3347027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57" t="-3846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413362" y="1673449"/>
                <a:ext cx="306269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𝝐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sz="20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)~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𝓝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362" y="1673449"/>
                <a:ext cx="3062698" cy="407099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88" y="2094402"/>
            <a:ext cx="4339903" cy="27124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8" y="2138436"/>
            <a:ext cx="4152940" cy="2668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733817" y="1453295"/>
                <a:ext cx="3958936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  <m:r>
                            <m:rPr>
                              <m:nor/>
                            </m:rPr>
                            <a:rPr lang="en-US" sz="2000" b="1" dirty="0"/>
                            <m:t> 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/>
                                <m:t> </m:t>
                              </m:r>
                            </m:e>
                            <m:sub>
                              <m:r>
                                <a:rPr lang="en-US" sz="2000" b="1" i="1" dirty="0" smtClean="0">
                                  <a:latin typeface="Cambria Math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𝝁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bg-BG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𝝈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𝓝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33817" y="1453295"/>
                <a:ext cx="3958936" cy="6408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80227" y="490935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Assumption 1. </a:t>
            </a:r>
            <a:r>
              <a:rPr lang="en-US" dirty="0">
                <a:ea typeface="Cambria Math" charset="0"/>
                <a:cs typeface="Cambria Math" charset="0"/>
              </a:rPr>
              <a:t>Heterogeneous perturbation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9345924" y="4973970"/>
            <a:ext cx="2130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ea typeface="Cambria Math" charset="0"/>
                <a:cs typeface="Cambria Math" charset="0"/>
              </a:rPr>
              <a:t>Assumption 2. </a:t>
            </a:r>
            <a:r>
              <a:rPr lang="en-US" dirty="0">
                <a:ea typeface="Cambria Math" charset="0"/>
                <a:cs typeface="Cambria Math" charset="0"/>
              </a:rPr>
              <a:t>Random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  <p:bldP spid="24" grpId="0"/>
      <p:bldP spid="7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19088</TotalTime>
  <Words>1945</Words>
  <Application>Microsoft Macintosh PowerPoint</Application>
  <PresentationFormat>Widescreen</PresentationFormat>
  <Paragraphs>215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Apple Braille</vt:lpstr>
      <vt:lpstr>Apple Braille Outline 6 Dot</vt:lpstr>
      <vt:lpstr>Calibri</vt:lpstr>
      <vt:lpstr>Calibri Light</vt:lpstr>
      <vt:lpstr>Cambria Math</vt:lpstr>
      <vt:lpstr>DengXian</vt:lpstr>
      <vt:lpstr>Helvetica</vt:lpstr>
      <vt:lpstr>Wingdings</vt:lpstr>
      <vt:lpstr>Arial</vt:lpstr>
      <vt:lpstr>Office Theme</vt:lpstr>
      <vt:lpstr>Training-Free Uncertainty Estimation for Dense Regression:  Sensitivity as a Surrogate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Training-Free Uncertainty Estimation for Dense Regression:  Sensitivity as a Surrogate </dc:title>
  <dc:creator>Lu Mi</dc:creator>
  <cp:lastModifiedBy>Lu Mi</cp:lastModifiedBy>
  <cp:revision>96</cp:revision>
  <dcterms:created xsi:type="dcterms:W3CDTF">2022-01-24T03:24:16Z</dcterms:created>
  <dcterms:modified xsi:type="dcterms:W3CDTF">2022-02-08T01:48:37Z</dcterms:modified>
</cp:coreProperties>
</file>