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76" r:id="rId3"/>
    <p:sldId id="291" r:id="rId4"/>
    <p:sldId id="290" r:id="rId5"/>
    <p:sldId id="281" r:id="rId6"/>
    <p:sldId id="280" r:id="rId7"/>
    <p:sldId id="282" r:id="rId8"/>
    <p:sldId id="283" r:id="rId9"/>
    <p:sldId id="284" r:id="rId10"/>
    <p:sldId id="272" r:id="rId11"/>
    <p:sldId id="273" r:id="rId12"/>
    <p:sldId id="274" r:id="rId13"/>
    <p:sldId id="285" r:id="rId14"/>
    <p:sldId id="286" r:id="rId15"/>
    <p:sldId id="287" r:id="rId16"/>
    <p:sldId id="288" r:id="rId17"/>
    <p:sldId id="28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54"/>
    <p:restoredTop sz="84157"/>
  </p:normalViewPr>
  <p:slideViewPr>
    <p:cSldViewPr snapToGrid="0">
      <p:cViewPr varScale="1">
        <p:scale>
          <a:sx n="131" d="100"/>
          <a:sy n="131" d="100"/>
        </p:scale>
        <p:origin x="138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652AE7-C366-4F44-B714-00658829C282}" type="datetimeFigureOut">
              <a:rPr lang="en-US" smtClean="0"/>
              <a:t>11/13/23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EF18A0-B3BA-6F4A-9D3B-9614D4D4AAF4}" type="slidenum">
              <a:rPr lang="en-US" smtClean="0"/>
              <a:t>‹#›</a:t>
            </a:fld>
            <a:endParaRPr lang="en-US"/>
          </a:p>
        </p:txBody>
      </p:sp>
    </p:spTree>
    <p:extLst>
      <p:ext uri="{BB962C8B-B14F-4D97-AF65-F5344CB8AC3E}">
        <p14:creationId xmlns:p14="http://schemas.microsoft.com/office/powerpoint/2010/main" val="2383553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 I’m Haizhou Shi. It is my pleasure to be here at the conference of </a:t>
            </a:r>
            <a:r>
              <a:rPr lang="en-US" dirty="0" err="1"/>
              <a:t>NeurIPS</a:t>
            </a:r>
            <a:r>
              <a:rPr lang="en-US" dirty="0"/>
              <a:t> 2023, presenting our recent study “A Unified Approach to Domain Incremental Learning with Memory: Theory and Algorithm”. This is joint work with my Ph.D. advisor Prof. Hao Wang in the CS department at Rutgers University.</a:t>
            </a:r>
          </a:p>
        </p:txBody>
      </p:sp>
      <p:sp>
        <p:nvSpPr>
          <p:cNvPr id="4" name="Slide Number Placeholder 3"/>
          <p:cNvSpPr>
            <a:spLocks noGrp="1"/>
          </p:cNvSpPr>
          <p:nvPr>
            <p:ph type="sldNum" sz="quarter" idx="5"/>
          </p:nvPr>
        </p:nvSpPr>
        <p:spPr/>
        <p:txBody>
          <a:bodyPr/>
          <a:lstStyle/>
          <a:p>
            <a:fld id="{20EF18A0-B3BA-6F4A-9D3B-9614D4D4AAF4}" type="slidenum">
              <a:rPr lang="en-US" smtClean="0"/>
              <a:t>1</a:t>
            </a:fld>
            <a:endParaRPr lang="en-US"/>
          </a:p>
        </p:txBody>
      </p:sp>
    </p:spTree>
    <p:extLst>
      <p:ext uri="{BB962C8B-B14F-4D97-AF65-F5344CB8AC3E}">
        <p14:creationId xmlns:p14="http://schemas.microsoft.com/office/powerpoint/2010/main" val="2088063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each ERM term colored in blue, we use the standard cross-entropy classification loss term, which affects the encoder and the predictor of the current model. </a:t>
            </a:r>
          </a:p>
          <a:p>
            <a:endParaRPr lang="en-US" dirty="0"/>
          </a:p>
        </p:txBody>
      </p:sp>
      <p:sp>
        <p:nvSpPr>
          <p:cNvPr id="4" name="Slide Number Placeholder 3"/>
          <p:cNvSpPr>
            <a:spLocks noGrp="1"/>
          </p:cNvSpPr>
          <p:nvPr>
            <p:ph type="sldNum" sz="quarter" idx="5"/>
          </p:nvPr>
        </p:nvSpPr>
        <p:spPr/>
        <p:txBody>
          <a:bodyPr/>
          <a:lstStyle/>
          <a:p>
            <a:fld id="{20EF18A0-B3BA-6F4A-9D3B-9614D4D4AAF4}" type="slidenum">
              <a:rPr lang="en-US" smtClean="0"/>
              <a:t>10</a:t>
            </a:fld>
            <a:endParaRPr lang="en-US"/>
          </a:p>
        </p:txBody>
      </p:sp>
    </p:spTree>
    <p:extLst>
      <p:ext uri="{BB962C8B-B14F-4D97-AF65-F5344CB8AC3E}">
        <p14:creationId xmlns:p14="http://schemas.microsoft.com/office/powerpoint/2010/main" val="2046039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each intra-domain and cross-domain error term colored in green, we use the cross-entropy distillation loss, with the history model H_{t-1} as the teacher network and h as the student network. </a:t>
            </a:r>
          </a:p>
          <a:p>
            <a:endParaRPr lang="en-US" dirty="0"/>
          </a:p>
        </p:txBody>
      </p:sp>
      <p:sp>
        <p:nvSpPr>
          <p:cNvPr id="4" name="Slide Number Placeholder 3"/>
          <p:cNvSpPr>
            <a:spLocks noGrp="1"/>
          </p:cNvSpPr>
          <p:nvPr>
            <p:ph type="sldNum" sz="quarter" idx="5"/>
          </p:nvPr>
        </p:nvSpPr>
        <p:spPr/>
        <p:txBody>
          <a:bodyPr/>
          <a:lstStyle/>
          <a:p>
            <a:fld id="{20EF18A0-B3BA-6F4A-9D3B-9614D4D4AAF4}" type="slidenum">
              <a:rPr lang="en-US" smtClean="0"/>
              <a:t>11</a:t>
            </a:fld>
            <a:endParaRPr lang="en-US"/>
          </a:p>
        </p:txBody>
      </p:sp>
    </p:spTree>
    <p:extLst>
      <p:ext uri="{BB962C8B-B14F-4D97-AF65-F5344CB8AC3E}">
        <p14:creationId xmlns:p14="http://schemas.microsoft.com/office/powerpoint/2010/main" val="2756126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For the H-delta-H divergence term in the upper bound, inspired by the domain adaptation theory, we propose to introduce a discriminator and </a:t>
            </a:r>
            <a:r>
              <a:rPr lang="en-US" dirty="0" err="1"/>
              <a:t>adversarially</a:t>
            </a:r>
            <a:r>
              <a:rPr lang="en-US" dirty="0"/>
              <a:t> align the feature embedding distributions among different domains. </a:t>
            </a:r>
          </a:p>
          <a:p>
            <a:endParaRPr lang="en-US" dirty="0"/>
          </a:p>
        </p:txBody>
      </p:sp>
      <p:sp>
        <p:nvSpPr>
          <p:cNvPr id="4" name="Slide Number Placeholder 3"/>
          <p:cNvSpPr>
            <a:spLocks noGrp="1"/>
          </p:cNvSpPr>
          <p:nvPr>
            <p:ph type="sldNum" sz="quarter" idx="5"/>
          </p:nvPr>
        </p:nvSpPr>
        <p:spPr/>
        <p:txBody>
          <a:bodyPr/>
          <a:lstStyle/>
          <a:p>
            <a:fld id="{20EF18A0-B3BA-6F4A-9D3B-9614D4D4AAF4}" type="slidenum">
              <a:rPr lang="en-US" smtClean="0"/>
              <a:t>12</a:t>
            </a:fld>
            <a:endParaRPr lang="en-US"/>
          </a:p>
        </p:txBody>
      </p:sp>
    </p:spTree>
    <p:extLst>
      <p:ext uri="{BB962C8B-B14F-4D97-AF65-F5344CB8AC3E}">
        <p14:creationId xmlns:p14="http://schemas.microsoft.com/office/powerpoint/2010/main" val="3031209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For the remaining part of the objective, we treat them as constant to be estimated during optimization or a hyper-parameter. </a:t>
            </a:r>
          </a:p>
          <a:p>
            <a:endParaRPr lang="en-US" dirty="0"/>
          </a:p>
        </p:txBody>
      </p:sp>
      <p:sp>
        <p:nvSpPr>
          <p:cNvPr id="4" name="Slide Number Placeholder 3"/>
          <p:cNvSpPr>
            <a:spLocks noGrp="1"/>
          </p:cNvSpPr>
          <p:nvPr>
            <p:ph type="sldNum" sz="quarter" idx="5"/>
          </p:nvPr>
        </p:nvSpPr>
        <p:spPr/>
        <p:txBody>
          <a:bodyPr/>
          <a:lstStyle/>
          <a:p>
            <a:fld id="{20EF18A0-B3BA-6F4A-9D3B-9614D4D4AAF4}" type="slidenum">
              <a:rPr lang="en-US" smtClean="0"/>
              <a:t>13</a:t>
            </a:fld>
            <a:endParaRPr lang="en-US"/>
          </a:p>
        </p:txBody>
      </p:sp>
    </p:spTree>
    <p:extLst>
      <p:ext uri="{BB962C8B-B14F-4D97-AF65-F5344CB8AC3E}">
        <p14:creationId xmlns:p14="http://schemas.microsoft.com/office/powerpoint/2010/main" val="23661443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validate the effectiveness of adaptively minimizing the UDIL’s learning objective under multiple settings. In the synthetic dataset high-dimensional balls, each domain is a gaussian distribution that is separated by a hyperplane. We visualize each methods’ representation distributions after the encoder. As shown in the figure, the oracle model joint training achieves natural domain alignment, and achieves the optimal performance as well. Our method UDIL, compared to other baselines, achieves the feature alignment across domains, and therefore outperforms them by a large margin. </a:t>
            </a:r>
          </a:p>
          <a:p>
            <a:endParaRPr lang="en-US" dirty="0"/>
          </a:p>
        </p:txBody>
      </p:sp>
      <p:sp>
        <p:nvSpPr>
          <p:cNvPr id="4" name="Slide Number Placeholder 3"/>
          <p:cNvSpPr>
            <a:spLocks noGrp="1"/>
          </p:cNvSpPr>
          <p:nvPr>
            <p:ph type="sldNum" sz="quarter" idx="5"/>
          </p:nvPr>
        </p:nvSpPr>
        <p:spPr/>
        <p:txBody>
          <a:bodyPr/>
          <a:lstStyle/>
          <a:p>
            <a:fld id="{20EF18A0-B3BA-6F4A-9D3B-9614D4D4AAF4}" type="slidenum">
              <a:rPr lang="en-US" smtClean="0"/>
              <a:t>14</a:t>
            </a:fld>
            <a:endParaRPr lang="en-US"/>
          </a:p>
        </p:txBody>
      </p:sp>
    </p:spTree>
    <p:extLst>
      <p:ext uri="{BB962C8B-B14F-4D97-AF65-F5344CB8AC3E}">
        <p14:creationId xmlns:p14="http://schemas.microsoft.com/office/powerpoint/2010/main" val="168767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further benchmark our method and other baselines on three realistic datasets including Permuted-MNIST, Rotated-MNIST, and Sequential CORe-50. The proposed framework UDIL outperforms the state-of-the-art domain incremental learning methods consistently, which showcases the effectiveness of the core idea of adaptively minimizing the tightest generalization bound.</a:t>
            </a:r>
          </a:p>
        </p:txBody>
      </p:sp>
      <p:sp>
        <p:nvSpPr>
          <p:cNvPr id="4" name="Slide Number Placeholder 3"/>
          <p:cNvSpPr>
            <a:spLocks noGrp="1"/>
          </p:cNvSpPr>
          <p:nvPr>
            <p:ph type="sldNum" sz="quarter" idx="5"/>
          </p:nvPr>
        </p:nvSpPr>
        <p:spPr/>
        <p:txBody>
          <a:bodyPr/>
          <a:lstStyle/>
          <a:p>
            <a:fld id="{20EF18A0-B3BA-6F4A-9D3B-9614D4D4AAF4}" type="slidenum">
              <a:rPr lang="en-US" smtClean="0"/>
              <a:t>15</a:t>
            </a:fld>
            <a:endParaRPr lang="en-US"/>
          </a:p>
        </p:txBody>
      </p:sp>
    </p:spTree>
    <p:extLst>
      <p:ext uri="{BB962C8B-B14F-4D97-AF65-F5344CB8AC3E}">
        <p14:creationId xmlns:p14="http://schemas.microsoft.com/office/powerpoint/2010/main" val="33107242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further benchmark our method and other baselines on three realistic datasets including Permuted-MNIST, Rotated-MNIST, and Sequential CORe-50. The proposed framework UDIL outperforms the state-of-the-art domain incremental learning methods consistently, which showcases the effectiveness of the core idea of adaptively minimizing the tightest generalization bound.</a:t>
            </a:r>
          </a:p>
        </p:txBody>
      </p:sp>
      <p:sp>
        <p:nvSpPr>
          <p:cNvPr id="4" name="Slide Number Placeholder 3"/>
          <p:cNvSpPr>
            <a:spLocks noGrp="1"/>
          </p:cNvSpPr>
          <p:nvPr>
            <p:ph type="sldNum" sz="quarter" idx="5"/>
          </p:nvPr>
        </p:nvSpPr>
        <p:spPr/>
        <p:txBody>
          <a:bodyPr/>
          <a:lstStyle/>
          <a:p>
            <a:fld id="{20EF18A0-B3BA-6F4A-9D3B-9614D4D4AAF4}" type="slidenum">
              <a:rPr lang="en-US" smtClean="0"/>
              <a:t>16</a:t>
            </a:fld>
            <a:endParaRPr lang="en-US"/>
          </a:p>
        </p:txBody>
      </p:sp>
    </p:spTree>
    <p:extLst>
      <p:ext uri="{BB962C8B-B14F-4D97-AF65-F5344CB8AC3E}">
        <p14:creationId xmlns:p14="http://schemas.microsoft.com/office/powerpoint/2010/main" val="2756687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In conclusion, in this paper, we proposed a principled framework for domain incremental learning that unifies various existing methods. Theoretical analysis shows that different existing methods are equivalent to minimizing the same error bound with different fixed coefficients. UDIL allows adaptive coefficients during training, thereby always achieving the tightest bound and improving the performance. </a:t>
            </a:r>
          </a:p>
          <a:p>
            <a:r>
              <a:rPr lang="en-US" dirty="0"/>
              <a:t>For more information, please check out our full paper and the source code by using the following QR codes.</a:t>
            </a:r>
          </a:p>
          <a:p>
            <a:endParaRPr lang="en-US" dirty="0"/>
          </a:p>
        </p:txBody>
      </p:sp>
      <p:sp>
        <p:nvSpPr>
          <p:cNvPr id="4" name="Slide Number Placeholder 3"/>
          <p:cNvSpPr>
            <a:spLocks noGrp="1"/>
          </p:cNvSpPr>
          <p:nvPr>
            <p:ph type="sldNum" sz="quarter" idx="5"/>
          </p:nvPr>
        </p:nvSpPr>
        <p:spPr/>
        <p:txBody>
          <a:bodyPr/>
          <a:lstStyle/>
          <a:p>
            <a:fld id="{20EF18A0-B3BA-6F4A-9D3B-9614D4D4AAF4}" type="slidenum">
              <a:rPr lang="en-US" smtClean="0"/>
              <a:t>17</a:t>
            </a:fld>
            <a:endParaRPr lang="en-US"/>
          </a:p>
        </p:txBody>
      </p:sp>
    </p:spTree>
    <p:extLst>
      <p:ext uri="{BB962C8B-B14F-4D97-AF65-F5344CB8AC3E}">
        <p14:creationId xmlns:p14="http://schemas.microsoft.com/office/powerpoint/2010/main" val="3014619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domain incremental learning, machine learning algorithms need to incrementally learn from the evolving data distribution without forgetting the past knowledge. For instance, think of an autonomous driving system that is designed to adapt to new weather conditions without forgetting the lessons from previous scenarios. The key challenge is to avoid the trivial and resource-intensive solutions such as storing all the past data and re-training the model for every new domain. Hence in this case, only a small portion of or even no data should be preserved during the incremental learning stage.</a:t>
            </a:r>
          </a:p>
          <a:p>
            <a:endParaRPr lang="en-US" dirty="0"/>
          </a:p>
        </p:txBody>
      </p:sp>
      <p:sp>
        <p:nvSpPr>
          <p:cNvPr id="4" name="Slide Number Placeholder 3"/>
          <p:cNvSpPr>
            <a:spLocks noGrp="1"/>
          </p:cNvSpPr>
          <p:nvPr>
            <p:ph type="sldNum" sz="quarter" idx="5"/>
          </p:nvPr>
        </p:nvSpPr>
        <p:spPr/>
        <p:txBody>
          <a:bodyPr/>
          <a:lstStyle/>
          <a:p>
            <a:fld id="{20EF18A0-B3BA-6F4A-9D3B-9614D4D4AAF4}" type="slidenum">
              <a:rPr lang="en-US" smtClean="0"/>
              <a:t>2</a:t>
            </a:fld>
            <a:endParaRPr lang="en-US"/>
          </a:p>
        </p:txBody>
      </p:sp>
    </p:spTree>
    <p:extLst>
      <p:ext uri="{BB962C8B-B14F-4D97-AF65-F5344CB8AC3E}">
        <p14:creationId xmlns:p14="http://schemas.microsoft.com/office/powerpoint/2010/main" val="2555736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general, the goal of domain incremental learning is to minimize the risks over all the domains. </a:t>
            </a:r>
          </a:p>
          <a:p>
            <a:endParaRPr lang="en-US" dirty="0"/>
          </a:p>
        </p:txBody>
      </p:sp>
      <p:sp>
        <p:nvSpPr>
          <p:cNvPr id="4" name="Slide Number Placeholder 3"/>
          <p:cNvSpPr>
            <a:spLocks noGrp="1"/>
          </p:cNvSpPr>
          <p:nvPr>
            <p:ph type="sldNum" sz="quarter" idx="5"/>
          </p:nvPr>
        </p:nvSpPr>
        <p:spPr/>
        <p:txBody>
          <a:bodyPr/>
          <a:lstStyle/>
          <a:p>
            <a:fld id="{20EF18A0-B3BA-6F4A-9D3B-9614D4D4AAF4}" type="slidenum">
              <a:rPr lang="en-US" smtClean="0"/>
              <a:t>3</a:t>
            </a:fld>
            <a:endParaRPr lang="en-US"/>
          </a:p>
        </p:txBody>
      </p:sp>
    </p:spTree>
    <p:extLst>
      <p:ext uri="{BB962C8B-B14F-4D97-AF65-F5344CB8AC3E}">
        <p14:creationId xmlns:p14="http://schemas.microsoft.com/office/powerpoint/2010/main" val="835723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Due to the aforementioned memory size constraint, however, trivially replaying the memory will cause a very loose generalization bound, which is due to the extreme data imbalance in this case. Several empirical techniques have been proposed for DIL, including Dark Experience Replay and Learning without Forgetting. </a:t>
            </a:r>
          </a:p>
        </p:txBody>
      </p:sp>
      <p:sp>
        <p:nvSpPr>
          <p:cNvPr id="4" name="Slide Number Placeholder 3"/>
          <p:cNvSpPr>
            <a:spLocks noGrp="1"/>
          </p:cNvSpPr>
          <p:nvPr>
            <p:ph type="sldNum" sz="quarter" idx="5"/>
          </p:nvPr>
        </p:nvSpPr>
        <p:spPr/>
        <p:txBody>
          <a:bodyPr/>
          <a:lstStyle/>
          <a:p>
            <a:fld id="{20EF18A0-B3BA-6F4A-9D3B-9614D4D4AAF4}" type="slidenum">
              <a:rPr lang="en-US" smtClean="0"/>
              <a:t>4</a:t>
            </a:fld>
            <a:endParaRPr lang="en-US"/>
          </a:p>
        </p:txBody>
      </p:sp>
    </p:spTree>
    <p:extLst>
      <p:ext uri="{BB962C8B-B14F-4D97-AF65-F5344CB8AC3E}">
        <p14:creationId xmlns:p14="http://schemas.microsoft.com/office/powerpoint/2010/main" val="2348094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Dark Experience Replay, in addition to the classification losses, the distillation loss between the current model h and the history model H_{t-1} is calculated on the memory data. We theoretically justify this empirical loss by introducing the intra-domain model-based bound in Lemma 3.2, which indicates that this loss should be optimized only when the history model’s error is small.</a:t>
            </a:r>
          </a:p>
          <a:p>
            <a:endParaRPr lang="en-US" dirty="0"/>
          </a:p>
        </p:txBody>
      </p:sp>
      <p:sp>
        <p:nvSpPr>
          <p:cNvPr id="4" name="Slide Number Placeholder 3"/>
          <p:cNvSpPr>
            <a:spLocks noGrp="1"/>
          </p:cNvSpPr>
          <p:nvPr>
            <p:ph type="sldNum" sz="quarter" idx="5"/>
          </p:nvPr>
        </p:nvSpPr>
        <p:spPr/>
        <p:txBody>
          <a:bodyPr/>
          <a:lstStyle/>
          <a:p>
            <a:fld id="{20EF18A0-B3BA-6F4A-9D3B-9614D4D4AAF4}" type="slidenum">
              <a:rPr lang="en-US" smtClean="0"/>
              <a:t>5</a:t>
            </a:fld>
            <a:endParaRPr lang="en-US"/>
          </a:p>
        </p:txBody>
      </p:sp>
    </p:spTree>
    <p:extLst>
      <p:ext uri="{BB962C8B-B14F-4D97-AF65-F5344CB8AC3E}">
        <p14:creationId xmlns:p14="http://schemas.microsoft.com/office/powerpoint/2010/main" val="3174827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Learning without Forgetting, due to the strict memory constraint, the distillation loss can only be calculated on the current-domain dataset. Our Lemma 3.3 provides the theoretical justification for this cross-domain distillation loss, when the H-delta-H divergence between two domains is small enough to be neglected. </a:t>
            </a:r>
          </a:p>
        </p:txBody>
      </p:sp>
      <p:sp>
        <p:nvSpPr>
          <p:cNvPr id="4" name="Slide Number Placeholder 3"/>
          <p:cNvSpPr>
            <a:spLocks noGrp="1"/>
          </p:cNvSpPr>
          <p:nvPr>
            <p:ph type="sldNum" sz="quarter" idx="5"/>
          </p:nvPr>
        </p:nvSpPr>
        <p:spPr/>
        <p:txBody>
          <a:bodyPr/>
          <a:lstStyle/>
          <a:p>
            <a:fld id="{20EF18A0-B3BA-6F4A-9D3B-9614D4D4AAF4}" type="slidenum">
              <a:rPr lang="en-US" smtClean="0"/>
              <a:t>6</a:t>
            </a:fld>
            <a:endParaRPr lang="en-US"/>
          </a:p>
        </p:txBody>
      </p:sp>
    </p:spTree>
    <p:extLst>
      <p:ext uri="{BB962C8B-B14F-4D97-AF65-F5344CB8AC3E}">
        <p14:creationId xmlns:p14="http://schemas.microsoft.com/office/powerpoint/2010/main" val="3973741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that, we introduce a set of coefficients, alpha, beta, and gamma to weigh different loss terms, which includes three ways of upper-bounding the domain-specific error epsilon Di of (h). By re-organizing the original domain incremental learning objective, we have a unified generalization bound for all domains. It is dubbed as UDIL stated in Theorem 3.4, which is the main contribution of this study. </a:t>
            </a:r>
          </a:p>
          <a:p>
            <a:endParaRPr lang="en-US" dirty="0"/>
          </a:p>
        </p:txBody>
      </p:sp>
      <p:sp>
        <p:nvSpPr>
          <p:cNvPr id="4" name="Slide Number Placeholder 3"/>
          <p:cNvSpPr>
            <a:spLocks noGrp="1"/>
          </p:cNvSpPr>
          <p:nvPr>
            <p:ph type="sldNum" sz="quarter" idx="5"/>
          </p:nvPr>
        </p:nvSpPr>
        <p:spPr/>
        <p:txBody>
          <a:bodyPr/>
          <a:lstStyle/>
          <a:p>
            <a:fld id="{20EF18A0-B3BA-6F4A-9D3B-9614D4D4AAF4}" type="slidenum">
              <a:rPr lang="en-US" smtClean="0"/>
              <a:t>7</a:t>
            </a:fld>
            <a:endParaRPr lang="en-US"/>
          </a:p>
        </p:txBody>
      </p:sp>
    </p:spTree>
    <p:extLst>
      <p:ext uri="{BB962C8B-B14F-4D97-AF65-F5344CB8AC3E}">
        <p14:creationId xmlns:p14="http://schemas.microsoft.com/office/powerpoint/2010/main" val="3286279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key insight brought by our analysis is that multiple existing methods are unified under this theoretical framework. When certain conditions are satisfied, methods like Experience Replay, Learning without Forgetting, Dark Experience Replay, </a:t>
            </a:r>
            <a:r>
              <a:rPr lang="en-US" dirty="0" err="1"/>
              <a:t>iCaRL</a:t>
            </a:r>
            <a:r>
              <a:rPr lang="en-US" dirty="0"/>
              <a:t>, and etc. correspond to a fixed set of the coefficients in the family of bounds defined by UDIL. </a:t>
            </a:r>
          </a:p>
          <a:p>
            <a:endParaRPr lang="en-US" dirty="0"/>
          </a:p>
        </p:txBody>
      </p:sp>
      <p:sp>
        <p:nvSpPr>
          <p:cNvPr id="4" name="Slide Number Placeholder 3"/>
          <p:cNvSpPr>
            <a:spLocks noGrp="1"/>
          </p:cNvSpPr>
          <p:nvPr>
            <p:ph type="sldNum" sz="quarter" idx="5"/>
          </p:nvPr>
        </p:nvSpPr>
        <p:spPr/>
        <p:txBody>
          <a:bodyPr/>
          <a:lstStyle/>
          <a:p>
            <a:fld id="{20EF18A0-B3BA-6F4A-9D3B-9614D4D4AAF4}" type="slidenum">
              <a:rPr lang="en-US" smtClean="0"/>
              <a:t>8</a:t>
            </a:fld>
            <a:endParaRPr lang="en-US"/>
          </a:p>
        </p:txBody>
      </p:sp>
    </p:spTree>
    <p:extLst>
      <p:ext uri="{BB962C8B-B14F-4D97-AF65-F5344CB8AC3E}">
        <p14:creationId xmlns:p14="http://schemas.microsoft.com/office/powerpoint/2010/main" val="959592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insight of UDIL is that now we can adaptively adjust the coefficients so that we can minimize the tightest bound, which comprises the main algorithm proposed in our paper. To achieve this, we need to translate each term in the generalization bound to a differentiable loss. </a:t>
            </a:r>
          </a:p>
          <a:p>
            <a:endParaRPr lang="en-US" dirty="0"/>
          </a:p>
        </p:txBody>
      </p:sp>
      <p:sp>
        <p:nvSpPr>
          <p:cNvPr id="4" name="Slide Number Placeholder 3"/>
          <p:cNvSpPr>
            <a:spLocks noGrp="1"/>
          </p:cNvSpPr>
          <p:nvPr>
            <p:ph type="sldNum" sz="quarter" idx="5"/>
          </p:nvPr>
        </p:nvSpPr>
        <p:spPr/>
        <p:txBody>
          <a:bodyPr/>
          <a:lstStyle/>
          <a:p>
            <a:fld id="{20EF18A0-B3BA-6F4A-9D3B-9614D4D4AAF4}" type="slidenum">
              <a:rPr lang="en-US" smtClean="0"/>
              <a:t>9</a:t>
            </a:fld>
            <a:endParaRPr lang="en-US"/>
          </a:p>
        </p:txBody>
      </p:sp>
    </p:spTree>
    <p:extLst>
      <p:ext uri="{BB962C8B-B14F-4D97-AF65-F5344CB8AC3E}">
        <p14:creationId xmlns:p14="http://schemas.microsoft.com/office/powerpoint/2010/main" val="1281870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173C8-3940-272E-3C8B-E32049F852E4}"/>
              </a:ext>
            </a:extLst>
          </p:cNvPr>
          <p:cNvSpPr>
            <a:spLocks noGrp="1"/>
          </p:cNvSpPr>
          <p:nvPr>
            <p:ph type="ctrTitle"/>
          </p:nvPr>
        </p:nvSpPr>
        <p:spPr>
          <a:xfrm>
            <a:off x="1524000" y="962343"/>
            <a:ext cx="9144000" cy="2552382"/>
          </a:xfrm>
        </p:spPr>
        <p:txBody>
          <a:bodyPr anchor="b"/>
          <a:lstStyle>
            <a:lvl1pPr algn="ctr">
              <a:defRPr sz="44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BF863959-84E9-65FA-D266-51E617B96889}"/>
              </a:ext>
            </a:extLst>
          </p:cNvPr>
          <p:cNvSpPr>
            <a:spLocks noGrp="1"/>
          </p:cNvSpPr>
          <p:nvPr>
            <p:ph type="subTitle" idx="1"/>
          </p:nvPr>
        </p:nvSpPr>
        <p:spPr>
          <a:xfrm>
            <a:off x="1524000" y="4070033"/>
            <a:ext cx="9144000" cy="1655762"/>
          </a:xfrm>
        </p:spPr>
        <p:txBody>
          <a:bodyPr/>
          <a:lstStyle>
            <a:lvl1pPr marL="0" indent="0" algn="ctr">
              <a:buNone/>
              <a:defRPr sz="240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0EE568A-94CA-A884-93E7-260D397DAC8F}"/>
              </a:ext>
            </a:extLst>
          </p:cNvPr>
          <p:cNvSpPr>
            <a:spLocks noGrp="1"/>
          </p:cNvSpPr>
          <p:nvPr>
            <p:ph type="dt" sz="half" idx="10"/>
          </p:nvPr>
        </p:nvSpPr>
        <p:spPr/>
        <p:txBody>
          <a:bodyPr/>
          <a:lstStyle/>
          <a:p>
            <a:r>
              <a:rPr lang="en-US"/>
              <a:t>10/17/23</a:t>
            </a:r>
          </a:p>
        </p:txBody>
      </p:sp>
      <p:sp>
        <p:nvSpPr>
          <p:cNvPr id="5" name="Footer Placeholder 4">
            <a:extLst>
              <a:ext uri="{FF2B5EF4-FFF2-40B4-BE49-F238E27FC236}">
                <a16:creationId xmlns:a16="http://schemas.microsoft.com/office/drawing/2014/main" id="{B407EECD-248B-867C-4255-F49070990F2E}"/>
              </a:ext>
            </a:extLst>
          </p:cNvPr>
          <p:cNvSpPr>
            <a:spLocks noGrp="1"/>
          </p:cNvSpPr>
          <p:nvPr>
            <p:ph type="ftr" sz="quarter" idx="11"/>
          </p:nvPr>
        </p:nvSpPr>
        <p:spPr/>
        <p:txBody>
          <a:bodyPr/>
          <a:lstStyle/>
          <a:p>
            <a:r>
              <a:rPr lang="en-US"/>
              <a:t>Haizhou Shi</a:t>
            </a:r>
          </a:p>
        </p:txBody>
      </p:sp>
      <p:sp>
        <p:nvSpPr>
          <p:cNvPr id="6" name="Slide Number Placeholder 5">
            <a:extLst>
              <a:ext uri="{FF2B5EF4-FFF2-40B4-BE49-F238E27FC236}">
                <a16:creationId xmlns:a16="http://schemas.microsoft.com/office/drawing/2014/main" id="{188AB602-BA72-0E7E-1DE9-B8B0525C4886}"/>
              </a:ext>
            </a:extLst>
          </p:cNvPr>
          <p:cNvSpPr>
            <a:spLocks noGrp="1"/>
          </p:cNvSpPr>
          <p:nvPr>
            <p:ph type="sldNum" sz="quarter" idx="12"/>
          </p:nvPr>
        </p:nvSpPr>
        <p:spPr/>
        <p:txBody>
          <a:bodyPr/>
          <a:lstStyle/>
          <a:p>
            <a:fld id="{1356DADE-C119-9245-93D0-7CF111F66159}" type="slidenum">
              <a:rPr lang="en-US" smtClean="0"/>
              <a:t>‹#›</a:t>
            </a:fld>
            <a:endParaRPr lang="en-US"/>
          </a:p>
        </p:txBody>
      </p:sp>
    </p:spTree>
    <p:extLst>
      <p:ext uri="{BB962C8B-B14F-4D97-AF65-F5344CB8AC3E}">
        <p14:creationId xmlns:p14="http://schemas.microsoft.com/office/powerpoint/2010/main" val="3679020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CB9E2-55B7-93EB-AF21-064B7966F64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345153-C72F-E9F7-3429-137ECC4AB7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11C956-FF71-4A14-3796-12B934666CA6}"/>
              </a:ext>
            </a:extLst>
          </p:cNvPr>
          <p:cNvSpPr>
            <a:spLocks noGrp="1"/>
          </p:cNvSpPr>
          <p:nvPr>
            <p:ph type="dt" sz="half" idx="10"/>
          </p:nvPr>
        </p:nvSpPr>
        <p:spPr/>
        <p:txBody>
          <a:bodyPr/>
          <a:lstStyle/>
          <a:p>
            <a:r>
              <a:rPr lang="en-US"/>
              <a:t>10/17/23</a:t>
            </a:r>
          </a:p>
        </p:txBody>
      </p:sp>
      <p:sp>
        <p:nvSpPr>
          <p:cNvPr id="5" name="Footer Placeholder 4">
            <a:extLst>
              <a:ext uri="{FF2B5EF4-FFF2-40B4-BE49-F238E27FC236}">
                <a16:creationId xmlns:a16="http://schemas.microsoft.com/office/drawing/2014/main" id="{2212896E-C559-56C5-BF83-5F4DFD58BC21}"/>
              </a:ext>
            </a:extLst>
          </p:cNvPr>
          <p:cNvSpPr>
            <a:spLocks noGrp="1"/>
          </p:cNvSpPr>
          <p:nvPr>
            <p:ph type="ftr" sz="quarter" idx="11"/>
          </p:nvPr>
        </p:nvSpPr>
        <p:spPr/>
        <p:txBody>
          <a:bodyPr/>
          <a:lstStyle/>
          <a:p>
            <a:r>
              <a:rPr lang="en-US"/>
              <a:t>Haizhou Shi</a:t>
            </a:r>
          </a:p>
        </p:txBody>
      </p:sp>
      <p:sp>
        <p:nvSpPr>
          <p:cNvPr id="6" name="Slide Number Placeholder 5">
            <a:extLst>
              <a:ext uri="{FF2B5EF4-FFF2-40B4-BE49-F238E27FC236}">
                <a16:creationId xmlns:a16="http://schemas.microsoft.com/office/drawing/2014/main" id="{3DC22751-F07B-9ED2-E8DF-A445CB851347}"/>
              </a:ext>
            </a:extLst>
          </p:cNvPr>
          <p:cNvSpPr>
            <a:spLocks noGrp="1"/>
          </p:cNvSpPr>
          <p:nvPr>
            <p:ph type="sldNum" sz="quarter" idx="12"/>
          </p:nvPr>
        </p:nvSpPr>
        <p:spPr/>
        <p:txBody>
          <a:bodyPr/>
          <a:lstStyle/>
          <a:p>
            <a:fld id="{1356DADE-C119-9245-93D0-7CF111F66159}" type="slidenum">
              <a:rPr lang="en-US" smtClean="0"/>
              <a:t>‹#›</a:t>
            </a:fld>
            <a:endParaRPr lang="en-US"/>
          </a:p>
        </p:txBody>
      </p:sp>
    </p:spTree>
    <p:extLst>
      <p:ext uri="{BB962C8B-B14F-4D97-AF65-F5344CB8AC3E}">
        <p14:creationId xmlns:p14="http://schemas.microsoft.com/office/powerpoint/2010/main" val="122529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5C4961-EB34-9444-838D-9EE08B67E5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A3FE5A-8A60-084D-0E00-6757B98F1F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A9DFA0-445C-FC8C-D4C8-7D177CA43240}"/>
              </a:ext>
            </a:extLst>
          </p:cNvPr>
          <p:cNvSpPr>
            <a:spLocks noGrp="1"/>
          </p:cNvSpPr>
          <p:nvPr>
            <p:ph type="dt" sz="half" idx="10"/>
          </p:nvPr>
        </p:nvSpPr>
        <p:spPr/>
        <p:txBody>
          <a:bodyPr/>
          <a:lstStyle/>
          <a:p>
            <a:r>
              <a:rPr lang="en-US"/>
              <a:t>10/17/23</a:t>
            </a:r>
          </a:p>
        </p:txBody>
      </p:sp>
      <p:sp>
        <p:nvSpPr>
          <p:cNvPr id="5" name="Footer Placeholder 4">
            <a:extLst>
              <a:ext uri="{FF2B5EF4-FFF2-40B4-BE49-F238E27FC236}">
                <a16:creationId xmlns:a16="http://schemas.microsoft.com/office/drawing/2014/main" id="{4A0ED003-5F0D-1C9B-4753-169AFED8BF01}"/>
              </a:ext>
            </a:extLst>
          </p:cNvPr>
          <p:cNvSpPr>
            <a:spLocks noGrp="1"/>
          </p:cNvSpPr>
          <p:nvPr>
            <p:ph type="ftr" sz="quarter" idx="11"/>
          </p:nvPr>
        </p:nvSpPr>
        <p:spPr/>
        <p:txBody>
          <a:bodyPr/>
          <a:lstStyle/>
          <a:p>
            <a:r>
              <a:rPr lang="en-US"/>
              <a:t>Haizhou Shi</a:t>
            </a:r>
          </a:p>
        </p:txBody>
      </p:sp>
      <p:sp>
        <p:nvSpPr>
          <p:cNvPr id="6" name="Slide Number Placeholder 5">
            <a:extLst>
              <a:ext uri="{FF2B5EF4-FFF2-40B4-BE49-F238E27FC236}">
                <a16:creationId xmlns:a16="http://schemas.microsoft.com/office/drawing/2014/main" id="{89A1A1CB-C7D8-3910-07E2-6CB33536365F}"/>
              </a:ext>
            </a:extLst>
          </p:cNvPr>
          <p:cNvSpPr>
            <a:spLocks noGrp="1"/>
          </p:cNvSpPr>
          <p:nvPr>
            <p:ph type="sldNum" sz="quarter" idx="12"/>
          </p:nvPr>
        </p:nvSpPr>
        <p:spPr/>
        <p:txBody>
          <a:bodyPr/>
          <a:lstStyle/>
          <a:p>
            <a:fld id="{1356DADE-C119-9245-93D0-7CF111F66159}" type="slidenum">
              <a:rPr lang="en-US" smtClean="0"/>
              <a:t>‹#›</a:t>
            </a:fld>
            <a:endParaRPr lang="en-US"/>
          </a:p>
        </p:txBody>
      </p:sp>
    </p:spTree>
    <p:extLst>
      <p:ext uri="{BB962C8B-B14F-4D97-AF65-F5344CB8AC3E}">
        <p14:creationId xmlns:p14="http://schemas.microsoft.com/office/powerpoint/2010/main" val="1289969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21D44-DF72-1E33-2A98-16766B0BCF4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9240A09-94BC-5B98-187E-19863012AB23}"/>
              </a:ext>
            </a:extLst>
          </p:cNvPr>
          <p:cNvSpPr>
            <a:spLocks noGrp="1"/>
          </p:cNvSpPr>
          <p:nvPr>
            <p:ph idx="1"/>
          </p:nvPr>
        </p:nvSpPr>
        <p:spPr>
          <a:xfrm>
            <a:off x="391230" y="862965"/>
            <a:ext cx="11546770" cy="531399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2F75B0C-3EB9-68CF-932A-4935A72B3F22}"/>
              </a:ext>
            </a:extLst>
          </p:cNvPr>
          <p:cNvSpPr>
            <a:spLocks noGrp="1"/>
          </p:cNvSpPr>
          <p:nvPr>
            <p:ph type="dt" sz="half" idx="10"/>
          </p:nvPr>
        </p:nvSpPr>
        <p:spPr/>
        <p:txBody>
          <a:bodyPr/>
          <a:lstStyle/>
          <a:p>
            <a:r>
              <a:rPr lang="en-US"/>
              <a:t>10/17/23</a:t>
            </a:r>
          </a:p>
        </p:txBody>
      </p:sp>
      <p:sp>
        <p:nvSpPr>
          <p:cNvPr id="5" name="Footer Placeholder 4">
            <a:extLst>
              <a:ext uri="{FF2B5EF4-FFF2-40B4-BE49-F238E27FC236}">
                <a16:creationId xmlns:a16="http://schemas.microsoft.com/office/drawing/2014/main" id="{E494A5B7-89EF-C07F-3B85-B2AD246FE3DC}"/>
              </a:ext>
            </a:extLst>
          </p:cNvPr>
          <p:cNvSpPr>
            <a:spLocks noGrp="1"/>
          </p:cNvSpPr>
          <p:nvPr>
            <p:ph type="ftr" sz="quarter" idx="11"/>
          </p:nvPr>
        </p:nvSpPr>
        <p:spPr/>
        <p:txBody>
          <a:bodyPr/>
          <a:lstStyle/>
          <a:p>
            <a:r>
              <a:rPr lang="en-US"/>
              <a:t>Haizhou Shi</a:t>
            </a:r>
          </a:p>
        </p:txBody>
      </p:sp>
      <p:sp>
        <p:nvSpPr>
          <p:cNvPr id="6" name="Slide Number Placeholder 5">
            <a:extLst>
              <a:ext uri="{FF2B5EF4-FFF2-40B4-BE49-F238E27FC236}">
                <a16:creationId xmlns:a16="http://schemas.microsoft.com/office/drawing/2014/main" id="{2A7F3CE9-F6BD-EDDA-D547-10ED9291248D}"/>
              </a:ext>
            </a:extLst>
          </p:cNvPr>
          <p:cNvSpPr>
            <a:spLocks noGrp="1"/>
          </p:cNvSpPr>
          <p:nvPr>
            <p:ph type="sldNum" sz="quarter" idx="12"/>
          </p:nvPr>
        </p:nvSpPr>
        <p:spPr/>
        <p:txBody>
          <a:bodyPr/>
          <a:lstStyle/>
          <a:p>
            <a:fld id="{1356DADE-C119-9245-93D0-7CF111F66159}" type="slidenum">
              <a:rPr lang="en-US" smtClean="0"/>
              <a:t>‹#›</a:t>
            </a:fld>
            <a:endParaRPr lang="en-US"/>
          </a:p>
        </p:txBody>
      </p:sp>
    </p:spTree>
    <p:extLst>
      <p:ext uri="{BB962C8B-B14F-4D97-AF65-F5344CB8AC3E}">
        <p14:creationId xmlns:p14="http://schemas.microsoft.com/office/powerpoint/2010/main" val="2278187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FE431-AEBC-0859-8A0D-0A7CBDE47E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E00E33-0F59-C33C-3019-B948E2AACE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E50B49-2ED1-6146-91A7-B5F6F954E744}"/>
              </a:ext>
            </a:extLst>
          </p:cNvPr>
          <p:cNvSpPr>
            <a:spLocks noGrp="1"/>
          </p:cNvSpPr>
          <p:nvPr>
            <p:ph type="dt" sz="half" idx="10"/>
          </p:nvPr>
        </p:nvSpPr>
        <p:spPr/>
        <p:txBody>
          <a:bodyPr/>
          <a:lstStyle/>
          <a:p>
            <a:r>
              <a:rPr lang="en-US"/>
              <a:t>10/17/23</a:t>
            </a:r>
          </a:p>
        </p:txBody>
      </p:sp>
      <p:sp>
        <p:nvSpPr>
          <p:cNvPr id="5" name="Footer Placeholder 4">
            <a:extLst>
              <a:ext uri="{FF2B5EF4-FFF2-40B4-BE49-F238E27FC236}">
                <a16:creationId xmlns:a16="http://schemas.microsoft.com/office/drawing/2014/main" id="{955FE97B-12DA-F53B-6753-531057F18A49}"/>
              </a:ext>
            </a:extLst>
          </p:cNvPr>
          <p:cNvSpPr>
            <a:spLocks noGrp="1"/>
          </p:cNvSpPr>
          <p:nvPr>
            <p:ph type="ftr" sz="quarter" idx="11"/>
          </p:nvPr>
        </p:nvSpPr>
        <p:spPr/>
        <p:txBody>
          <a:bodyPr/>
          <a:lstStyle/>
          <a:p>
            <a:r>
              <a:rPr lang="en-US"/>
              <a:t>Haizhou Shi</a:t>
            </a:r>
          </a:p>
        </p:txBody>
      </p:sp>
      <p:sp>
        <p:nvSpPr>
          <p:cNvPr id="6" name="Slide Number Placeholder 5">
            <a:extLst>
              <a:ext uri="{FF2B5EF4-FFF2-40B4-BE49-F238E27FC236}">
                <a16:creationId xmlns:a16="http://schemas.microsoft.com/office/drawing/2014/main" id="{D914017A-DDE8-B6B0-F039-C3C53B205004}"/>
              </a:ext>
            </a:extLst>
          </p:cNvPr>
          <p:cNvSpPr>
            <a:spLocks noGrp="1"/>
          </p:cNvSpPr>
          <p:nvPr>
            <p:ph type="sldNum" sz="quarter" idx="12"/>
          </p:nvPr>
        </p:nvSpPr>
        <p:spPr/>
        <p:txBody>
          <a:bodyPr/>
          <a:lstStyle/>
          <a:p>
            <a:fld id="{1356DADE-C119-9245-93D0-7CF111F66159}" type="slidenum">
              <a:rPr lang="en-US" smtClean="0"/>
              <a:t>‹#›</a:t>
            </a:fld>
            <a:endParaRPr lang="en-US"/>
          </a:p>
        </p:txBody>
      </p:sp>
    </p:spTree>
    <p:extLst>
      <p:ext uri="{BB962C8B-B14F-4D97-AF65-F5344CB8AC3E}">
        <p14:creationId xmlns:p14="http://schemas.microsoft.com/office/powerpoint/2010/main" val="3759123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861A-9E02-7A69-90B0-16997711EF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429F8D-6E72-A8EE-EDB9-B9C114FD7D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B44C35-4D66-0851-0F31-BF44E57C6A9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70DDAD-D39F-360C-736C-928053BC3333}"/>
              </a:ext>
            </a:extLst>
          </p:cNvPr>
          <p:cNvSpPr>
            <a:spLocks noGrp="1"/>
          </p:cNvSpPr>
          <p:nvPr>
            <p:ph type="dt" sz="half" idx="10"/>
          </p:nvPr>
        </p:nvSpPr>
        <p:spPr/>
        <p:txBody>
          <a:bodyPr/>
          <a:lstStyle/>
          <a:p>
            <a:r>
              <a:rPr lang="en-US"/>
              <a:t>10/17/23</a:t>
            </a:r>
          </a:p>
        </p:txBody>
      </p:sp>
      <p:sp>
        <p:nvSpPr>
          <p:cNvPr id="6" name="Footer Placeholder 5">
            <a:extLst>
              <a:ext uri="{FF2B5EF4-FFF2-40B4-BE49-F238E27FC236}">
                <a16:creationId xmlns:a16="http://schemas.microsoft.com/office/drawing/2014/main" id="{B03B46F4-484B-DC2C-ABCA-12E7AB1BF3B9}"/>
              </a:ext>
            </a:extLst>
          </p:cNvPr>
          <p:cNvSpPr>
            <a:spLocks noGrp="1"/>
          </p:cNvSpPr>
          <p:nvPr>
            <p:ph type="ftr" sz="quarter" idx="11"/>
          </p:nvPr>
        </p:nvSpPr>
        <p:spPr/>
        <p:txBody>
          <a:bodyPr/>
          <a:lstStyle/>
          <a:p>
            <a:r>
              <a:rPr lang="en-US"/>
              <a:t>Haizhou Shi</a:t>
            </a:r>
          </a:p>
        </p:txBody>
      </p:sp>
      <p:sp>
        <p:nvSpPr>
          <p:cNvPr id="7" name="Slide Number Placeholder 6">
            <a:extLst>
              <a:ext uri="{FF2B5EF4-FFF2-40B4-BE49-F238E27FC236}">
                <a16:creationId xmlns:a16="http://schemas.microsoft.com/office/drawing/2014/main" id="{706A390E-2FC1-774C-3B68-004686739174}"/>
              </a:ext>
            </a:extLst>
          </p:cNvPr>
          <p:cNvSpPr>
            <a:spLocks noGrp="1"/>
          </p:cNvSpPr>
          <p:nvPr>
            <p:ph type="sldNum" sz="quarter" idx="12"/>
          </p:nvPr>
        </p:nvSpPr>
        <p:spPr/>
        <p:txBody>
          <a:bodyPr/>
          <a:lstStyle/>
          <a:p>
            <a:fld id="{1356DADE-C119-9245-93D0-7CF111F66159}" type="slidenum">
              <a:rPr lang="en-US" smtClean="0"/>
              <a:t>‹#›</a:t>
            </a:fld>
            <a:endParaRPr lang="en-US"/>
          </a:p>
        </p:txBody>
      </p:sp>
    </p:spTree>
    <p:extLst>
      <p:ext uri="{BB962C8B-B14F-4D97-AF65-F5344CB8AC3E}">
        <p14:creationId xmlns:p14="http://schemas.microsoft.com/office/powerpoint/2010/main" val="2878167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36C98-97D6-20CC-2C55-2F6480743DC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C6E70D-45E3-E666-FBB8-B2DDDB2DC6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A93F60-79C7-55B1-9182-12F509934F8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F47181-30BF-DF1B-39A6-EF6822E4C6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A87CE6-8572-F38A-77D9-68412E04EA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0711CA-EFB8-8334-79C3-63EFC1559D20}"/>
              </a:ext>
            </a:extLst>
          </p:cNvPr>
          <p:cNvSpPr>
            <a:spLocks noGrp="1"/>
          </p:cNvSpPr>
          <p:nvPr>
            <p:ph type="dt" sz="half" idx="10"/>
          </p:nvPr>
        </p:nvSpPr>
        <p:spPr/>
        <p:txBody>
          <a:bodyPr/>
          <a:lstStyle/>
          <a:p>
            <a:r>
              <a:rPr lang="en-US"/>
              <a:t>10/17/23</a:t>
            </a:r>
          </a:p>
        </p:txBody>
      </p:sp>
      <p:sp>
        <p:nvSpPr>
          <p:cNvPr id="8" name="Footer Placeholder 7">
            <a:extLst>
              <a:ext uri="{FF2B5EF4-FFF2-40B4-BE49-F238E27FC236}">
                <a16:creationId xmlns:a16="http://schemas.microsoft.com/office/drawing/2014/main" id="{D9BB51AE-8A64-4BE3-8AEB-A99EDF278999}"/>
              </a:ext>
            </a:extLst>
          </p:cNvPr>
          <p:cNvSpPr>
            <a:spLocks noGrp="1"/>
          </p:cNvSpPr>
          <p:nvPr>
            <p:ph type="ftr" sz="quarter" idx="11"/>
          </p:nvPr>
        </p:nvSpPr>
        <p:spPr/>
        <p:txBody>
          <a:bodyPr/>
          <a:lstStyle/>
          <a:p>
            <a:r>
              <a:rPr lang="en-US"/>
              <a:t>Haizhou Shi</a:t>
            </a:r>
          </a:p>
        </p:txBody>
      </p:sp>
      <p:sp>
        <p:nvSpPr>
          <p:cNvPr id="9" name="Slide Number Placeholder 8">
            <a:extLst>
              <a:ext uri="{FF2B5EF4-FFF2-40B4-BE49-F238E27FC236}">
                <a16:creationId xmlns:a16="http://schemas.microsoft.com/office/drawing/2014/main" id="{A1C1033C-898B-5C90-434B-FA7A00E1BB44}"/>
              </a:ext>
            </a:extLst>
          </p:cNvPr>
          <p:cNvSpPr>
            <a:spLocks noGrp="1"/>
          </p:cNvSpPr>
          <p:nvPr>
            <p:ph type="sldNum" sz="quarter" idx="12"/>
          </p:nvPr>
        </p:nvSpPr>
        <p:spPr/>
        <p:txBody>
          <a:bodyPr/>
          <a:lstStyle/>
          <a:p>
            <a:fld id="{1356DADE-C119-9245-93D0-7CF111F66159}" type="slidenum">
              <a:rPr lang="en-US" smtClean="0"/>
              <a:t>‹#›</a:t>
            </a:fld>
            <a:endParaRPr lang="en-US"/>
          </a:p>
        </p:txBody>
      </p:sp>
    </p:spTree>
    <p:extLst>
      <p:ext uri="{BB962C8B-B14F-4D97-AF65-F5344CB8AC3E}">
        <p14:creationId xmlns:p14="http://schemas.microsoft.com/office/powerpoint/2010/main" val="3386067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BB4B8-F693-828F-3342-A91DAF9B879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FF1FBE-40E3-CC81-B943-50BA87C9F190}"/>
              </a:ext>
            </a:extLst>
          </p:cNvPr>
          <p:cNvSpPr>
            <a:spLocks noGrp="1"/>
          </p:cNvSpPr>
          <p:nvPr>
            <p:ph type="dt" sz="half" idx="10"/>
          </p:nvPr>
        </p:nvSpPr>
        <p:spPr/>
        <p:txBody>
          <a:bodyPr/>
          <a:lstStyle/>
          <a:p>
            <a:r>
              <a:rPr lang="en-US"/>
              <a:t>10/17/23</a:t>
            </a:r>
          </a:p>
        </p:txBody>
      </p:sp>
      <p:sp>
        <p:nvSpPr>
          <p:cNvPr id="4" name="Footer Placeholder 3">
            <a:extLst>
              <a:ext uri="{FF2B5EF4-FFF2-40B4-BE49-F238E27FC236}">
                <a16:creationId xmlns:a16="http://schemas.microsoft.com/office/drawing/2014/main" id="{CF7FE086-9DAE-DEED-BB0F-0A5832670D37}"/>
              </a:ext>
            </a:extLst>
          </p:cNvPr>
          <p:cNvSpPr>
            <a:spLocks noGrp="1"/>
          </p:cNvSpPr>
          <p:nvPr>
            <p:ph type="ftr" sz="quarter" idx="11"/>
          </p:nvPr>
        </p:nvSpPr>
        <p:spPr/>
        <p:txBody>
          <a:bodyPr/>
          <a:lstStyle/>
          <a:p>
            <a:r>
              <a:rPr lang="en-US"/>
              <a:t>Haizhou Shi</a:t>
            </a:r>
          </a:p>
        </p:txBody>
      </p:sp>
      <p:sp>
        <p:nvSpPr>
          <p:cNvPr id="5" name="Slide Number Placeholder 4">
            <a:extLst>
              <a:ext uri="{FF2B5EF4-FFF2-40B4-BE49-F238E27FC236}">
                <a16:creationId xmlns:a16="http://schemas.microsoft.com/office/drawing/2014/main" id="{D5AF58E5-B95B-34F1-93B4-C73416E7EB7C}"/>
              </a:ext>
            </a:extLst>
          </p:cNvPr>
          <p:cNvSpPr>
            <a:spLocks noGrp="1"/>
          </p:cNvSpPr>
          <p:nvPr>
            <p:ph type="sldNum" sz="quarter" idx="12"/>
          </p:nvPr>
        </p:nvSpPr>
        <p:spPr/>
        <p:txBody>
          <a:bodyPr/>
          <a:lstStyle/>
          <a:p>
            <a:fld id="{1356DADE-C119-9245-93D0-7CF111F66159}" type="slidenum">
              <a:rPr lang="en-US" smtClean="0"/>
              <a:t>‹#›</a:t>
            </a:fld>
            <a:endParaRPr lang="en-US"/>
          </a:p>
        </p:txBody>
      </p:sp>
    </p:spTree>
    <p:extLst>
      <p:ext uri="{BB962C8B-B14F-4D97-AF65-F5344CB8AC3E}">
        <p14:creationId xmlns:p14="http://schemas.microsoft.com/office/powerpoint/2010/main" val="4080639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22CD82-6E77-B5A1-DF56-57FF0AFA2A7E}"/>
              </a:ext>
            </a:extLst>
          </p:cNvPr>
          <p:cNvSpPr>
            <a:spLocks noGrp="1"/>
          </p:cNvSpPr>
          <p:nvPr>
            <p:ph type="dt" sz="half" idx="10"/>
          </p:nvPr>
        </p:nvSpPr>
        <p:spPr/>
        <p:txBody>
          <a:bodyPr/>
          <a:lstStyle/>
          <a:p>
            <a:r>
              <a:rPr lang="en-US"/>
              <a:t>10/17/23</a:t>
            </a:r>
          </a:p>
        </p:txBody>
      </p:sp>
      <p:sp>
        <p:nvSpPr>
          <p:cNvPr id="3" name="Footer Placeholder 2">
            <a:extLst>
              <a:ext uri="{FF2B5EF4-FFF2-40B4-BE49-F238E27FC236}">
                <a16:creationId xmlns:a16="http://schemas.microsoft.com/office/drawing/2014/main" id="{78CBA4D3-EB2F-B456-6825-CA6CE307E916}"/>
              </a:ext>
            </a:extLst>
          </p:cNvPr>
          <p:cNvSpPr>
            <a:spLocks noGrp="1"/>
          </p:cNvSpPr>
          <p:nvPr>
            <p:ph type="ftr" sz="quarter" idx="11"/>
          </p:nvPr>
        </p:nvSpPr>
        <p:spPr/>
        <p:txBody>
          <a:bodyPr/>
          <a:lstStyle/>
          <a:p>
            <a:r>
              <a:rPr lang="en-US"/>
              <a:t>Haizhou Shi</a:t>
            </a:r>
          </a:p>
        </p:txBody>
      </p:sp>
      <p:sp>
        <p:nvSpPr>
          <p:cNvPr id="4" name="Slide Number Placeholder 3">
            <a:extLst>
              <a:ext uri="{FF2B5EF4-FFF2-40B4-BE49-F238E27FC236}">
                <a16:creationId xmlns:a16="http://schemas.microsoft.com/office/drawing/2014/main" id="{7B2B8061-69FD-9B06-DDCC-98C0AA279730}"/>
              </a:ext>
            </a:extLst>
          </p:cNvPr>
          <p:cNvSpPr>
            <a:spLocks noGrp="1"/>
          </p:cNvSpPr>
          <p:nvPr>
            <p:ph type="sldNum" sz="quarter" idx="12"/>
          </p:nvPr>
        </p:nvSpPr>
        <p:spPr/>
        <p:txBody>
          <a:bodyPr/>
          <a:lstStyle/>
          <a:p>
            <a:fld id="{1356DADE-C119-9245-93D0-7CF111F66159}" type="slidenum">
              <a:rPr lang="en-US" smtClean="0"/>
              <a:t>‹#›</a:t>
            </a:fld>
            <a:endParaRPr lang="en-US"/>
          </a:p>
        </p:txBody>
      </p:sp>
    </p:spTree>
    <p:extLst>
      <p:ext uri="{BB962C8B-B14F-4D97-AF65-F5344CB8AC3E}">
        <p14:creationId xmlns:p14="http://schemas.microsoft.com/office/powerpoint/2010/main" val="705702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ACF7C-220D-2417-0289-8B2F531A6D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AF3EA7-2F54-BE1A-F596-B5394E06B5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F5F49D-B370-26DC-A8B6-B2CB82147D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0CCE2B-6BE5-685D-CFD0-046793046D72}"/>
              </a:ext>
            </a:extLst>
          </p:cNvPr>
          <p:cNvSpPr>
            <a:spLocks noGrp="1"/>
          </p:cNvSpPr>
          <p:nvPr>
            <p:ph type="dt" sz="half" idx="10"/>
          </p:nvPr>
        </p:nvSpPr>
        <p:spPr/>
        <p:txBody>
          <a:bodyPr/>
          <a:lstStyle/>
          <a:p>
            <a:r>
              <a:rPr lang="en-US"/>
              <a:t>10/17/23</a:t>
            </a:r>
          </a:p>
        </p:txBody>
      </p:sp>
      <p:sp>
        <p:nvSpPr>
          <p:cNvPr id="6" name="Footer Placeholder 5">
            <a:extLst>
              <a:ext uri="{FF2B5EF4-FFF2-40B4-BE49-F238E27FC236}">
                <a16:creationId xmlns:a16="http://schemas.microsoft.com/office/drawing/2014/main" id="{A79869B0-FD68-CE0C-8801-087915822DF3}"/>
              </a:ext>
            </a:extLst>
          </p:cNvPr>
          <p:cNvSpPr>
            <a:spLocks noGrp="1"/>
          </p:cNvSpPr>
          <p:nvPr>
            <p:ph type="ftr" sz="quarter" idx="11"/>
          </p:nvPr>
        </p:nvSpPr>
        <p:spPr/>
        <p:txBody>
          <a:bodyPr/>
          <a:lstStyle/>
          <a:p>
            <a:r>
              <a:rPr lang="en-US"/>
              <a:t>Haizhou Shi</a:t>
            </a:r>
          </a:p>
        </p:txBody>
      </p:sp>
      <p:sp>
        <p:nvSpPr>
          <p:cNvPr id="7" name="Slide Number Placeholder 6">
            <a:extLst>
              <a:ext uri="{FF2B5EF4-FFF2-40B4-BE49-F238E27FC236}">
                <a16:creationId xmlns:a16="http://schemas.microsoft.com/office/drawing/2014/main" id="{BFF535C3-0F11-E6E6-FE5B-44491E877A49}"/>
              </a:ext>
            </a:extLst>
          </p:cNvPr>
          <p:cNvSpPr>
            <a:spLocks noGrp="1"/>
          </p:cNvSpPr>
          <p:nvPr>
            <p:ph type="sldNum" sz="quarter" idx="12"/>
          </p:nvPr>
        </p:nvSpPr>
        <p:spPr/>
        <p:txBody>
          <a:bodyPr/>
          <a:lstStyle/>
          <a:p>
            <a:fld id="{1356DADE-C119-9245-93D0-7CF111F66159}" type="slidenum">
              <a:rPr lang="en-US" smtClean="0"/>
              <a:t>‹#›</a:t>
            </a:fld>
            <a:endParaRPr lang="en-US"/>
          </a:p>
        </p:txBody>
      </p:sp>
    </p:spTree>
    <p:extLst>
      <p:ext uri="{BB962C8B-B14F-4D97-AF65-F5344CB8AC3E}">
        <p14:creationId xmlns:p14="http://schemas.microsoft.com/office/powerpoint/2010/main" val="521669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1B25E-6E67-2E9F-8519-1E753DFFBA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3FC4C0-DB52-6194-1E9F-2B8DADA386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11972BC-0BF2-471B-CAC2-B8A16A795D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E58337-3B72-C9B8-3A81-7759E2D03FE1}"/>
              </a:ext>
            </a:extLst>
          </p:cNvPr>
          <p:cNvSpPr>
            <a:spLocks noGrp="1"/>
          </p:cNvSpPr>
          <p:nvPr>
            <p:ph type="dt" sz="half" idx="10"/>
          </p:nvPr>
        </p:nvSpPr>
        <p:spPr/>
        <p:txBody>
          <a:bodyPr/>
          <a:lstStyle/>
          <a:p>
            <a:r>
              <a:rPr lang="en-US"/>
              <a:t>10/17/23</a:t>
            </a:r>
          </a:p>
        </p:txBody>
      </p:sp>
      <p:sp>
        <p:nvSpPr>
          <p:cNvPr id="6" name="Footer Placeholder 5">
            <a:extLst>
              <a:ext uri="{FF2B5EF4-FFF2-40B4-BE49-F238E27FC236}">
                <a16:creationId xmlns:a16="http://schemas.microsoft.com/office/drawing/2014/main" id="{EF95A236-4ADD-8839-654E-94C02D645939}"/>
              </a:ext>
            </a:extLst>
          </p:cNvPr>
          <p:cNvSpPr>
            <a:spLocks noGrp="1"/>
          </p:cNvSpPr>
          <p:nvPr>
            <p:ph type="ftr" sz="quarter" idx="11"/>
          </p:nvPr>
        </p:nvSpPr>
        <p:spPr/>
        <p:txBody>
          <a:bodyPr/>
          <a:lstStyle/>
          <a:p>
            <a:r>
              <a:rPr lang="en-US"/>
              <a:t>Haizhou Shi</a:t>
            </a:r>
          </a:p>
        </p:txBody>
      </p:sp>
      <p:sp>
        <p:nvSpPr>
          <p:cNvPr id="7" name="Slide Number Placeholder 6">
            <a:extLst>
              <a:ext uri="{FF2B5EF4-FFF2-40B4-BE49-F238E27FC236}">
                <a16:creationId xmlns:a16="http://schemas.microsoft.com/office/drawing/2014/main" id="{5C7CA171-E2FA-6E21-C91A-8EBFB1DD49D9}"/>
              </a:ext>
            </a:extLst>
          </p:cNvPr>
          <p:cNvSpPr>
            <a:spLocks noGrp="1"/>
          </p:cNvSpPr>
          <p:nvPr>
            <p:ph type="sldNum" sz="quarter" idx="12"/>
          </p:nvPr>
        </p:nvSpPr>
        <p:spPr/>
        <p:txBody>
          <a:bodyPr/>
          <a:lstStyle/>
          <a:p>
            <a:fld id="{1356DADE-C119-9245-93D0-7CF111F66159}" type="slidenum">
              <a:rPr lang="en-US" smtClean="0"/>
              <a:t>‹#›</a:t>
            </a:fld>
            <a:endParaRPr lang="en-US"/>
          </a:p>
        </p:txBody>
      </p:sp>
    </p:spTree>
    <p:extLst>
      <p:ext uri="{BB962C8B-B14F-4D97-AF65-F5344CB8AC3E}">
        <p14:creationId xmlns:p14="http://schemas.microsoft.com/office/powerpoint/2010/main" val="2521833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ED7F29-C827-2AB4-3372-8430827AAFA9}"/>
              </a:ext>
            </a:extLst>
          </p:cNvPr>
          <p:cNvSpPr/>
          <p:nvPr userDrawn="1"/>
        </p:nvSpPr>
        <p:spPr>
          <a:xfrm>
            <a:off x="0" y="1"/>
            <a:ext cx="12192000" cy="628650"/>
          </a:xfrm>
          <a:prstGeom prst="rect">
            <a:avLst/>
          </a:prstGeom>
          <a:solidFill>
            <a:srgbClr val="CC00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A31A7B18-47A4-8006-1315-B62E74F39AA6}"/>
              </a:ext>
            </a:extLst>
          </p:cNvPr>
          <p:cNvSpPr>
            <a:spLocks noGrp="1"/>
          </p:cNvSpPr>
          <p:nvPr>
            <p:ph type="title"/>
          </p:nvPr>
        </p:nvSpPr>
        <p:spPr>
          <a:xfrm>
            <a:off x="81915" y="60008"/>
            <a:ext cx="10107930" cy="508635"/>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57CE90C7-81A6-3201-2344-1F741B24373C}"/>
              </a:ext>
            </a:extLst>
          </p:cNvPr>
          <p:cNvSpPr>
            <a:spLocks noGrp="1"/>
          </p:cNvSpPr>
          <p:nvPr>
            <p:ph type="body" idx="1"/>
          </p:nvPr>
        </p:nvSpPr>
        <p:spPr>
          <a:xfrm>
            <a:off x="391230" y="1586089"/>
            <a:ext cx="11546770" cy="459087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C220295-50C9-75B0-FDC6-130B20ECE3A7}"/>
              </a:ext>
            </a:extLst>
          </p:cNvPr>
          <p:cNvSpPr>
            <a:spLocks noGrp="1"/>
          </p:cNvSpPr>
          <p:nvPr>
            <p:ph type="dt" sz="half" idx="2"/>
          </p:nvPr>
        </p:nvSpPr>
        <p:spPr>
          <a:xfrm>
            <a:off x="391230" y="6356350"/>
            <a:ext cx="319017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10/17/23</a:t>
            </a:r>
          </a:p>
        </p:txBody>
      </p:sp>
      <p:sp>
        <p:nvSpPr>
          <p:cNvPr id="5" name="Footer Placeholder 4">
            <a:extLst>
              <a:ext uri="{FF2B5EF4-FFF2-40B4-BE49-F238E27FC236}">
                <a16:creationId xmlns:a16="http://schemas.microsoft.com/office/drawing/2014/main" id="{50C6E72E-8272-E8C0-3CB4-3DBC79CEE1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Haizhou Shi</a:t>
            </a:r>
          </a:p>
        </p:txBody>
      </p:sp>
      <p:sp>
        <p:nvSpPr>
          <p:cNvPr id="6" name="Slide Number Placeholder 5">
            <a:extLst>
              <a:ext uri="{FF2B5EF4-FFF2-40B4-BE49-F238E27FC236}">
                <a16:creationId xmlns:a16="http://schemas.microsoft.com/office/drawing/2014/main" id="{07B7EBFB-B8FE-F894-6E8A-FFD3A13FD4BF}"/>
              </a:ext>
            </a:extLst>
          </p:cNvPr>
          <p:cNvSpPr>
            <a:spLocks noGrp="1"/>
          </p:cNvSpPr>
          <p:nvPr>
            <p:ph type="sldNum" sz="quarter" idx="4"/>
          </p:nvPr>
        </p:nvSpPr>
        <p:spPr>
          <a:xfrm>
            <a:off x="8610599" y="6356350"/>
            <a:ext cx="332739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56DADE-C119-9245-93D0-7CF111F66159}" type="slidenum">
              <a:rPr lang="en-US" smtClean="0"/>
              <a:t>‹#›</a:t>
            </a:fld>
            <a:endParaRPr lang="en-US"/>
          </a:p>
        </p:txBody>
      </p:sp>
      <p:pic>
        <p:nvPicPr>
          <p:cNvPr id="13" name="Picture 12" descr="A black background with a black square&#10;&#10;Description automatically generated with medium confidence">
            <a:extLst>
              <a:ext uri="{FF2B5EF4-FFF2-40B4-BE49-F238E27FC236}">
                <a16:creationId xmlns:a16="http://schemas.microsoft.com/office/drawing/2014/main" id="{148A8A96-EEB3-C46C-9D3C-AC36BE936ACA}"/>
              </a:ext>
            </a:extLst>
          </p:cNvPr>
          <p:cNvPicPr>
            <a:picLocks noChangeAspect="1"/>
          </p:cNvPicPr>
          <p:nvPr userDrawn="1"/>
        </p:nvPicPr>
        <p:blipFill>
          <a:blip r:embed="rId13"/>
          <a:stretch>
            <a:fillRect/>
          </a:stretch>
        </p:blipFill>
        <p:spPr>
          <a:xfrm>
            <a:off x="10521315" y="109360"/>
            <a:ext cx="1588770" cy="405990"/>
          </a:xfrm>
          <a:prstGeom prst="rect">
            <a:avLst/>
          </a:prstGeom>
        </p:spPr>
      </p:pic>
    </p:spTree>
    <p:extLst>
      <p:ext uri="{BB962C8B-B14F-4D97-AF65-F5344CB8AC3E}">
        <p14:creationId xmlns:p14="http://schemas.microsoft.com/office/powerpoint/2010/main" val="22883395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36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9.png"/><Relationship Id="rId7"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51.png"/><Relationship Id="rId10" Type="http://schemas.openxmlformats.org/officeDocument/2006/relationships/image" Target="../media/image35.png"/><Relationship Id="rId4" Type="http://schemas.openxmlformats.org/officeDocument/2006/relationships/image" Target="../media/image50.png"/><Relationship Id="rId9" Type="http://schemas.openxmlformats.org/officeDocument/2006/relationships/image" Target="../media/image44.png"/></Relationships>
</file>

<file path=ppt/slides/_rels/slide1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9.png"/><Relationship Id="rId7"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51.png"/><Relationship Id="rId10" Type="http://schemas.openxmlformats.org/officeDocument/2006/relationships/image" Target="../media/image35.png"/><Relationship Id="rId4" Type="http://schemas.openxmlformats.org/officeDocument/2006/relationships/image" Target="../media/image50.png"/><Relationship Id="rId9" Type="http://schemas.openxmlformats.org/officeDocument/2006/relationships/image" Target="../media/image44.png"/></Relationships>
</file>

<file path=ppt/slides/_rels/slide1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9.png"/><Relationship Id="rId7"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51.png"/><Relationship Id="rId10" Type="http://schemas.openxmlformats.org/officeDocument/2006/relationships/image" Target="../media/image35.png"/><Relationship Id="rId4" Type="http://schemas.openxmlformats.org/officeDocument/2006/relationships/image" Target="../media/image50.png"/><Relationship Id="rId9" Type="http://schemas.openxmlformats.org/officeDocument/2006/relationships/image" Target="../media/image44.png"/></Relationships>
</file>

<file path=ppt/slides/_rels/slide1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9.png"/><Relationship Id="rId7"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52.png"/><Relationship Id="rId5" Type="http://schemas.openxmlformats.org/officeDocument/2006/relationships/image" Target="../media/image51.png"/><Relationship Id="rId10" Type="http://schemas.openxmlformats.org/officeDocument/2006/relationships/image" Target="../media/image35.png"/><Relationship Id="rId4" Type="http://schemas.openxmlformats.org/officeDocument/2006/relationships/image" Target="../media/image50.png"/><Relationship Id="rId9"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160.png"/><Relationship Id="rId3" Type="http://schemas.openxmlformats.org/officeDocument/2006/relationships/image" Target="../media/image110.png"/><Relationship Id="rId7" Type="http://schemas.openxmlformats.org/officeDocument/2006/relationships/image" Target="../media/image150.png"/><Relationship Id="rId12"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0.png"/><Relationship Id="rId11" Type="http://schemas.openxmlformats.org/officeDocument/2006/relationships/image" Target="../media/image19.png"/><Relationship Id="rId5" Type="http://schemas.openxmlformats.org/officeDocument/2006/relationships/image" Target="../media/image130.png"/><Relationship Id="rId10" Type="http://schemas.openxmlformats.org/officeDocument/2006/relationships/image" Target="../media/image18.png"/><Relationship Id="rId4" Type="http://schemas.openxmlformats.org/officeDocument/2006/relationships/image" Target="../media/image120.png"/><Relationship Id="rId9" Type="http://schemas.openxmlformats.org/officeDocument/2006/relationships/image" Target="../media/image170.pn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4B5BF-A766-B3DE-61BA-242D782DF883}"/>
              </a:ext>
            </a:extLst>
          </p:cNvPr>
          <p:cNvSpPr>
            <a:spLocks noGrp="1"/>
          </p:cNvSpPr>
          <p:nvPr>
            <p:ph type="ctrTitle"/>
          </p:nvPr>
        </p:nvSpPr>
        <p:spPr/>
        <p:txBody>
          <a:bodyPr>
            <a:normAutofit/>
          </a:bodyPr>
          <a:lstStyle/>
          <a:p>
            <a:r>
              <a:rPr lang="en-US" altLang="zh-CN" sz="4400" dirty="0"/>
              <a:t>A Unified Approach to Domain Incremental Learning with Memory: Theory and Algorithm</a:t>
            </a:r>
            <a:endParaRPr lang="en-US" sz="4400" dirty="0"/>
          </a:p>
        </p:txBody>
      </p:sp>
      <p:sp>
        <p:nvSpPr>
          <p:cNvPr id="3" name="Subtitle 2">
            <a:extLst>
              <a:ext uri="{FF2B5EF4-FFF2-40B4-BE49-F238E27FC236}">
                <a16:creationId xmlns:a16="http://schemas.microsoft.com/office/drawing/2014/main" id="{8F5A9600-699F-057E-CABC-3FFD5121552C}"/>
              </a:ext>
            </a:extLst>
          </p:cNvPr>
          <p:cNvSpPr>
            <a:spLocks noGrp="1"/>
          </p:cNvSpPr>
          <p:nvPr>
            <p:ph type="subTitle" idx="1"/>
          </p:nvPr>
        </p:nvSpPr>
        <p:spPr/>
        <p:txBody>
          <a:bodyPr>
            <a:normAutofit/>
          </a:bodyPr>
          <a:lstStyle/>
          <a:p>
            <a:endParaRPr lang="en-US" altLang="zh-CN" dirty="0"/>
          </a:p>
          <a:p>
            <a:r>
              <a:rPr lang="en-US" altLang="zh-CN" dirty="0"/>
              <a:t>Haizhou</a:t>
            </a:r>
            <a:r>
              <a:rPr lang="zh-CN" altLang="en-US" dirty="0"/>
              <a:t> </a:t>
            </a:r>
            <a:r>
              <a:rPr lang="en-US" altLang="zh-CN" dirty="0"/>
              <a:t>Shi,</a:t>
            </a:r>
            <a:r>
              <a:rPr lang="zh-CN" altLang="en-US" dirty="0"/>
              <a:t> </a:t>
            </a:r>
            <a:r>
              <a:rPr lang="en-US" altLang="zh-CN" dirty="0"/>
              <a:t>Hao</a:t>
            </a:r>
            <a:r>
              <a:rPr lang="zh-CN" altLang="en-US" dirty="0"/>
              <a:t> </a:t>
            </a:r>
            <a:r>
              <a:rPr lang="en-US" altLang="zh-CN" dirty="0"/>
              <a:t>Wang</a:t>
            </a:r>
          </a:p>
          <a:p>
            <a:r>
              <a:rPr lang="en-US" altLang="zh-CN" sz="2000" dirty="0"/>
              <a:t>Computer</a:t>
            </a:r>
            <a:r>
              <a:rPr lang="zh-CN" altLang="en-US" sz="2000" dirty="0"/>
              <a:t> </a:t>
            </a:r>
            <a:r>
              <a:rPr lang="en-US" altLang="zh-CN" sz="2000" dirty="0"/>
              <a:t>Science</a:t>
            </a:r>
            <a:r>
              <a:rPr lang="zh-CN" altLang="en-US" sz="2000" dirty="0"/>
              <a:t> </a:t>
            </a:r>
            <a:r>
              <a:rPr lang="en-US" altLang="zh-CN" sz="2000" dirty="0"/>
              <a:t>Department,</a:t>
            </a:r>
            <a:r>
              <a:rPr lang="zh-CN" altLang="en-US" sz="2000" dirty="0"/>
              <a:t> </a:t>
            </a:r>
            <a:r>
              <a:rPr lang="en-US" altLang="zh-CN" sz="2000" dirty="0"/>
              <a:t>Rutgers</a:t>
            </a:r>
            <a:r>
              <a:rPr lang="zh-CN" altLang="en-US" sz="2000" dirty="0"/>
              <a:t> </a:t>
            </a:r>
            <a:r>
              <a:rPr lang="en-US" altLang="zh-CN" sz="2000" dirty="0"/>
              <a:t>University</a:t>
            </a:r>
            <a:endParaRPr lang="en-US" sz="2000" dirty="0"/>
          </a:p>
        </p:txBody>
      </p:sp>
      <p:sp>
        <p:nvSpPr>
          <p:cNvPr id="4" name="Date Placeholder 3">
            <a:extLst>
              <a:ext uri="{FF2B5EF4-FFF2-40B4-BE49-F238E27FC236}">
                <a16:creationId xmlns:a16="http://schemas.microsoft.com/office/drawing/2014/main" id="{881F3A30-49C8-9F13-753C-71AE80B0FA49}"/>
              </a:ext>
            </a:extLst>
          </p:cNvPr>
          <p:cNvSpPr>
            <a:spLocks noGrp="1"/>
          </p:cNvSpPr>
          <p:nvPr>
            <p:ph type="dt" sz="half" idx="10"/>
          </p:nvPr>
        </p:nvSpPr>
        <p:spPr/>
        <p:txBody>
          <a:bodyPr/>
          <a:lstStyle/>
          <a:p>
            <a:r>
              <a:rPr lang="en-US"/>
              <a:t>10/17/23</a:t>
            </a:r>
          </a:p>
        </p:txBody>
      </p:sp>
      <p:sp>
        <p:nvSpPr>
          <p:cNvPr id="6" name="Slide Number Placeholder 5">
            <a:extLst>
              <a:ext uri="{FF2B5EF4-FFF2-40B4-BE49-F238E27FC236}">
                <a16:creationId xmlns:a16="http://schemas.microsoft.com/office/drawing/2014/main" id="{D76BCB14-9FCC-399E-445F-35F776E3E927}"/>
              </a:ext>
            </a:extLst>
          </p:cNvPr>
          <p:cNvSpPr>
            <a:spLocks noGrp="1"/>
          </p:cNvSpPr>
          <p:nvPr>
            <p:ph type="sldNum" sz="quarter" idx="12"/>
          </p:nvPr>
        </p:nvSpPr>
        <p:spPr/>
        <p:txBody>
          <a:bodyPr/>
          <a:lstStyle/>
          <a:p>
            <a:fld id="{1356DADE-C119-9245-93D0-7CF111F66159}" type="slidenum">
              <a:rPr lang="en-US" smtClean="0"/>
              <a:t>1</a:t>
            </a:fld>
            <a:endParaRPr lang="en-US"/>
          </a:p>
        </p:txBody>
      </p:sp>
    </p:spTree>
    <p:extLst>
      <p:ext uri="{BB962C8B-B14F-4D97-AF65-F5344CB8AC3E}">
        <p14:creationId xmlns:p14="http://schemas.microsoft.com/office/powerpoint/2010/main" val="3810453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EEBD9-2A66-4B11-89D1-CB10B62734F7}"/>
              </a:ext>
            </a:extLst>
          </p:cNvPr>
          <p:cNvSpPr>
            <a:spLocks noGrp="1"/>
          </p:cNvSpPr>
          <p:nvPr>
            <p:ph type="title"/>
          </p:nvPr>
        </p:nvSpPr>
        <p:spPr/>
        <p:txBody>
          <a:bodyPr/>
          <a:lstStyle/>
          <a:p>
            <a:r>
              <a:rPr lang="en-US" altLang="zh-CN" dirty="0"/>
              <a:t>UDIL:</a:t>
            </a:r>
            <a:r>
              <a:rPr lang="zh-CN" altLang="en-US" dirty="0"/>
              <a:t> </a:t>
            </a:r>
            <a:r>
              <a:rPr lang="en-US" altLang="zh-CN" dirty="0"/>
              <a:t>An</a:t>
            </a:r>
            <a:r>
              <a:rPr lang="zh-CN" altLang="en-US" dirty="0"/>
              <a:t> </a:t>
            </a:r>
            <a:r>
              <a:rPr lang="en-US" altLang="zh-CN" i="1" dirty="0"/>
              <a:t>Adaptive</a:t>
            </a:r>
            <a:r>
              <a:rPr lang="zh-CN" altLang="en-US" dirty="0"/>
              <a:t> </a:t>
            </a:r>
            <a:r>
              <a:rPr lang="en-US" altLang="zh-CN" dirty="0"/>
              <a:t>Bound</a:t>
            </a:r>
            <a:r>
              <a:rPr lang="zh-CN" altLang="en-US" dirty="0"/>
              <a:t> </a:t>
            </a:r>
            <a:r>
              <a:rPr lang="en-US" altLang="zh-CN" dirty="0"/>
              <a:t>for</a:t>
            </a:r>
            <a:r>
              <a:rPr lang="zh-CN" altLang="en-US" dirty="0"/>
              <a:t> </a:t>
            </a:r>
            <a:r>
              <a:rPr lang="en-US" altLang="zh-CN" dirty="0"/>
              <a:t>DIL</a:t>
            </a:r>
            <a:endParaRPr lang="en-US" dirty="0"/>
          </a:p>
        </p:txBody>
      </p:sp>
      <p:sp>
        <p:nvSpPr>
          <p:cNvPr id="4" name="Date Placeholder 3">
            <a:extLst>
              <a:ext uri="{FF2B5EF4-FFF2-40B4-BE49-F238E27FC236}">
                <a16:creationId xmlns:a16="http://schemas.microsoft.com/office/drawing/2014/main" id="{6A68A9A2-8C67-F06C-6684-26C30F7BB11A}"/>
              </a:ext>
            </a:extLst>
          </p:cNvPr>
          <p:cNvSpPr>
            <a:spLocks noGrp="1"/>
          </p:cNvSpPr>
          <p:nvPr>
            <p:ph type="dt" sz="half" idx="10"/>
          </p:nvPr>
        </p:nvSpPr>
        <p:spPr/>
        <p:txBody>
          <a:bodyPr/>
          <a:lstStyle/>
          <a:p>
            <a:r>
              <a:rPr lang="en-US"/>
              <a:t>10/17/23</a:t>
            </a:r>
          </a:p>
        </p:txBody>
      </p:sp>
      <p:sp>
        <p:nvSpPr>
          <p:cNvPr id="5" name="Slide Number Placeholder 4">
            <a:extLst>
              <a:ext uri="{FF2B5EF4-FFF2-40B4-BE49-F238E27FC236}">
                <a16:creationId xmlns:a16="http://schemas.microsoft.com/office/drawing/2014/main" id="{2E8A7005-9440-7A95-FD20-C171ED705035}"/>
              </a:ext>
            </a:extLst>
          </p:cNvPr>
          <p:cNvSpPr>
            <a:spLocks noGrp="1"/>
          </p:cNvSpPr>
          <p:nvPr>
            <p:ph type="sldNum" sz="quarter" idx="12"/>
          </p:nvPr>
        </p:nvSpPr>
        <p:spPr/>
        <p:txBody>
          <a:bodyPr/>
          <a:lstStyle/>
          <a:p>
            <a:fld id="{1356DADE-C119-9245-93D0-7CF111F66159}" type="slidenum">
              <a:rPr lang="en-US" smtClean="0"/>
              <a:t>10</a:t>
            </a:fld>
            <a:endParaRPr lang="en-US"/>
          </a:p>
        </p:txBody>
      </p:sp>
      <p:sp>
        <p:nvSpPr>
          <p:cNvPr id="6" name="Rectangle 5">
            <a:extLst>
              <a:ext uri="{FF2B5EF4-FFF2-40B4-BE49-F238E27FC236}">
                <a16:creationId xmlns:a16="http://schemas.microsoft.com/office/drawing/2014/main" id="{328703A8-DA25-5EE7-C4C8-33E937AE358A}"/>
              </a:ext>
            </a:extLst>
          </p:cNvPr>
          <p:cNvSpPr/>
          <p:nvPr/>
        </p:nvSpPr>
        <p:spPr>
          <a:xfrm>
            <a:off x="3713216" y="784355"/>
            <a:ext cx="2918564" cy="884866"/>
          </a:xfrm>
          <a:prstGeom prst="rect">
            <a:avLst/>
          </a:prstGeom>
          <a:noFill/>
          <a:ln w="1905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rapezoid 6">
            <a:extLst>
              <a:ext uri="{FF2B5EF4-FFF2-40B4-BE49-F238E27FC236}">
                <a16:creationId xmlns:a16="http://schemas.microsoft.com/office/drawing/2014/main" id="{3620EC5E-22CF-CB60-9BA6-1E38958CFFB7}"/>
              </a:ext>
            </a:extLst>
          </p:cNvPr>
          <p:cNvSpPr/>
          <p:nvPr/>
        </p:nvSpPr>
        <p:spPr>
          <a:xfrm rot="5400000">
            <a:off x="3748055" y="2047976"/>
            <a:ext cx="506106" cy="1265627"/>
          </a:xfrm>
          <a:prstGeom prst="trapezoid">
            <a:avLst>
              <a:gd name="adj" fmla="val 22043"/>
            </a:avLst>
          </a:prstGeom>
          <a:solidFill>
            <a:schemeClr val="accent1">
              <a:alpha val="50000"/>
            </a:schemeClr>
          </a:solidFill>
          <a:ln w="19050"/>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15EB65F-CC9C-6154-8F60-EA20ACA33A40}"/>
                  </a:ext>
                </a:extLst>
              </p:cNvPr>
              <p:cNvSpPr txBox="1"/>
              <p:nvPr/>
            </p:nvSpPr>
            <p:spPr>
              <a:xfrm>
                <a:off x="3537232" y="2527439"/>
                <a:ext cx="921214" cy="307777"/>
              </a:xfrm>
              <a:prstGeom prst="rect">
                <a:avLst/>
              </a:prstGeom>
              <a:noFill/>
            </p:spPr>
            <p:txBody>
              <a:bodyPr wrap="none" rtlCol="0">
                <a:spAutoFit/>
              </a:bodyPr>
              <a:lstStyle/>
              <a:p>
                <a:pPr algn="ctr"/>
                <a:r>
                  <a:rPr lang="en-US" altLang="zh-CN" sz="1400" dirty="0">
                    <a:latin typeface="Times New Roman" panose="02020603050405020304" pitchFamily="18" charset="0"/>
                    <a:cs typeface="Times New Roman" panose="02020603050405020304" pitchFamily="18" charset="0"/>
                  </a:rPr>
                  <a:t>Encoder</a:t>
                </a:r>
                <a:r>
                  <a:rPr lang="zh-CN" altLang="en-US" sz="1400" dirty="0">
                    <a:latin typeface="Times New Roman" panose="02020603050405020304" pitchFamily="18" charset="0"/>
                    <a:cs typeface="Times New Roman" panose="02020603050405020304" pitchFamily="18" charset="0"/>
                  </a:rPr>
                  <a:t> </a:t>
                </a:r>
                <a14:m>
                  <m:oMath xmlns:m="http://schemas.openxmlformats.org/officeDocument/2006/math">
                    <m:r>
                      <a:rPr lang="en-US" altLang="zh-CN" sz="1400" i="1" dirty="0" smtClean="0">
                        <a:latin typeface="Cambria Math" panose="02040503050406030204" pitchFamily="18" charset="0"/>
                        <a:cs typeface="Times New Roman" panose="02020603050405020304" pitchFamily="18" charset="0"/>
                      </a:rPr>
                      <m:t>𝑒</m:t>
                    </m:r>
                  </m:oMath>
                </a14:m>
                <a:endParaRPr lang="en-US" sz="1400" dirty="0">
                  <a:latin typeface="Times New Roman" panose="02020603050405020304" pitchFamily="18"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D15EB65F-CC9C-6154-8F60-EA20ACA33A40}"/>
                  </a:ext>
                </a:extLst>
              </p:cNvPr>
              <p:cNvSpPr txBox="1">
                <a:spLocks noRot="1" noChangeAspect="1" noMove="1" noResize="1" noEditPoints="1" noAdjustHandles="1" noChangeArrowheads="1" noChangeShapeType="1" noTextEdit="1"/>
              </p:cNvSpPr>
              <p:nvPr/>
            </p:nvSpPr>
            <p:spPr>
              <a:xfrm>
                <a:off x="3537232" y="2527439"/>
                <a:ext cx="921214" cy="307777"/>
              </a:xfrm>
              <a:prstGeom prst="rect">
                <a:avLst/>
              </a:prstGeom>
              <a:blipFill>
                <a:blip r:embed="rId3"/>
                <a:stretch>
                  <a:fillRect l="-1370" t="-4000" b="-20000"/>
                </a:stretch>
              </a:blipFill>
            </p:spPr>
            <p:txBody>
              <a:bodyPr/>
              <a:lstStyle/>
              <a:p>
                <a:r>
                  <a:rPr lang="en-US">
                    <a:noFill/>
                  </a:rPr>
                  <a:t> </a:t>
                </a:r>
              </a:p>
            </p:txBody>
          </p:sp>
        </mc:Fallback>
      </mc:AlternateContent>
      <p:sp>
        <p:nvSpPr>
          <p:cNvPr id="9" name="Trapezoid 8">
            <a:extLst>
              <a:ext uri="{FF2B5EF4-FFF2-40B4-BE49-F238E27FC236}">
                <a16:creationId xmlns:a16="http://schemas.microsoft.com/office/drawing/2014/main" id="{8E414187-DECF-E75D-193F-DE9366AA67B1}"/>
              </a:ext>
            </a:extLst>
          </p:cNvPr>
          <p:cNvSpPr/>
          <p:nvPr/>
        </p:nvSpPr>
        <p:spPr>
          <a:xfrm rot="16200000">
            <a:off x="6058557" y="1557801"/>
            <a:ext cx="506110" cy="1265627"/>
          </a:xfrm>
          <a:prstGeom prst="trapezoid">
            <a:avLst>
              <a:gd name="adj" fmla="val 22043"/>
            </a:avLst>
          </a:prstGeom>
          <a:solidFill>
            <a:schemeClr val="accent1">
              <a:alpha val="50000"/>
            </a:schemeClr>
          </a:solidFill>
          <a:ln w="19050"/>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651E7C4-5EAA-3088-A066-C03F76C03CF8}"/>
                  </a:ext>
                </a:extLst>
              </p:cNvPr>
              <p:cNvSpPr txBox="1"/>
              <p:nvPr/>
            </p:nvSpPr>
            <p:spPr>
              <a:xfrm>
                <a:off x="5829620" y="2031590"/>
                <a:ext cx="988347" cy="307777"/>
              </a:xfrm>
              <a:prstGeom prst="rect">
                <a:avLst/>
              </a:prstGeom>
              <a:noFill/>
            </p:spPr>
            <p:txBody>
              <a:bodyPr wrap="none" rtlCol="0">
                <a:spAutoFit/>
              </a:bodyPr>
              <a:lstStyle/>
              <a:p>
                <a:pPr algn="ctr"/>
                <a:r>
                  <a:rPr lang="en-US" altLang="zh-CN" sz="1400" dirty="0">
                    <a:latin typeface="Times New Roman" panose="02020603050405020304" pitchFamily="18" charset="0"/>
                    <a:cs typeface="Times New Roman" panose="02020603050405020304" pitchFamily="18" charset="0"/>
                  </a:rPr>
                  <a:t>Predictor</a:t>
                </a:r>
                <a:r>
                  <a:rPr lang="zh-CN" altLang="en-US" sz="1400" dirty="0">
                    <a:latin typeface="Times New Roman" panose="02020603050405020304" pitchFamily="18" charset="0"/>
                    <a:cs typeface="Times New Roman" panose="02020603050405020304" pitchFamily="18" charset="0"/>
                  </a:rPr>
                  <a:t> </a:t>
                </a:r>
                <a14:m>
                  <m:oMath xmlns:m="http://schemas.openxmlformats.org/officeDocument/2006/math">
                    <m:r>
                      <a:rPr lang="en-US" altLang="zh-CN" sz="1400" b="0" i="1" smtClean="0">
                        <a:latin typeface="Cambria Math" panose="02040503050406030204" pitchFamily="18" charset="0"/>
                        <a:cs typeface="Times New Roman" panose="02020603050405020304" pitchFamily="18" charset="0"/>
                      </a:rPr>
                      <m:t>𝑝</m:t>
                    </m:r>
                  </m:oMath>
                </a14:m>
                <a:endParaRPr lang="en-US" sz="1400" dirty="0">
                  <a:latin typeface="Times New Roman" panose="02020603050405020304" pitchFamily="18"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E651E7C4-5EAA-3088-A066-C03F76C03CF8}"/>
                  </a:ext>
                </a:extLst>
              </p:cNvPr>
              <p:cNvSpPr txBox="1">
                <a:spLocks noRot="1" noChangeAspect="1" noMove="1" noResize="1" noEditPoints="1" noAdjustHandles="1" noChangeArrowheads="1" noChangeShapeType="1" noTextEdit="1"/>
              </p:cNvSpPr>
              <p:nvPr/>
            </p:nvSpPr>
            <p:spPr>
              <a:xfrm>
                <a:off x="5829620" y="2031590"/>
                <a:ext cx="988347" cy="307777"/>
              </a:xfrm>
              <a:prstGeom prst="rect">
                <a:avLst/>
              </a:prstGeom>
              <a:blipFill>
                <a:blip r:embed="rId4"/>
                <a:stretch>
                  <a:fillRect l="-1266" t="-3846" b="-19231"/>
                </a:stretch>
              </a:blipFill>
            </p:spPr>
            <p:txBody>
              <a:bodyPr/>
              <a:lstStyle/>
              <a:p>
                <a:r>
                  <a:rPr lang="en-US">
                    <a:noFill/>
                  </a:rPr>
                  <a:t> </a:t>
                </a:r>
              </a:p>
            </p:txBody>
          </p:sp>
        </mc:Fallback>
      </mc:AlternateContent>
      <p:grpSp>
        <p:nvGrpSpPr>
          <p:cNvPr id="11" name="Group 10">
            <a:extLst>
              <a:ext uri="{FF2B5EF4-FFF2-40B4-BE49-F238E27FC236}">
                <a16:creationId xmlns:a16="http://schemas.microsoft.com/office/drawing/2014/main" id="{1A6F160D-A2D9-D6C9-16C3-698EE734B595}"/>
              </a:ext>
            </a:extLst>
          </p:cNvPr>
          <p:cNvGrpSpPr/>
          <p:nvPr/>
        </p:nvGrpSpPr>
        <p:grpSpPr>
          <a:xfrm>
            <a:off x="4934150" y="2303360"/>
            <a:ext cx="300855" cy="853918"/>
            <a:chOff x="5572164" y="2894042"/>
            <a:chExt cx="300855" cy="853918"/>
          </a:xfrm>
        </p:grpSpPr>
        <p:sp>
          <p:nvSpPr>
            <p:cNvPr id="12" name="Rectangle 11">
              <a:extLst>
                <a:ext uri="{FF2B5EF4-FFF2-40B4-BE49-F238E27FC236}">
                  <a16:creationId xmlns:a16="http://schemas.microsoft.com/office/drawing/2014/main" id="{B5B536FD-D1ED-46F9-CF8E-7104D5A9BBEF}"/>
                </a:ext>
              </a:extLst>
            </p:cNvPr>
            <p:cNvSpPr/>
            <p:nvPr/>
          </p:nvSpPr>
          <p:spPr>
            <a:xfrm>
              <a:off x="5747194" y="2894042"/>
              <a:ext cx="125825" cy="661579"/>
            </a:xfrm>
            <a:prstGeom prst="rect">
              <a:avLst/>
            </a:prstGeom>
            <a:solidFill>
              <a:schemeClr val="bg1">
                <a:lumMod val="85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08CA1F6-0DE7-A0EC-4BCD-82F8F3642B57}"/>
                </a:ext>
              </a:extLst>
            </p:cNvPr>
            <p:cNvSpPr/>
            <p:nvPr/>
          </p:nvSpPr>
          <p:spPr>
            <a:xfrm>
              <a:off x="5691215" y="2958155"/>
              <a:ext cx="125825" cy="661579"/>
            </a:xfrm>
            <a:prstGeom prst="rect">
              <a:avLst/>
            </a:prstGeom>
            <a:solidFill>
              <a:schemeClr val="bg1">
                <a:lumMod val="75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BBA380A-C4EF-40C7-F11A-4494508647F0}"/>
                </a:ext>
              </a:extLst>
            </p:cNvPr>
            <p:cNvSpPr/>
            <p:nvPr/>
          </p:nvSpPr>
          <p:spPr>
            <a:xfrm>
              <a:off x="5635236" y="3022268"/>
              <a:ext cx="125825" cy="661579"/>
            </a:xfrm>
            <a:prstGeom prst="rect">
              <a:avLst/>
            </a:prstGeom>
            <a:solidFill>
              <a:schemeClr val="bg1">
                <a:lumMod val="65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BDE2F9C-1E86-6AAB-EF72-B943C73BE16A}"/>
                </a:ext>
              </a:extLst>
            </p:cNvPr>
            <p:cNvSpPr/>
            <p:nvPr/>
          </p:nvSpPr>
          <p:spPr>
            <a:xfrm>
              <a:off x="5572164" y="3086381"/>
              <a:ext cx="125825" cy="661579"/>
            </a:xfrm>
            <a:prstGeom prst="rect">
              <a:avLst/>
            </a:prstGeom>
            <a:solidFill>
              <a:schemeClr val="bg1">
                <a:lumMod val="5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grpSp>
      <p:cxnSp>
        <p:nvCxnSpPr>
          <p:cNvPr id="16" name="Straight Arrow Connector 15">
            <a:extLst>
              <a:ext uri="{FF2B5EF4-FFF2-40B4-BE49-F238E27FC236}">
                <a16:creationId xmlns:a16="http://schemas.microsoft.com/office/drawing/2014/main" id="{A85519C6-F129-0B5D-B0B5-532521745FEE}"/>
              </a:ext>
            </a:extLst>
          </p:cNvPr>
          <p:cNvCxnSpPr>
            <a:cxnSpLocks/>
            <a:stCxn id="7" idx="0"/>
          </p:cNvCxnSpPr>
          <p:nvPr/>
        </p:nvCxnSpPr>
        <p:spPr>
          <a:xfrm flipV="1">
            <a:off x="4633922" y="2680789"/>
            <a:ext cx="234411" cy="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rapezoid 16">
            <a:extLst>
              <a:ext uri="{FF2B5EF4-FFF2-40B4-BE49-F238E27FC236}">
                <a16:creationId xmlns:a16="http://schemas.microsoft.com/office/drawing/2014/main" id="{5D662F3C-64CA-C987-3D74-F867D28E3B8D}"/>
              </a:ext>
            </a:extLst>
          </p:cNvPr>
          <p:cNvSpPr/>
          <p:nvPr/>
        </p:nvSpPr>
        <p:spPr>
          <a:xfrm rot="16200000">
            <a:off x="6058554" y="2550731"/>
            <a:ext cx="506114" cy="1265627"/>
          </a:xfrm>
          <a:prstGeom prst="trapezoid">
            <a:avLst>
              <a:gd name="adj" fmla="val 22043"/>
            </a:avLst>
          </a:prstGeom>
          <a:noFill/>
          <a:ln w="19050"/>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0BD6DA36-6D52-18EE-D34E-E0A57A511210}"/>
                  </a:ext>
                </a:extLst>
              </p:cNvPr>
              <p:cNvSpPr txBox="1"/>
              <p:nvPr/>
            </p:nvSpPr>
            <p:spPr>
              <a:xfrm>
                <a:off x="5659763" y="3029655"/>
                <a:ext cx="1336340" cy="307777"/>
              </a:xfrm>
              <a:prstGeom prst="rect">
                <a:avLst/>
              </a:prstGeom>
              <a:noFill/>
            </p:spPr>
            <p:txBody>
              <a:bodyPr wrap="square" rtlCol="0">
                <a:spAutoFit/>
              </a:bodyPr>
              <a:lstStyle/>
              <a:p>
                <a:pPr algn="ctr"/>
                <a:r>
                  <a:rPr lang="en-US" altLang="zh-CN" sz="1400" dirty="0">
                    <a:latin typeface="Times New Roman" panose="02020603050405020304" pitchFamily="18" charset="0"/>
                    <a:cs typeface="Times New Roman" panose="02020603050405020304" pitchFamily="18" charset="0"/>
                  </a:rPr>
                  <a:t>Discriminator</a:t>
                </a:r>
                <a:r>
                  <a:rPr lang="zh-CN" altLang="en-US" sz="1400" dirty="0">
                    <a:latin typeface="Times New Roman" panose="02020603050405020304" pitchFamily="18" charset="0"/>
                    <a:cs typeface="Times New Roman" panose="02020603050405020304" pitchFamily="18" charset="0"/>
                  </a:rPr>
                  <a:t> </a:t>
                </a:r>
                <a14:m>
                  <m:oMath xmlns:m="http://schemas.openxmlformats.org/officeDocument/2006/math">
                    <m:r>
                      <a:rPr lang="en-US" altLang="zh-CN" sz="1400" b="0" i="1" smtClean="0">
                        <a:latin typeface="Cambria Math" panose="02040503050406030204" pitchFamily="18" charset="0"/>
                        <a:cs typeface="Times New Roman" panose="02020603050405020304" pitchFamily="18" charset="0"/>
                      </a:rPr>
                      <m:t>𝑑</m:t>
                    </m:r>
                  </m:oMath>
                </a14:m>
                <a:endParaRPr lang="en-US" sz="1400" dirty="0">
                  <a:latin typeface="Times New Roman" panose="02020603050405020304" pitchFamily="18" charset="0"/>
                  <a:cs typeface="Times New Roman" panose="02020603050405020304" pitchFamily="18" charset="0"/>
                </a:endParaRPr>
              </a:p>
            </p:txBody>
          </p:sp>
        </mc:Choice>
        <mc:Fallback xmlns="">
          <p:sp>
            <p:nvSpPr>
              <p:cNvPr id="18" name="TextBox 17">
                <a:extLst>
                  <a:ext uri="{FF2B5EF4-FFF2-40B4-BE49-F238E27FC236}">
                    <a16:creationId xmlns:a16="http://schemas.microsoft.com/office/drawing/2014/main" id="{0BD6DA36-6D52-18EE-D34E-E0A57A511210}"/>
                  </a:ext>
                </a:extLst>
              </p:cNvPr>
              <p:cNvSpPr txBox="1">
                <a:spLocks noRot="1" noChangeAspect="1" noMove="1" noResize="1" noEditPoints="1" noAdjustHandles="1" noChangeArrowheads="1" noChangeShapeType="1" noTextEdit="1"/>
              </p:cNvSpPr>
              <p:nvPr/>
            </p:nvSpPr>
            <p:spPr>
              <a:xfrm>
                <a:off x="5659763" y="3029655"/>
                <a:ext cx="1336340" cy="307777"/>
              </a:xfrm>
              <a:prstGeom prst="rect">
                <a:avLst/>
              </a:prstGeom>
              <a:blipFill>
                <a:blip r:embed="rId5"/>
                <a:stretch>
                  <a:fillRect l="-935" t="-4000" b="-20000"/>
                </a:stretch>
              </a:blipFill>
            </p:spPr>
            <p:txBody>
              <a:bodyPr/>
              <a:lstStyle/>
              <a:p>
                <a:r>
                  <a:rPr lang="en-US">
                    <a:noFill/>
                  </a:rPr>
                  <a:t> </a:t>
                </a:r>
              </a:p>
            </p:txBody>
          </p:sp>
        </mc:Fallback>
      </mc:AlternateContent>
      <p:sp>
        <p:nvSpPr>
          <p:cNvPr id="21" name="Trapezoid 20">
            <a:extLst>
              <a:ext uri="{FF2B5EF4-FFF2-40B4-BE49-F238E27FC236}">
                <a16:creationId xmlns:a16="http://schemas.microsoft.com/office/drawing/2014/main" id="{3898CBE3-7E0C-FCDF-B033-EA23A5048DFA}"/>
              </a:ext>
            </a:extLst>
          </p:cNvPr>
          <p:cNvSpPr/>
          <p:nvPr/>
        </p:nvSpPr>
        <p:spPr>
          <a:xfrm rot="5400000">
            <a:off x="4227757" y="534810"/>
            <a:ext cx="441038" cy="1265627"/>
          </a:xfrm>
          <a:prstGeom prst="trapezoid">
            <a:avLst>
              <a:gd name="adj" fmla="val 22043"/>
            </a:avLst>
          </a:prstGeom>
          <a:noFill/>
          <a:ln w="19050"/>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2" name="Trapezoid 21">
            <a:extLst>
              <a:ext uri="{FF2B5EF4-FFF2-40B4-BE49-F238E27FC236}">
                <a16:creationId xmlns:a16="http://schemas.microsoft.com/office/drawing/2014/main" id="{3C1EAF05-0BD3-4D4F-C3D9-8868AF2F1155}"/>
              </a:ext>
            </a:extLst>
          </p:cNvPr>
          <p:cNvSpPr/>
          <p:nvPr/>
        </p:nvSpPr>
        <p:spPr>
          <a:xfrm rot="16200000">
            <a:off x="5602110" y="534811"/>
            <a:ext cx="441045" cy="1265627"/>
          </a:xfrm>
          <a:prstGeom prst="trapezoid">
            <a:avLst>
              <a:gd name="adj" fmla="val 22043"/>
            </a:avLst>
          </a:prstGeom>
          <a:noFill/>
          <a:ln w="19050"/>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16DB5082-79D7-C9C5-E6E4-C6BAFD2F2D4A}"/>
                  </a:ext>
                </a:extLst>
              </p:cNvPr>
              <p:cNvSpPr txBox="1"/>
              <p:nvPr/>
            </p:nvSpPr>
            <p:spPr>
              <a:xfrm>
                <a:off x="4308289" y="1354978"/>
                <a:ext cx="1642244" cy="307777"/>
              </a:xfrm>
              <a:prstGeom prst="rect">
                <a:avLst/>
              </a:prstGeom>
              <a:noFill/>
            </p:spPr>
            <p:txBody>
              <a:bodyPr wrap="none" rtlCol="0">
                <a:spAutoFit/>
              </a:bodyPr>
              <a:lstStyle/>
              <a:p>
                <a:pPr algn="ctr"/>
                <a:r>
                  <a:rPr lang="en-US" altLang="zh-CN" sz="1400" dirty="0">
                    <a:latin typeface="Times New Roman" panose="02020603050405020304" pitchFamily="18" charset="0"/>
                    <a:cs typeface="Times New Roman" panose="02020603050405020304" pitchFamily="18" charset="0"/>
                  </a:rPr>
                  <a:t>History</a:t>
                </a:r>
                <a:r>
                  <a:rPr lang="zh-CN" altLang="en-US" sz="1400" dirty="0">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Model</a:t>
                </a:r>
                <a:r>
                  <a:rPr lang="zh-CN" altLang="en-US" sz="1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CN" sz="1400" i="1" smtClean="0">
                            <a:latin typeface="Cambria Math" panose="02040503050406030204" pitchFamily="18" charset="0"/>
                            <a:cs typeface="Times New Roman" panose="02020603050405020304" pitchFamily="18" charset="0"/>
                          </a:rPr>
                        </m:ctrlPr>
                      </m:sSubPr>
                      <m:e>
                        <m:r>
                          <a:rPr lang="en-US" altLang="zh-CN" sz="1400" b="0" i="1" smtClean="0">
                            <a:latin typeface="Cambria Math" panose="02040503050406030204" pitchFamily="18" charset="0"/>
                            <a:cs typeface="Times New Roman" panose="02020603050405020304" pitchFamily="18" charset="0"/>
                          </a:rPr>
                          <m:t>𝐻</m:t>
                        </m:r>
                      </m:e>
                      <m:sub>
                        <m:r>
                          <a:rPr lang="en-US" altLang="zh-CN" sz="1400" b="0" i="1" smtClean="0">
                            <a:latin typeface="Cambria Math" panose="02040503050406030204" pitchFamily="18" charset="0"/>
                            <a:cs typeface="Times New Roman" panose="02020603050405020304" pitchFamily="18" charset="0"/>
                          </a:rPr>
                          <m:t>𝑡</m:t>
                        </m:r>
                        <m:r>
                          <a:rPr lang="en-US" altLang="zh-CN" sz="1400" b="0" i="1" smtClean="0">
                            <a:latin typeface="Cambria Math" panose="02040503050406030204" pitchFamily="18" charset="0"/>
                            <a:cs typeface="Times New Roman" panose="02020603050405020304" pitchFamily="18" charset="0"/>
                          </a:rPr>
                          <m:t>−1</m:t>
                        </m:r>
                      </m:sub>
                    </m:sSub>
                  </m:oMath>
                </a14:m>
                <a:endParaRPr lang="en-US" sz="1400" dirty="0">
                  <a:latin typeface="Times New Roman" panose="02020603050405020304" pitchFamily="18" charset="0"/>
                  <a:cs typeface="Times New Roman" panose="02020603050405020304" pitchFamily="18" charset="0"/>
                </a:endParaRPr>
              </a:p>
            </p:txBody>
          </p:sp>
        </mc:Choice>
        <mc:Fallback xmlns="">
          <p:sp>
            <p:nvSpPr>
              <p:cNvPr id="23" name="TextBox 22">
                <a:extLst>
                  <a:ext uri="{FF2B5EF4-FFF2-40B4-BE49-F238E27FC236}">
                    <a16:creationId xmlns:a16="http://schemas.microsoft.com/office/drawing/2014/main" id="{16DB5082-79D7-C9C5-E6E4-C6BAFD2F2D4A}"/>
                  </a:ext>
                </a:extLst>
              </p:cNvPr>
              <p:cNvSpPr txBox="1">
                <a:spLocks noRot="1" noChangeAspect="1" noMove="1" noResize="1" noEditPoints="1" noAdjustHandles="1" noChangeArrowheads="1" noChangeShapeType="1" noTextEdit="1"/>
              </p:cNvSpPr>
              <p:nvPr/>
            </p:nvSpPr>
            <p:spPr>
              <a:xfrm>
                <a:off x="4308289" y="1354978"/>
                <a:ext cx="1642244" cy="307777"/>
              </a:xfrm>
              <a:prstGeom prst="rect">
                <a:avLst/>
              </a:prstGeom>
              <a:blipFill>
                <a:blip r:embed="rId6"/>
                <a:stretch>
                  <a:fillRect l="-769" t="-3846" b="-15385"/>
                </a:stretch>
              </a:blipFill>
            </p:spPr>
            <p:txBody>
              <a:bodyPr/>
              <a:lstStyle/>
              <a:p>
                <a:r>
                  <a:rPr lang="en-US">
                    <a:noFill/>
                  </a:rPr>
                  <a:t> </a:t>
                </a:r>
              </a:p>
            </p:txBody>
          </p:sp>
        </mc:Fallback>
      </mc:AlternateContent>
      <p:sp>
        <p:nvSpPr>
          <p:cNvPr id="24" name="Rectangle 23">
            <a:extLst>
              <a:ext uri="{FF2B5EF4-FFF2-40B4-BE49-F238E27FC236}">
                <a16:creationId xmlns:a16="http://schemas.microsoft.com/office/drawing/2014/main" id="{58B87C27-CC4C-DC56-C69F-C321AFDF945C}"/>
              </a:ext>
            </a:extLst>
          </p:cNvPr>
          <p:cNvSpPr/>
          <p:nvPr/>
        </p:nvSpPr>
        <p:spPr>
          <a:xfrm>
            <a:off x="1477840" y="912560"/>
            <a:ext cx="548640" cy="548640"/>
          </a:xfrm>
          <a:prstGeom prst="rect">
            <a:avLst/>
          </a:prstGeom>
          <a:solidFill>
            <a:schemeClr val="accent1">
              <a:alpha val="5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2576B2F-2762-D08D-5935-DBB5F1162B83}"/>
              </a:ext>
            </a:extLst>
          </p:cNvPr>
          <p:cNvSpPr/>
          <p:nvPr/>
        </p:nvSpPr>
        <p:spPr>
          <a:xfrm>
            <a:off x="1408520" y="997070"/>
            <a:ext cx="548640" cy="548640"/>
          </a:xfrm>
          <a:prstGeom prst="rect">
            <a:avLst/>
          </a:prstGeom>
          <a:solidFill>
            <a:schemeClr val="accent1">
              <a:alpha val="5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7E8C6C0-AA26-767B-C3C9-FA0EEB0A7FA7}"/>
              </a:ext>
            </a:extLst>
          </p:cNvPr>
          <p:cNvSpPr/>
          <p:nvPr/>
        </p:nvSpPr>
        <p:spPr>
          <a:xfrm>
            <a:off x="1342342" y="1087857"/>
            <a:ext cx="548640" cy="548640"/>
          </a:xfrm>
          <a:prstGeom prst="rect">
            <a:avLst/>
          </a:prstGeom>
          <a:solidFill>
            <a:schemeClr val="accent1">
              <a:alpha val="5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31CAE10-37F4-27FD-EE85-33AB4B444D5B}"/>
              </a:ext>
            </a:extLst>
          </p:cNvPr>
          <p:cNvSpPr/>
          <p:nvPr/>
        </p:nvSpPr>
        <p:spPr>
          <a:xfrm>
            <a:off x="1541651" y="2169738"/>
            <a:ext cx="548640" cy="548640"/>
          </a:xfrm>
          <a:prstGeom prst="rect">
            <a:avLst/>
          </a:prstGeom>
          <a:solidFill>
            <a:schemeClr val="accent1">
              <a:alpha val="5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6CDD607D-3E69-1880-6765-CEF0C8959FBC}"/>
              </a:ext>
            </a:extLst>
          </p:cNvPr>
          <p:cNvSpPr/>
          <p:nvPr/>
        </p:nvSpPr>
        <p:spPr>
          <a:xfrm>
            <a:off x="1458624" y="2249398"/>
            <a:ext cx="548640" cy="548640"/>
          </a:xfrm>
          <a:prstGeom prst="rect">
            <a:avLst/>
          </a:prstGeom>
          <a:solidFill>
            <a:schemeClr val="accent1">
              <a:alpha val="5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37BD7AF-F817-85E2-58BA-F66C6F5E77C0}"/>
              </a:ext>
            </a:extLst>
          </p:cNvPr>
          <p:cNvSpPr/>
          <p:nvPr/>
        </p:nvSpPr>
        <p:spPr>
          <a:xfrm>
            <a:off x="1375597" y="2330518"/>
            <a:ext cx="548640" cy="548640"/>
          </a:xfrm>
          <a:prstGeom prst="rect">
            <a:avLst/>
          </a:prstGeom>
          <a:solidFill>
            <a:schemeClr val="accent1">
              <a:alpha val="5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A224119-4A76-72F8-77E1-9EDCD9160DAC}"/>
              </a:ext>
            </a:extLst>
          </p:cNvPr>
          <p:cNvSpPr/>
          <p:nvPr/>
        </p:nvSpPr>
        <p:spPr>
          <a:xfrm>
            <a:off x="1284157" y="2411638"/>
            <a:ext cx="548640" cy="548640"/>
          </a:xfrm>
          <a:prstGeom prst="rect">
            <a:avLst/>
          </a:prstGeom>
          <a:solidFill>
            <a:schemeClr val="accent1">
              <a:alpha val="5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0FEABAF-1CBE-FDB2-F24D-F881D8DAB6E6}"/>
              </a:ext>
            </a:extLst>
          </p:cNvPr>
          <p:cNvSpPr/>
          <p:nvPr/>
        </p:nvSpPr>
        <p:spPr>
          <a:xfrm>
            <a:off x="1143829" y="785403"/>
            <a:ext cx="1127775" cy="2564553"/>
          </a:xfrm>
          <a:prstGeom prst="rect">
            <a:avLst/>
          </a:prstGeom>
          <a:noFill/>
          <a:ln w="1905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Elbow Connector 31">
            <a:extLst>
              <a:ext uri="{FF2B5EF4-FFF2-40B4-BE49-F238E27FC236}">
                <a16:creationId xmlns:a16="http://schemas.microsoft.com/office/drawing/2014/main" id="{F93F3223-0D6D-DBA2-203E-B600EB26098A}"/>
              </a:ext>
            </a:extLst>
          </p:cNvPr>
          <p:cNvCxnSpPr>
            <a:cxnSpLocks/>
            <a:stCxn id="31" idx="3"/>
            <a:endCxn id="6" idx="1"/>
          </p:cNvCxnSpPr>
          <p:nvPr/>
        </p:nvCxnSpPr>
        <p:spPr>
          <a:xfrm flipV="1">
            <a:off x="2271604" y="1226788"/>
            <a:ext cx="1441612" cy="840892"/>
          </a:xfrm>
          <a:prstGeom prst="bentConnector3">
            <a:avLst>
              <a:gd name="adj1" fmla="val 3414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Elbow Connector 32">
            <a:extLst>
              <a:ext uri="{FF2B5EF4-FFF2-40B4-BE49-F238E27FC236}">
                <a16:creationId xmlns:a16="http://schemas.microsoft.com/office/drawing/2014/main" id="{86046F37-FC4F-9997-8F2E-AD3C04DD82CD}"/>
              </a:ext>
            </a:extLst>
          </p:cNvPr>
          <p:cNvCxnSpPr>
            <a:cxnSpLocks/>
            <a:stCxn id="31" idx="3"/>
          </p:cNvCxnSpPr>
          <p:nvPr/>
        </p:nvCxnSpPr>
        <p:spPr>
          <a:xfrm>
            <a:off x="2271604" y="2067680"/>
            <a:ext cx="984411" cy="585809"/>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0A539C18-4872-8191-395B-EBABABE03D42}"/>
              </a:ext>
            </a:extLst>
          </p:cNvPr>
          <p:cNvCxnSpPr>
            <a:cxnSpLocks/>
            <a:stCxn id="9" idx="2"/>
            <a:endCxn id="124" idx="1"/>
          </p:cNvCxnSpPr>
          <p:nvPr/>
        </p:nvCxnSpPr>
        <p:spPr>
          <a:xfrm flipV="1">
            <a:off x="6944426" y="2182807"/>
            <a:ext cx="206657" cy="780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86B0FF0F-E788-48BC-EA4C-BA472D0AF663}"/>
                  </a:ext>
                </a:extLst>
              </p:cNvPr>
              <p:cNvSpPr txBox="1"/>
              <p:nvPr/>
            </p:nvSpPr>
            <p:spPr>
              <a:xfrm>
                <a:off x="1128976" y="1664841"/>
                <a:ext cx="1246367" cy="320088"/>
              </a:xfrm>
              <a:prstGeom prst="rect">
                <a:avLst/>
              </a:prstGeom>
              <a:noFill/>
            </p:spPr>
            <p:txBody>
              <a:bodyPr wrap="none" rtlCol="0">
                <a:spAutoFit/>
              </a:bodyPr>
              <a:lstStyle/>
              <a:p>
                <a:pPr algn="ctr"/>
                <a14:m>
                  <m:oMathPara xmlns:m="http://schemas.openxmlformats.org/officeDocument/2006/math">
                    <m:oMathParaPr>
                      <m:jc m:val="center"/>
                    </m:oMathParaPr>
                    <m:oMath xmlns:m="http://schemas.openxmlformats.org/officeDocument/2006/math">
                      <m:sSubSup>
                        <m:sSubSupPr>
                          <m:ctrlPr>
                            <a:rPr lang="en-US" altLang="zh-CN" sz="1400" b="0" i="1" smtClean="0">
                              <a:latin typeface="Cambria Math" panose="02040503050406030204" pitchFamily="18" charset="0"/>
                              <a:cs typeface="Times New Roman" panose="02020603050405020304" pitchFamily="18" charset="0"/>
                            </a:rPr>
                          </m:ctrlPr>
                        </m:sSubSupPr>
                        <m:e>
                          <m:r>
                            <a:rPr lang="en-US" altLang="zh-CN" sz="1400" b="0" i="1" smtClean="0">
                              <a:latin typeface="Cambria Math" panose="02040503050406030204" pitchFamily="18" charset="0"/>
                              <a:ea typeface="Cambria Math" panose="02040503050406030204" pitchFamily="18" charset="0"/>
                              <a:cs typeface="Times New Roman" panose="02020603050405020304" pitchFamily="18" charset="0"/>
                            </a:rPr>
                            <m:t>ℳ</m:t>
                          </m:r>
                          <m:r>
                            <a:rPr lang="en-US" altLang="zh-CN" sz="1400" b="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1400" i="1" smtClean="0">
                                  <a:solidFill>
                                    <a:schemeClr val="tx1"/>
                                  </a:solidFill>
                                  <a:latin typeface="Cambria Math" panose="02040503050406030204" pitchFamily="18" charset="0"/>
                                </a:rPr>
                              </m:ctrlPr>
                            </m:sSubPr>
                            <m:e>
                              <m:r>
                                <a:rPr lang="en-US" altLang="zh-CN" sz="1400" b="0" i="1" smtClean="0">
                                  <a:solidFill>
                                    <a:schemeClr val="tx1"/>
                                  </a:solidFill>
                                  <a:latin typeface="Cambria Math" panose="02040503050406030204" pitchFamily="18" charset="0"/>
                                </a:rPr>
                                <m:t>𝑀</m:t>
                              </m:r>
                            </m:e>
                            <m:sub>
                              <m:r>
                                <a:rPr lang="en-US" altLang="zh-CN" sz="1400" b="0" i="1" smtClean="0">
                                  <a:solidFill>
                                    <a:schemeClr val="tx1"/>
                                  </a:solidFill>
                                  <a:latin typeface="Cambria Math" panose="02040503050406030204" pitchFamily="18" charset="0"/>
                                </a:rPr>
                                <m:t>𝑖</m:t>
                              </m:r>
                            </m:sub>
                          </m:sSub>
                          <m:r>
                            <a:rPr lang="en-US" altLang="zh-CN" sz="1400" b="0" i="1" smtClean="0">
                              <a:latin typeface="Cambria Math" panose="02040503050406030204" pitchFamily="18" charset="0"/>
                              <a:cs typeface="Times New Roman" panose="02020603050405020304" pitchFamily="18" charset="0"/>
                            </a:rPr>
                            <m:t>}</m:t>
                          </m:r>
                        </m:e>
                        <m:sub>
                          <m:r>
                            <a:rPr lang="en-US" altLang="zh-CN" sz="1400" b="0" i="1" smtClean="0">
                              <a:latin typeface="Cambria Math" panose="02040503050406030204" pitchFamily="18" charset="0"/>
                              <a:cs typeface="Times New Roman" panose="02020603050405020304" pitchFamily="18" charset="0"/>
                            </a:rPr>
                            <m:t>𝑖</m:t>
                          </m:r>
                          <m:r>
                            <a:rPr lang="en-US" altLang="zh-CN" sz="1400" b="0" i="1" smtClean="0">
                              <a:latin typeface="Cambria Math" panose="02040503050406030204" pitchFamily="18" charset="0"/>
                              <a:cs typeface="Times New Roman" panose="02020603050405020304" pitchFamily="18" charset="0"/>
                            </a:rPr>
                            <m:t>=1</m:t>
                          </m:r>
                        </m:sub>
                        <m:sup>
                          <m:r>
                            <a:rPr lang="en-US" altLang="zh-CN" sz="1400" b="0" i="1" smtClean="0">
                              <a:latin typeface="Cambria Math" panose="02040503050406030204" pitchFamily="18" charset="0"/>
                              <a:cs typeface="Times New Roman" panose="02020603050405020304" pitchFamily="18" charset="0"/>
                            </a:rPr>
                            <m:t>𝑡</m:t>
                          </m:r>
                          <m:r>
                            <a:rPr lang="en-US" altLang="zh-CN" sz="1400" b="0" i="1" smtClean="0">
                              <a:latin typeface="Cambria Math" panose="02040503050406030204" pitchFamily="18" charset="0"/>
                              <a:cs typeface="Times New Roman" panose="02020603050405020304" pitchFamily="18" charset="0"/>
                            </a:rPr>
                            <m:t>−1</m:t>
                          </m:r>
                        </m:sup>
                      </m:sSubSup>
                    </m:oMath>
                  </m:oMathPara>
                </a14:m>
                <a:endParaRPr lang="en-US" sz="1400" dirty="0">
                  <a:latin typeface="Times New Roman" panose="02020603050405020304" pitchFamily="18" charset="0"/>
                  <a:cs typeface="Times New Roman" panose="02020603050405020304" pitchFamily="18" charset="0"/>
                </a:endParaRPr>
              </a:p>
            </p:txBody>
          </p:sp>
        </mc:Choice>
        <mc:Fallback xmlns="">
          <p:sp>
            <p:nvSpPr>
              <p:cNvPr id="40" name="TextBox 39">
                <a:extLst>
                  <a:ext uri="{FF2B5EF4-FFF2-40B4-BE49-F238E27FC236}">
                    <a16:creationId xmlns:a16="http://schemas.microsoft.com/office/drawing/2014/main" id="{86B0FF0F-E788-48BC-EA4C-BA472D0AF663}"/>
                  </a:ext>
                </a:extLst>
              </p:cNvPr>
              <p:cNvSpPr txBox="1">
                <a:spLocks noRot="1" noChangeAspect="1" noMove="1" noResize="1" noEditPoints="1" noAdjustHandles="1" noChangeArrowheads="1" noChangeShapeType="1" noTextEdit="1"/>
              </p:cNvSpPr>
              <p:nvPr/>
            </p:nvSpPr>
            <p:spPr>
              <a:xfrm>
                <a:off x="1128976" y="1664841"/>
                <a:ext cx="1246367" cy="320088"/>
              </a:xfrm>
              <a:prstGeom prst="rect">
                <a:avLst/>
              </a:prstGeom>
              <a:blipFill>
                <a:blip r:embed="rId7"/>
                <a:stretch>
                  <a:fillRect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39CF1B5F-2378-685B-6143-77B94C67EB5A}"/>
                  </a:ext>
                </a:extLst>
              </p:cNvPr>
              <p:cNvSpPr txBox="1"/>
              <p:nvPr/>
            </p:nvSpPr>
            <p:spPr>
              <a:xfrm>
                <a:off x="1483996" y="2979067"/>
                <a:ext cx="436982"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panose="02040503050406030204" pitchFamily="18" charset="0"/>
                            </a:rPr>
                          </m:ctrlPr>
                        </m:sSubPr>
                        <m:e>
                          <m:r>
                            <a:rPr lang="en-US" sz="1400" i="1" smtClean="0">
                              <a:solidFill>
                                <a:schemeClr val="tx1"/>
                              </a:solidFill>
                              <a:latin typeface="Cambria Math" panose="02040503050406030204" pitchFamily="18" charset="0"/>
                              <a:ea typeface="Cambria Math" panose="02040503050406030204" pitchFamily="18" charset="0"/>
                            </a:rPr>
                            <m:t>𝒮</m:t>
                          </m:r>
                        </m:e>
                        <m:sub>
                          <m:r>
                            <a:rPr lang="en-US" altLang="zh-CN" sz="1400" b="0" i="1" smtClean="0">
                              <a:solidFill>
                                <a:schemeClr val="tx1"/>
                              </a:solidFill>
                              <a:latin typeface="Cambria Math" panose="02040503050406030204" pitchFamily="18" charset="0"/>
                              <a:ea typeface="Cambria Math" panose="02040503050406030204" pitchFamily="18" charset="0"/>
                            </a:rPr>
                            <m:t>𝑡</m:t>
                          </m:r>
                        </m:sub>
                      </m:sSub>
                    </m:oMath>
                  </m:oMathPara>
                </a14:m>
                <a:endParaRPr lang="en-US" sz="1400" dirty="0"/>
              </a:p>
            </p:txBody>
          </p:sp>
        </mc:Choice>
        <mc:Fallback xmlns="">
          <p:sp>
            <p:nvSpPr>
              <p:cNvPr id="41" name="TextBox 40">
                <a:extLst>
                  <a:ext uri="{FF2B5EF4-FFF2-40B4-BE49-F238E27FC236}">
                    <a16:creationId xmlns:a16="http://schemas.microsoft.com/office/drawing/2014/main" id="{39CF1B5F-2378-685B-6143-77B94C67EB5A}"/>
                  </a:ext>
                </a:extLst>
              </p:cNvPr>
              <p:cNvSpPr txBox="1">
                <a:spLocks noRot="1" noChangeAspect="1" noMove="1" noResize="1" noEditPoints="1" noAdjustHandles="1" noChangeArrowheads="1" noChangeShapeType="1" noTextEdit="1"/>
              </p:cNvSpPr>
              <p:nvPr/>
            </p:nvSpPr>
            <p:spPr>
              <a:xfrm>
                <a:off x="1483996" y="2979067"/>
                <a:ext cx="436982" cy="307777"/>
              </a:xfrm>
              <a:prstGeom prst="rect">
                <a:avLst/>
              </a:prstGeom>
              <a:blipFill>
                <a:blip r:embed="rId8"/>
                <a:stretch>
                  <a:fillRect/>
                </a:stretch>
              </a:blipFill>
            </p:spPr>
            <p:txBody>
              <a:bodyPr/>
              <a:lstStyle/>
              <a:p>
                <a:r>
                  <a:rPr lang="en-US">
                    <a:noFill/>
                  </a:rPr>
                  <a:t> </a:t>
                </a:r>
              </a:p>
            </p:txBody>
          </p:sp>
        </mc:Fallback>
      </mc:AlternateContent>
      <p:cxnSp>
        <p:nvCxnSpPr>
          <p:cNvPr id="47" name="Straight Arrow Connector 46">
            <a:extLst>
              <a:ext uri="{FF2B5EF4-FFF2-40B4-BE49-F238E27FC236}">
                <a16:creationId xmlns:a16="http://schemas.microsoft.com/office/drawing/2014/main" id="{3673D12D-460A-CC51-2565-9C7258A83F19}"/>
              </a:ext>
            </a:extLst>
          </p:cNvPr>
          <p:cNvCxnSpPr>
            <a:cxnSpLocks/>
          </p:cNvCxnSpPr>
          <p:nvPr/>
        </p:nvCxnSpPr>
        <p:spPr>
          <a:xfrm>
            <a:off x="1019690" y="785403"/>
            <a:ext cx="0" cy="284840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E81695EC-0E40-EF86-EDAC-1B6CB963C229}"/>
                  </a:ext>
                </a:extLst>
              </p:cNvPr>
              <p:cNvSpPr txBox="1"/>
              <p:nvPr/>
            </p:nvSpPr>
            <p:spPr>
              <a:xfrm>
                <a:off x="763459" y="2653489"/>
                <a:ext cx="14991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𝑡</m:t>
                      </m:r>
                    </m:oMath>
                  </m:oMathPara>
                </a14:m>
                <a:endParaRPr lang="en-US" dirty="0"/>
              </a:p>
            </p:txBody>
          </p:sp>
        </mc:Choice>
        <mc:Fallback xmlns="">
          <p:sp>
            <p:nvSpPr>
              <p:cNvPr id="48" name="TextBox 47">
                <a:extLst>
                  <a:ext uri="{FF2B5EF4-FFF2-40B4-BE49-F238E27FC236}">
                    <a16:creationId xmlns:a16="http://schemas.microsoft.com/office/drawing/2014/main" id="{E81695EC-0E40-EF86-EDAC-1B6CB963C229}"/>
                  </a:ext>
                </a:extLst>
              </p:cNvPr>
              <p:cNvSpPr txBox="1">
                <a:spLocks noRot="1" noChangeAspect="1" noMove="1" noResize="1" noEditPoints="1" noAdjustHandles="1" noChangeArrowheads="1" noChangeShapeType="1" noTextEdit="1"/>
              </p:cNvSpPr>
              <p:nvPr/>
            </p:nvSpPr>
            <p:spPr>
              <a:xfrm>
                <a:off x="763459" y="2653489"/>
                <a:ext cx="149913" cy="276999"/>
              </a:xfrm>
              <a:prstGeom prst="rect">
                <a:avLst/>
              </a:prstGeom>
              <a:blipFill>
                <a:blip r:embed="rId9"/>
                <a:stretch>
                  <a:fillRect l="-33333" r="-25000" b="-4348"/>
                </a:stretch>
              </a:blipFill>
            </p:spPr>
            <p:txBody>
              <a:bodyPr/>
              <a:lstStyle/>
              <a:p>
                <a:r>
                  <a:rPr lang="en-US">
                    <a:noFill/>
                  </a:rPr>
                  <a:t> </a:t>
                </a:r>
              </a:p>
            </p:txBody>
          </p:sp>
        </mc:Fallback>
      </mc:AlternateContent>
      <p:cxnSp>
        <p:nvCxnSpPr>
          <p:cNvPr id="49" name="Straight Connector 48">
            <a:extLst>
              <a:ext uri="{FF2B5EF4-FFF2-40B4-BE49-F238E27FC236}">
                <a16:creationId xmlns:a16="http://schemas.microsoft.com/office/drawing/2014/main" id="{61DA6652-1BD0-DA22-1916-7CB8117BA062}"/>
              </a:ext>
            </a:extLst>
          </p:cNvPr>
          <p:cNvCxnSpPr>
            <a:stCxn id="48" idx="3"/>
          </p:cNvCxnSpPr>
          <p:nvPr/>
        </p:nvCxnSpPr>
        <p:spPr>
          <a:xfrm flipV="1">
            <a:off x="913372" y="2791988"/>
            <a:ext cx="105911"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8C24A8D9-1221-819C-25C1-16E208AC1E92}"/>
              </a:ext>
            </a:extLst>
          </p:cNvPr>
          <p:cNvSpPr txBox="1"/>
          <p:nvPr/>
        </p:nvSpPr>
        <p:spPr>
          <a:xfrm>
            <a:off x="1029422" y="3398396"/>
            <a:ext cx="997389" cy="307777"/>
          </a:xfrm>
          <a:prstGeom prst="rect">
            <a:avLst/>
          </a:prstGeom>
          <a:noFill/>
        </p:spPr>
        <p:txBody>
          <a:bodyPr wrap="none" rtlCol="0">
            <a:spAutoFit/>
          </a:bodyPr>
          <a:lstStyle/>
          <a:p>
            <a:pPr algn="ctr"/>
            <a:r>
              <a:rPr lang="en-US" altLang="zh-CN" sz="1400" dirty="0">
                <a:latin typeface="Times New Roman" panose="02020603050405020304" pitchFamily="18" charset="0"/>
                <a:cs typeface="Times New Roman" panose="02020603050405020304" pitchFamily="18" charset="0"/>
              </a:rPr>
              <a:t>Domain</a:t>
            </a:r>
            <a:r>
              <a:rPr lang="zh-CN" altLang="en-US" sz="1400" dirty="0">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ID</a:t>
            </a:r>
            <a:endParaRPr lang="en-US" sz="1400" dirty="0">
              <a:latin typeface="Times New Roman" panose="02020603050405020304" pitchFamily="18" charset="0"/>
              <a:cs typeface="Times New Roman" panose="02020603050405020304" pitchFamily="18" charset="0"/>
            </a:endParaRPr>
          </a:p>
        </p:txBody>
      </p:sp>
      <p:cxnSp>
        <p:nvCxnSpPr>
          <p:cNvPr id="104" name="Elbow Connector 103">
            <a:extLst>
              <a:ext uri="{FF2B5EF4-FFF2-40B4-BE49-F238E27FC236}">
                <a16:creationId xmlns:a16="http://schemas.microsoft.com/office/drawing/2014/main" id="{828B0BAA-AAD1-A1E3-BFD8-1F6624CA5A02}"/>
              </a:ext>
            </a:extLst>
          </p:cNvPr>
          <p:cNvCxnSpPr>
            <a:cxnSpLocks/>
            <a:stCxn id="12" idx="0"/>
            <a:endCxn id="9" idx="0"/>
          </p:cNvCxnSpPr>
          <p:nvPr/>
        </p:nvCxnSpPr>
        <p:spPr>
          <a:xfrm rot="5400000" flipH="1" flipV="1">
            <a:off x="5369074" y="1993635"/>
            <a:ext cx="112745" cy="506706"/>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Elbow Connector 106">
            <a:extLst>
              <a:ext uri="{FF2B5EF4-FFF2-40B4-BE49-F238E27FC236}">
                <a16:creationId xmlns:a16="http://schemas.microsoft.com/office/drawing/2014/main" id="{2AAA4844-C899-DDCC-B525-2CAE81DAEC13}"/>
              </a:ext>
            </a:extLst>
          </p:cNvPr>
          <p:cNvCxnSpPr>
            <a:cxnSpLocks/>
            <a:endCxn id="18" idx="1"/>
          </p:cNvCxnSpPr>
          <p:nvPr/>
        </p:nvCxnSpPr>
        <p:spPr>
          <a:xfrm flipV="1">
            <a:off x="5186119" y="3183544"/>
            <a:ext cx="473644" cy="1"/>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CA736649-538C-76A7-EDC8-05A23E970B9B}"/>
              </a:ext>
            </a:extLst>
          </p:cNvPr>
          <p:cNvCxnSpPr>
            <a:cxnSpLocks/>
          </p:cNvCxnSpPr>
          <p:nvPr/>
        </p:nvCxnSpPr>
        <p:spPr>
          <a:xfrm>
            <a:off x="448734" y="3830096"/>
            <a:ext cx="1129453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9" name="Picture 118">
            <a:extLst>
              <a:ext uri="{FF2B5EF4-FFF2-40B4-BE49-F238E27FC236}">
                <a16:creationId xmlns:a16="http://schemas.microsoft.com/office/drawing/2014/main" id="{D9C2AC17-D394-ABD1-00CC-9E312C4407D1}"/>
              </a:ext>
            </a:extLst>
          </p:cNvPr>
          <p:cNvPicPr>
            <a:picLocks noChangeAspect="1"/>
          </p:cNvPicPr>
          <p:nvPr/>
        </p:nvPicPr>
        <p:blipFill rotWithShape="1">
          <a:blip r:embed="rId10"/>
          <a:srcRect l="4702" t="27224" r="5169" b="23710"/>
          <a:stretch/>
        </p:blipFill>
        <p:spPr>
          <a:xfrm>
            <a:off x="2201538" y="4020534"/>
            <a:ext cx="7788925" cy="2401677"/>
          </a:xfrm>
          <a:prstGeom prst="rect">
            <a:avLst/>
          </a:prstGeom>
        </p:spPr>
      </p:pic>
      <p:sp>
        <p:nvSpPr>
          <p:cNvPr id="120" name="Rectangle 119">
            <a:extLst>
              <a:ext uri="{FF2B5EF4-FFF2-40B4-BE49-F238E27FC236}">
                <a16:creationId xmlns:a16="http://schemas.microsoft.com/office/drawing/2014/main" id="{2FB9A9B9-4BB5-2FED-D529-359C5808F2F5}"/>
              </a:ext>
            </a:extLst>
          </p:cNvPr>
          <p:cNvSpPr/>
          <p:nvPr/>
        </p:nvSpPr>
        <p:spPr>
          <a:xfrm>
            <a:off x="4041649" y="4272563"/>
            <a:ext cx="749808" cy="374904"/>
          </a:xfrm>
          <a:prstGeom prst="rect">
            <a:avLst/>
          </a:prstGeom>
          <a:solidFill>
            <a:schemeClr val="accent1">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Rectangle 120">
            <a:extLst>
              <a:ext uri="{FF2B5EF4-FFF2-40B4-BE49-F238E27FC236}">
                <a16:creationId xmlns:a16="http://schemas.microsoft.com/office/drawing/2014/main" id="{46999935-F624-2A5F-D087-638ADD157722}"/>
              </a:ext>
            </a:extLst>
          </p:cNvPr>
          <p:cNvSpPr/>
          <p:nvPr/>
        </p:nvSpPr>
        <p:spPr>
          <a:xfrm>
            <a:off x="7048646" y="4272563"/>
            <a:ext cx="653114" cy="374904"/>
          </a:xfrm>
          <a:prstGeom prst="rect">
            <a:avLst/>
          </a:prstGeom>
          <a:solidFill>
            <a:schemeClr val="accent1">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TextBox 123">
            <a:extLst>
              <a:ext uri="{FF2B5EF4-FFF2-40B4-BE49-F238E27FC236}">
                <a16:creationId xmlns:a16="http://schemas.microsoft.com/office/drawing/2014/main" id="{9984A530-F3F1-4816-4FE4-84C31C057673}"/>
              </a:ext>
            </a:extLst>
          </p:cNvPr>
          <p:cNvSpPr txBox="1"/>
          <p:nvPr/>
        </p:nvSpPr>
        <p:spPr>
          <a:xfrm>
            <a:off x="7151083" y="1998141"/>
            <a:ext cx="3665320" cy="369332"/>
          </a:xfrm>
          <a:prstGeom prst="rect">
            <a:avLst/>
          </a:prstGeom>
          <a:noFill/>
        </p:spPr>
        <p:txBody>
          <a:bodyPr wrap="square">
            <a:spAutoFit/>
          </a:bodyPr>
          <a:lstStyle/>
          <a:p>
            <a:pPr algn="ctr"/>
            <a:r>
              <a:rPr lang="en-US" altLang="zh-CN" b="1" i="1" dirty="0">
                <a:solidFill>
                  <a:schemeClr val="accent1"/>
                </a:solidFill>
                <a:latin typeface="Times New Roman" panose="02020603050405020304" pitchFamily="18" charset="0"/>
                <a:cs typeface="Times New Roman" panose="02020603050405020304" pitchFamily="18" charset="0"/>
              </a:rPr>
              <a:t>Cross-Entropy</a:t>
            </a:r>
            <a:r>
              <a:rPr lang="zh-CN" altLang="en-US" b="1" i="1" dirty="0">
                <a:solidFill>
                  <a:schemeClr val="accent1"/>
                </a:solidFill>
                <a:latin typeface="Times New Roman" panose="02020603050405020304" pitchFamily="18" charset="0"/>
                <a:cs typeface="Times New Roman" panose="02020603050405020304" pitchFamily="18" charset="0"/>
              </a:rPr>
              <a:t> </a:t>
            </a:r>
            <a:r>
              <a:rPr lang="en-US" altLang="zh-CN" b="1" i="1" dirty="0">
                <a:solidFill>
                  <a:schemeClr val="accent1"/>
                </a:solidFill>
                <a:latin typeface="Times New Roman" panose="02020603050405020304" pitchFamily="18" charset="0"/>
                <a:cs typeface="Times New Roman" panose="02020603050405020304" pitchFamily="18" charset="0"/>
              </a:rPr>
              <a:t>Classification</a:t>
            </a:r>
            <a:r>
              <a:rPr lang="zh-CN" altLang="en-US" b="1" i="1" dirty="0">
                <a:solidFill>
                  <a:schemeClr val="accent1"/>
                </a:solidFill>
                <a:latin typeface="Times New Roman" panose="02020603050405020304" pitchFamily="18" charset="0"/>
                <a:cs typeface="Times New Roman" panose="02020603050405020304" pitchFamily="18" charset="0"/>
              </a:rPr>
              <a:t> </a:t>
            </a:r>
            <a:r>
              <a:rPr lang="en-US" altLang="zh-CN" b="1" i="1" dirty="0">
                <a:solidFill>
                  <a:schemeClr val="accent1"/>
                </a:solidFill>
                <a:latin typeface="Times New Roman" panose="02020603050405020304" pitchFamily="18" charset="0"/>
                <a:cs typeface="Times New Roman" panose="02020603050405020304" pitchFamily="18" charset="0"/>
              </a:rPr>
              <a:t>Loss</a:t>
            </a:r>
            <a:endParaRPr lang="en-US"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7560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EEBD9-2A66-4B11-89D1-CB10B62734F7}"/>
              </a:ext>
            </a:extLst>
          </p:cNvPr>
          <p:cNvSpPr>
            <a:spLocks noGrp="1"/>
          </p:cNvSpPr>
          <p:nvPr>
            <p:ph type="title"/>
          </p:nvPr>
        </p:nvSpPr>
        <p:spPr/>
        <p:txBody>
          <a:bodyPr/>
          <a:lstStyle/>
          <a:p>
            <a:r>
              <a:rPr lang="en-US" altLang="zh-CN" dirty="0"/>
              <a:t>UDIL:</a:t>
            </a:r>
            <a:r>
              <a:rPr lang="zh-CN" altLang="en-US" dirty="0"/>
              <a:t> </a:t>
            </a:r>
            <a:r>
              <a:rPr lang="en-US" altLang="zh-CN" dirty="0"/>
              <a:t>An</a:t>
            </a:r>
            <a:r>
              <a:rPr lang="zh-CN" altLang="en-US" dirty="0"/>
              <a:t> </a:t>
            </a:r>
            <a:r>
              <a:rPr lang="en-US" altLang="zh-CN" i="1" dirty="0"/>
              <a:t>Adaptive</a:t>
            </a:r>
            <a:r>
              <a:rPr lang="zh-CN" altLang="en-US" dirty="0"/>
              <a:t> </a:t>
            </a:r>
            <a:r>
              <a:rPr lang="en-US" altLang="zh-CN" dirty="0"/>
              <a:t>Bound</a:t>
            </a:r>
            <a:r>
              <a:rPr lang="zh-CN" altLang="en-US" dirty="0"/>
              <a:t> </a:t>
            </a:r>
            <a:r>
              <a:rPr lang="en-US" altLang="zh-CN" dirty="0"/>
              <a:t>for</a:t>
            </a:r>
            <a:r>
              <a:rPr lang="zh-CN" altLang="en-US" dirty="0"/>
              <a:t> </a:t>
            </a:r>
            <a:r>
              <a:rPr lang="en-US" altLang="zh-CN" dirty="0"/>
              <a:t>DIL</a:t>
            </a:r>
            <a:endParaRPr lang="en-US" dirty="0"/>
          </a:p>
        </p:txBody>
      </p:sp>
      <p:sp>
        <p:nvSpPr>
          <p:cNvPr id="4" name="Date Placeholder 3">
            <a:extLst>
              <a:ext uri="{FF2B5EF4-FFF2-40B4-BE49-F238E27FC236}">
                <a16:creationId xmlns:a16="http://schemas.microsoft.com/office/drawing/2014/main" id="{6A68A9A2-8C67-F06C-6684-26C30F7BB11A}"/>
              </a:ext>
            </a:extLst>
          </p:cNvPr>
          <p:cNvSpPr>
            <a:spLocks noGrp="1"/>
          </p:cNvSpPr>
          <p:nvPr>
            <p:ph type="dt" sz="half" idx="10"/>
          </p:nvPr>
        </p:nvSpPr>
        <p:spPr/>
        <p:txBody>
          <a:bodyPr/>
          <a:lstStyle/>
          <a:p>
            <a:r>
              <a:rPr lang="en-US"/>
              <a:t>10/17/23</a:t>
            </a:r>
          </a:p>
        </p:txBody>
      </p:sp>
      <p:sp>
        <p:nvSpPr>
          <p:cNvPr id="5" name="Slide Number Placeholder 4">
            <a:extLst>
              <a:ext uri="{FF2B5EF4-FFF2-40B4-BE49-F238E27FC236}">
                <a16:creationId xmlns:a16="http://schemas.microsoft.com/office/drawing/2014/main" id="{2E8A7005-9440-7A95-FD20-C171ED705035}"/>
              </a:ext>
            </a:extLst>
          </p:cNvPr>
          <p:cNvSpPr>
            <a:spLocks noGrp="1"/>
          </p:cNvSpPr>
          <p:nvPr>
            <p:ph type="sldNum" sz="quarter" idx="12"/>
          </p:nvPr>
        </p:nvSpPr>
        <p:spPr/>
        <p:txBody>
          <a:bodyPr/>
          <a:lstStyle/>
          <a:p>
            <a:fld id="{1356DADE-C119-9245-93D0-7CF111F66159}" type="slidenum">
              <a:rPr lang="en-US" smtClean="0"/>
              <a:t>11</a:t>
            </a:fld>
            <a:endParaRPr lang="en-US"/>
          </a:p>
        </p:txBody>
      </p:sp>
      <p:sp>
        <p:nvSpPr>
          <p:cNvPr id="6" name="Rectangle 5">
            <a:extLst>
              <a:ext uri="{FF2B5EF4-FFF2-40B4-BE49-F238E27FC236}">
                <a16:creationId xmlns:a16="http://schemas.microsoft.com/office/drawing/2014/main" id="{328703A8-DA25-5EE7-C4C8-33E937AE358A}"/>
              </a:ext>
            </a:extLst>
          </p:cNvPr>
          <p:cNvSpPr/>
          <p:nvPr/>
        </p:nvSpPr>
        <p:spPr>
          <a:xfrm>
            <a:off x="3713216" y="784355"/>
            <a:ext cx="2918564" cy="884866"/>
          </a:xfrm>
          <a:prstGeom prst="rect">
            <a:avLst/>
          </a:prstGeom>
          <a:noFill/>
          <a:ln w="1905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rapezoid 6">
            <a:extLst>
              <a:ext uri="{FF2B5EF4-FFF2-40B4-BE49-F238E27FC236}">
                <a16:creationId xmlns:a16="http://schemas.microsoft.com/office/drawing/2014/main" id="{3620EC5E-22CF-CB60-9BA6-1E38958CFFB7}"/>
              </a:ext>
            </a:extLst>
          </p:cNvPr>
          <p:cNvSpPr/>
          <p:nvPr/>
        </p:nvSpPr>
        <p:spPr>
          <a:xfrm rot="5400000">
            <a:off x="3748055" y="2047976"/>
            <a:ext cx="506106" cy="1265627"/>
          </a:xfrm>
          <a:prstGeom prst="trapezoid">
            <a:avLst>
              <a:gd name="adj" fmla="val 22043"/>
            </a:avLst>
          </a:prstGeom>
          <a:solidFill>
            <a:schemeClr val="accent6">
              <a:alpha val="50000"/>
            </a:schemeClr>
          </a:solidFill>
          <a:ln w="19050"/>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15EB65F-CC9C-6154-8F60-EA20ACA33A40}"/>
                  </a:ext>
                </a:extLst>
              </p:cNvPr>
              <p:cNvSpPr txBox="1"/>
              <p:nvPr/>
            </p:nvSpPr>
            <p:spPr>
              <a:xfrm>
                <a:off x="3537232" y="2527439"/>
                <a:ext cx="921214" cy="307777"/>
              </a:xfrm>
              <a:prstGeom prst="rect">
                <a:avLst/>
              </a:prstGeom>
              <a:noFill/>
            </p:spPr>
            <p:txBody>
              <a:bodyPr wrap="none" rtlCol="0">
                <a:spAutoFit/>
              </a:bodyPr>
              <a:lstStyle/>
              <a:p>
                <a:pPr algn="ctr"/>
                <a:r>
                  <a:rPr lang="en-US" altLang="zh-CN" sz="1400" dirty="0">
                    <a:latin typeface="Times New Roman" panose="02020603050405020304" pitchFamily="18" charset="0"/>
                    <a:cs typeface="Times New Roman" panose="02020603050405020304" pitchFamily="18" charset="0"/>
                  </a:rPr>
                  <a:t>Encoder</a:t>
                </a:r>
                <a:r>
                  <a:rPr lang="zh-CN" altLang="en-US" sz="1400" dirty="0">
                    <a:latin typeface="Times New Roman" panose="02020603050405020304" pitchFamily="18" charset="0"/>
                    <a:cs typeface="Times New Roman" panose="02020603050405020304" pitchFamily="18" charset="0"/>
                  </a:rPr>
                  <a:t> </a:t>
                </a:r>
                <a14:m>
                  <m:oMath xmlns:m="http://schemas.openxmlformats.org/officeDocument/2006/math">
                    <m:r>
                      <a:rPr lang="en-US" altLang="zh-CN" sz="1400" i="1" dirty="0" smtClean="0">
                        <a:latin typeface="Cambria Math" panose="02040503050406030204" pitchFamily="18" charset="0"/>
                        <a:cs typeface="Times New Roman" panose="02020603050405020304" pitchFamily="18" charset="0"/>
                      </a:rPr>
                      <m:t>𝑒</m:t>
                    </m:r>
                  </m:oMath>
                </a14:m>
                <a:endParaRPr lang="en-US" sz="1400" dirty="0">
                  <a:latin typeface="Times New Roman" panose="02020603050405020304" pitchFamily="18"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D15EB65F-CC9C-6154-8F60-EA20ACA33A40}"/>
                  </a:ext>
                </a:extLst>
              </p:cNvPr>
              <p:cNvSpPr txBox="1">
                <a:spLocks noRot="1" noChangeAspect="1" noMove="1" noResize="1" noEditPoints="1" noAdjustHandles="1" noChangeArrowheads="1" noChangeShapeType="1" noTextEdit="1"/>
              </p:cNvSpPr>
              <p:nvPr/>
            </p:nvSpPr>
            <p:spPr>
              <a:xfrm>
                <a:off x="3537232" y="2527439"/>
                <a:ext cx="921214" cy="307777"/>
              </a:xfrm>
              <a:prstGeom prst="rect">
                <a:avLst/>
              </a:prstGeom>
              <a:blipFill>
                <a:blip r:embed="rId3"/>
                <a:stretch>
                  <a:fillRect l="-1370" t="-4000" b="-20000"/>
                </a:stretch>
              </a:blipFill>
            </p:spPr>
            <p:txBody>
              <a:bodyPr/>
              <a:lstStyle/>
              <a:p>
                <a:r>
                  <a:rPr lang="en-US">
                    <a:noFill/>
                  </a:rPr>
                  <a:t> </a:t>
                </a:r>
              </a:p>
            </p:txBody>
          </p:sp>
        </mc:Fallback>
      </mc:AlternateContent>
      <p:sp>
        <p:nvSpPr>
          <p:cNvPr id="9" name="Trapezoid 8">
            <a:extLst>
              <a:ext uri="{FF2B5EF4-FFF2-40B4-BE49-F238E27FC236}">
                <a16:creationId xmlns:a16="http://schemas.microsoft.com/office/drawing/2014/main" id="{8E414187-DECF-E75D-193F-DE9366AA67B1}"/>
              </a:ext>
            </a:extLst>
          </p:cNvPr>
          <p:cNvSpPr/>
          <p:nvPr/>
        </p:nvSpPr>
        <p:spPr>
          <a:xfrm rot="16200000">
            <a:off x="6058557" y="1557801"/>
            <a:ext cx="506110" cy="1265627"/>
          </a:xfrm>
          <a:prstGeom prst="trapezoid">
            <a:avLst>
              <a:gd name="adj" fmla="val 22043"/>
            </a:avLst>
          </a:prstGeom>
          <a:solidFill>
            <a:schemeClr val="accent6">
              <a:alpha val="50000"/>
            </a:schemeClr>
          </a:solidFill>
          <a:ln w="19050"/>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651E7C4-5EAA-3088-A066-C03F76C03CF8}"/>
                  </a:ext>
                </a:extLst>
              </p:cNvPr>
              <p:cNvSpPr txBox="1"/>
              <p:nvPr/>
            </p:nvSpPr>
            <p:spPr>
              <a:xfrm>
                <a:off x="5829620" y="2031590"/>
                <a:ext cx="988347" cy="307777"/>
              </a:xfrm>
              <a:prstGeom prst="rect">
                <a:avLst/>
              </a:prstGeom>
              <a:noFill/>
            </p:spPr>
            <p:txBody>
              <a:bodyPr wrap="none" rtlCol="0">
                <a:spAutoFit/>
              </a:bodyPr>
              <a:lstStyle/>
              <a:p>
                <a:pPr algn="ctr"/>
                <a:r>
                  <a:rPr lang="en-US" altLang="zh-CN" sz="1400" dirty="0">
                    <a:latin typeface="Times New Roman" panose="02020603050405020304" pitchFamily="18" charset="0"/>
                    <a:cs typeface="Times New Roman" panose="02020603050405020304" pitchFamily="18" charset="0"/>
                  </a:rPr>
                  <a:t>Predictor</a:t>
                </a:r>
                <a:r>
                  <a:rPr lang="zh-CN" altLang="en-US" sz="1400" dirty="0">
                    <a:latin typeface="Times New Roman" panose="02020603050405020304" pitchFamily="18" charset="0"/>
                    <a:cs typeface="Times New Roman" panose="02020603050405020304" pitchFamily="18" charset="0"/>
                  </a:rPr>
                  <a:t> </a:t>
                </a:r>
                <a14:m>
                  <m:oMath xmlns:m="http://schemas.openxmlformats.org/officeDocument/2006/math">
                    <m:r>
                      <a:rPr lang="en-US" altLang="zh-CN" sz="1400" b="0" i="1" smtClean="0">
                        <a:latin typeface="Cambria Math" panose="02040503050406030204" pitchFamily="18" charset="0"/>
                        <a:cs typeface="Times New Roman" panose="02020603050405020304" pitchFamily="18" charset="0"/>
                      </a:rPr>
                      <m:t>𝑝</m:t>
                    </m:r>
                  </m:oMath>
                </a14:m>
                <a:endParaRPr lang="en-US" sz="1400" dirty="0">
                  <a:latin typeface="Times New Roman" panose="02020603050405020304" pitchFamily="18"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E651E7C4-5EAA-3088-A066-C03F76C03CF8}"/>
                  </a:ext>
                </a:extLst>
              </p:cNvPr>
              <p:cNvSpPr txBox="1">
                <a:spLocks noRot="1" noChangeAspect="1" noMove="1" noResize="1" noEditPoints="1" noAdjustHandles="1" noChangeArrowheads="1" noChangeShapeType="1" noTextEdit="1"/>
              </p:cNvSpPr>
              <p:nvPr/>
            </p:nvSpPr>
            <p:spPr>
              <a:xfrm>
                <a:off x="5829620" y="2031590"/>
                <a:ext cx="988347" cy="307777"/>
              </a:xfrm>
              <a:prstGeom prst="rect">
                <a:avLst/>
              </a:prstGeom>
              <a:blipFill>
                <a:blip r:embed="rId4"/>
                <a:stretch>
                  <a:fillRect l="-1266" t="-3846" b="-19231"/>
                </a:stretch>
              </a:blipFill>
            </p:spPr>
            <p:txBody>
              <a:bodyPr/>
              <a:lstStyle/>
              <a:p>
                <a:r>
                  <a:rPr lang="en-US">
                    <a:noFill/>
                  </a:rPr>
                  <a:t> </a:t>
                </a:r>
              </a:p>
            </p:txBody>
          </p:sp>
        </mc:Fallback>
      </mc:AlternateContent>
      <p:grpSp>
        <p:nvGrpSpPr>
          <p:cNvPr id="11" name="Group 10">
            <a:extLst>
              <a:ext uri="{FF2B5EF4-FFF2-40B4-BE49-F238E27FC236}">
                <a16:creationId xmlns:a16="http://schemas.microsoft.com/office/drawing/2014/main" id="{1A6F160D-A2D9-D6C9-16C3-698EE734B595}"/>
              </a:ext>
            </a:extLst>
          </p:cNvPr>
          <p:cNvGrpSpPr/>
          <p:nvPr/>
        </p:nvGrpSpPr>
        <p:grpSpPr>
          <a:xfrm>
            <a:off x="4934150" y="2303360"/>
            <a:ext cx="300855" cy="853918"/>
            <a:chOff x="5572164" y="2894042"/>
            <a:chExt cx="300855" cy="853918"/>
          </a:xfrm>
        </p:grpSpPr>
        <p:sp>
          <p:nvSpPr>
            <p:cNvPr id="12" name="Rectangle 11">
              <a:extLst>
                <a:ext uri="{FF2B5EF4-FFF2-40B4-BE49-F238E27FC236}">
                  <a16:creationId xmlns:a16="http://schemas.microsoft.com/office/drawing/2014/main" id="{B5B536FD-D1ED-46F9-CF8E-7104D5A9BBEF}"/>
                </a:ext>
              </a:extLst>
            </p:cNvPr>
            <p:cNvSpPr/>
            <p:nvPr/>
          </p:nvSpPr>
          <p:spPr>
            <a:xfrm>
              <a:off x="5747194" y="2894042"/>
              <a:ext cx="125825" cy="661579"/>
            </a:xfrm>
            <a:prstGeom prst="rect">
              <a:avLst/>
            </a:prstGeom>
            <a:solidFill>
              <a:schemeClr val="bg1">
                <a:lumMod val="85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08CA1F6-0DE7-A0EC-4BCD-82F8F3642B57}"/>
                </a:ext>
              </a:extLst>
            </p:cNvPr>
            <p:cNvSpPr/>
            <p:nvPr/>
          </p:nvSpPr>
          <p:spPr>
            <a:xfrm>
              <a:off x="5691215" y="2958155"/>
              <a:ext cx="125825" cy="661579"/>
            </a:xfrm>
            <a:prstGeom prst="rect">
              <a:avLst/>
            </a:prstGeom>
            <a:solidFill>
              <a:schemeClr val="bg1">
                <a:lumMod val="75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BBA380A-C4EF-40C7-F11A-4494508647F0}"/>
                </a:ext>
              </a:extLst>
            </p:cNvPr>
            <p:cNvSpPr/>
            <p:nvPr/>
          </p:nvSpPr>
          <p:spPr>
            <a:xfrm>
              <a:off x="5635236" y="3022268"/>
              <a:ext cx="125825" cy="661579"/>
            </a:xfrm>
            <a:prstGeom prst="rect">
              <a:avLst/>
            </a:prstGeom>
            <a:solidFill>
              <a:schemeClr val="bg1">
                <a:lumMod val="65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BDE2F9C-1E86-6AAB-EF72-B943C73BE16A}"/>
                </a:ext>
              </a:extLst>
            </p:cNvPr>
            <p:cNvSpPr/>
            <p:nvPr/>
          </p:nvSpPr>
          <p:spPr>
            <a:xfrm>
              <a:off x="5572164" y="3086381"/>
              <a:ext cx="125825" cy="661579"/>
            </a:xfrm>
            <a:prstGeom prst="rect">
              <a:avLst/>
            </a:prstGeom>
            <a:solidFill>
              <a:schemeClr val="bg1">
                <a:lumMod val="5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grpSp>
      <p:cxnSp>
        <p:nvCxnSpPr>
          <p:cNvPr id="16" name="Straight Arrow Connector 15">
            <a:extLst>
              <a:ext uri="{FF2B5EF4-FFF2-40B4-BE49-F238E27FC236}">
                <a16:creationId xmlns:a16="http://schemas.microsoft.com/office/drawing/2014/main" id="{A85519C6-F129-0B5D-B0B5-532521745FEE}"/>
              </a:ext>
            </a:extLst>
          </p:cNvPr>
          <p:cNvCxnSpPr>
            <a:cxnSpLocks/>
            <a:stCxn id="7" idx="0"/>
          </p:cNvCxnSpPr>
          <p:nvPr/>
        </p:nvCxnSpPr>
        <p:spPr>
          <a:xfrm flipV="1">
            <a:off x="4633922" y="2680789"/>
            <a:ext cx="234411" cy="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rapezoid 16">
            <a:extLst>
              <a:ext uri="{FF2B5EF4-FFF2-40B4-BE49-F238E27FC236}">
                <a16:creationId xmlns:a16="http://schemas.microsoft.com/office/drawing/2014/main" id="{5D662F3C-64CA-C987-3D74-F867D28E3B8D}"/>
              </a:ext>
            </a:extLst>
          </p:cNvPr>
          <p:cNvSpPr/>
          <p:nvPr/>
        </p:nvSpPr>
        <p:spPr>
          <a:xfrm rot="16200000">
            <a:off x="6058554" y="2550731"/>
            <a:ext cx="506114" cy="1265627"/>
          </a:xfrm>
          <a:prstGeom prst="trapezoid">
            <a:avLst>
              <a:gd name="adj" fmla="val 22043"/>
            </a:avLst>
          </a:prstGeom>
          <a:noFill/>
          <a:ln w="19050"/>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0BD6DA36-6D52-18EE-D34E-E0A57A511210}"/>
                  </a:ext>
                </a:extLst>
              </p:cNvPr>
              <p:cNvSpPr txBox="1"/>
              <p:nvPr/>
            </p:nvSpPr>
            <p:spPr>
              <a:xfrm>
                <a:off x="5659763" y="3029655"/>
                <a:ext cx="1336340" cy="307777"/>
              </a:xfrm>
              <a:prstGeom prst="rect">
                <a:avLst/>
              </a:prstGeom>
              <a:noFill/>
            </p:spPr>
            <p:txBody>
              <a:bodyPr wrap="square" rtlCol="0">
                <a:spAutoFit/>
              </a:bodyPr>
              <a:lstStyle/>
              <a:p>
                <a:pPr algn="ctr"/>
                <a:r>
                  <a:rPr lang="en-US" altLang="zh-CN" sz="1400" dirty="0">
                    <a:latin typeface="Times New Roman" panose="02020603050405020304" pitchFamily="18" charset="0"/>
                    <a:cs typeface="Times New Roman" panose="02020603050405020304" pitchFamily="18" charset="0"/>
                  </a:rPr>
                  <a:t>Discriminator</a:t>
                </a:r>
                <a:r>
                  <a:rPr lang="zh-CN" altLang="en-US" sz="1400" dirty="0">
                    <a:latin typeface="Times New Roman" panose="02020603050405020304" pitchFamily="18" charset="0"/>
                    <a:cs typeface="Times New Roman" panose="02020603050405020304" pitchFamily="18" charset="0"/>
                  </a:rPr>
                  <a:t> </a:t>
                </a:r>
                <a14:m>
                  <m:oMath xmlns:m="http://schemas.openxmlformats.org/officeDocument/2006/math">
                    <m:r>
                      <a:rPr lang="en-US" altLang="zh-CN" sz="1400" b="0" i="1" smtClean="0">
                        <a:latin typeface="Cambria Math" panose="02040503050406030204" pitchFamily="18" charset="0"/>
                        <a:cs typeface="Times New Roman" panose="02020603050405020304" pitchFamily="18" charset="0"/>
                      </a:rPr>
                      <m:t>𝑑</m:t>
                    </m:r>
                  </m:oMath>
                </a14:m>
                <a:endParaRPr lang="en-US" sz="1400" dirty="0">
                  <a:latin typeface="Times New Roman" panose="02020603050405020304" pitchFamily="18" charset="0"/>
                  <a:cs typeface="Times New Roman" panose="02020603050405020304" pitchFamily="18" charset="0"/>
                </a:endParaRPr>
              </a:p>
            </p:txBody>
          </p:sp>
        </mc:Choice>
        <mc:Fallback xmlns="">
          <p:sp>
            <p:nvSpPr>
              <p:cNvPr id="18" name="TextBox 17">
                <a:extLst>
                  <a:ext uri="{FF2B5EF4-FFF2-40B4-BE49-F238E27FC236}">
                    <a16:creationId xmlns:a16="http://schemas.microsoft.com/office/drawing/2014/main" id="{0BD6DA36-6D52-18EE-D34E-E0A57A511210}"/>
                  </a:ext>
                </a:extLst>
              </p:cNvPr>
              <p:cNvSpPr txBox="1">
                <a:spLocks noRot="1" noChangeAspect="1" noMove="1" noResize="1" noEditPoints="1" noAdjustHandles="1" noChangeArrowheads="1" noChangeShapeType="1" noTextEdit="1"/>
              </p:cNvSpPr>
              <p:nvPr/>
            </p:nvSpPr>
            <p:spPr>
              <a:xfrm>
                <a:off x="5659763" y="3029655"/>
                <a:ext cx="1336340" cy="307777"/>
              </a:xfrm>
              <a:prstGeom prst="rect">
                <a:avLst/>
              </a:prstGeom>
              <a:blipFill>
                <a:blip r:embed="rId5"/>
                <a:stretch>
                  <a:fillRect l="-935" t="-4000" b="-20000"/>
                </a:stretch>
              </a:blipFill>
            </p:spPr>
            <p:txBody>
              <a:bodyPr/>
              <a:lstStyle/>
              <a:p>
                <a:r>
                  <a:rPr lang="en-US">
                    <a:noFill/>
                  </a:rPr>
                  <a:t> </a:t>
                </a:r>
              </a:p>
            </p:txBody>
          </p:sp>
        </mc:Fallback>
      </mc:AlternateContent>
      <p:sp>
        <p:nvSpPr>
          <p:cNvPr id="21" name="Trapezoid 20">
            <a:extLst>
              <a:ext uri="{FF2B5EF4-FFF2-40B4-BE49-F238E27FC236}">
                <a16:creationId xmlns:a16="http://schemas.microsoft.com/office/drawing/2014/main" id="{3898CBE3-7E0C-FCDF-B033-EA23A5048DFA}"/>
              </a:ext>
            </a:extLst>
          </p:cNvPr>
          <p:cNvSpPr/>
          <p:nvPr/>
        </p:nvSpPr>
        <p:spPr>
          <a:xfrm rot="5400000">
            <a:off x="4227757" y="534810"/>
            <a:ext cx="441038" cy="1265627"/>
          </a:xfrm>
          <a:prstGeom prst="trapezoid">
            <a:avLst>
              <a:gd name="adj" fmla="val 22043"/>
            </a:avLst>
          </a:prstGeom>
          <a:solidFill>
            <a:schemeClr val="accent6">
              <a:alpha val="50000"/>
            </a:schemeClr>
          </a:solidFill>
          <a:ln w="19050"/>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2" name="Trapezoid 21">
            <a:extLst>
              <a:ext uri="{FF2B5EF4-FFF2-40B4-BE49-F238E27FC236}">
                <a16:creationId xmlns:a16="http://schemas.microsoft.com/office/drawing/2014/main" id="{3C1EAF05-0BD3-4D4F-C3D9-8868AF2F1155}"/>
              </a:ext>
            </a:extLst>
          </p:cNvPr>
          <p:cNvSpPr/>
          <p:nvPr/>
        </p:nvSpPr>
        <p:spPr>
          <a:xfrm rot="16200000">
            <a:off x="5602110" y="534811"/>
            <a:ext cx="441045" cy="1265627"/>
          </a:xfrm>
          <a:prstGeom prst="trapezoid">
            <a:avLst>
              <a:gd name="adj" fmla="val 22043"/>
            </a:avLst>
          </a:prstGeom>
          <a:solidFill>
            <a:schemeClr val="accent6">
              <a:alpha val="50000"/>
            </a:schemeClr>
          </a:solidFill>
          <a:ln w="19050"/>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16DB5082-79D7-C9C5-E6E4-C6BAFD2F2D4A}"/>
                  </a:ext>
                </a:extLst>
              </p:cNvPr>
              <p:cNvSpPr txBox="1"/>
              <p:nvPr/>
            </p:nvSpPr>
            <p:spPr>
              <a:xfrm>
                <a:off x="4308289" y="1354978"/>
                <a:ext cx="1642244" cy="307777"/>
              </a:xfrm>
              <a:prstGeom prst="rect">
                <a:avLst/>
              </a:prstGeom>
              <a:noFill/>
            </p:spPr>
            <p:txBody>
              <a:bodyPr wrap="none" rtlCol="0">
                <a:spAutoFit/>
              </a:bodyPr>
              <a:lstStyle/>
              <a:p>
                <a:pPr algn="ctr"/>
                <a:r>
                  <a:rPr lang="en-US" altLang="zh-CN" sz="1400" dirty="0">
                    <a:latin typeface="Times New Roman" panose="02020603050405020304" pitchFamily="18" charset="0"/>
                    <a:cs typeface="Times New Roman" panose="02020603050405020304" pitchFamily="18" charset="0"/>
                  </a:rPr>
                  <a:t>History</a:t>
                </a:r>
                <a:r>
                  <a:rPr lang="zh-CN" altLang="en-US" sz="1400" dirty="0">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Model</a:t>
                </a:r>
                <a:r>
                  <a:rPr lang="zh-CN" altLang="en-US" sz="1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CN" sz="1400" i="1" smtClean="0">
                            <a:latin typeface="Cambria Math" panose="02040503050406030204" pitchFamily="18" charset="0"/>
                            <a:cs typeface="Times New Roman" panose="02020603050405020304" pitchFamily="18" charset="0"/>
                          </a:rPr>
                        </m:ctrlPr>
                      </m:sSubPr>
                      <m:e>
                        <m:r>
                          <a:rPr lang="en-US" altLang="zh-CN" sz="1400" b="0" i="1" smtClean="0">
                            <a:latin typeface="Cambria Math" panose="02040503050406030204" pitchFamily="18" charset="0"/>
                            <a:cs typeface="Times New Roman" panose="02020603050405020304" pitchFamily="18" charset="0"/>
                          </a:rPr>
                          <m:t>𝐻</m:t>
                        </m:r>
                      </m:e>
                      <m:sub>
                        <m:r>
                          <a:rPr lang="en-US" altLang="zh-CN" sz="1400" b="0" i="1" smtClean="0">
                            <a:latin typeface="Cambria Math" panose="02040503050406030204" pitchFamily="18" charset="0"/>
                            <a:cs typeface="Times New Roman" panose="02020603050405020304" pitchFamily="18" charset="0"/>
                          </a:rPr>
                          <m:t>𝑡</m:t>
                        </m:r>
                        <m:r>
                          <a:rPr lang="en-US" altLang="zh-CN" sz="1400" b="0" i="1" smtClean="0">
                            <a:latin typeface="Cambria Math" panose="02040503050406030204" pitchFamily="18" charset="0"/>
                            <a:cs typeface="Times New Roman" panose="02020603050405020304" pitchFamily="18" charset="0"/>
                          </a:rPr>
                          <m:t>−1</m:t>
                        </m:r>
                      </m:sub>
                    </m:sSub>
                  </m:oMath>
                </a14:m>
                <a:endParaRPr lang="en-US" sz="1400" dirty="0">
                  <a:latin typeface="Times New Roman" panose="02020603050405020304" pitchFamily="18" charset="0"/>
                  <a:cs typeface="Times New Roman" panose="02020603050405020304" pitchFamily="18" charset="0"/>
                </a:endParaRPr>
              </a:p>
            </p:txBody>
          </p:sp>
        </mc:Choice>
        <mc:Fallback xmlns="">
          <p:sp>
            <p:nvSpPr>
              <p:cNvPr id="23" name="TextBox 22">
                <a:extLst>
                  <a:ext uri="{FF2B5EF4-FFF2-40B4-BE49-F238E27FC236}">
                    <a16:creationId xmlns:a16="http://schemas.microsoft.com/office/drawing/2014/main" id="{16DB5082-79D7-C9C5-E6E4-C6BAFD2F2D4A}"/>
                  </a:ext>
                </a:extLst>
              </p:cNvPr>
              <p:cNvSpPr txBox="1">
                <a:spLocks noRot="1" noChangeAspect="1" noMove="1" noResize="1" noEditPoints="1" noAdjustHandles="1" noChangeArrowheads="1" noChangeShapeType="1" noTextEdit="1"/>
              </p:cNvSpPr>
              <p:nvPr/>
            </p:nvSpPr>
            <p:spPr>
              <a:xfrm>
                <a:off x="4308289" y="1354978"/>
                <a:ext cx="1642244" cy="307777"/>
              </a:xfrm>
              <a:prstGeom prst="rect">
                <a:avLst/>
              </a:prstGeom>
              <a:blipFill>
                <a:blip r:embed="rId6"/>
                <a:stretch>
                  <a:fillRect l="-769" t="-3846" b="-15385"/>
                </a:stretch>
              </a:blipFill>
            </p:spPr>
            <p:txBody>
              <a:bodyPr/>
              <a:lstStyle/>
              <a:p>
                <a:r>
                  <a:rPr lang="en-US">
                    <a:noFill/>
                  </a:rPr>
                  <a:t> </a:t>
                </a:r>
              </a:p>
            </p:txBody>
          </p:sp>
        </mc:Fallback>
      </mc:AlternateContent>
      <p:sp>
        <p:nvSpPr>
          <p:cNvPr id="24" name="Rectangle 23">
            <a:extLst>
              <a:ext uri="{FF2B5EF4-FFF2-40B4-BE49-F238E27FC236}">
                <a16:creationId xmlns:a16="http://schemas.microsoft.com/office/drawing/2014/main" id="{58B87C27-CC4C-DC56-C69F-C321AFDF945C}"/>
              </a:ext>
            </a:extLst>
          </p:cNvPr>
          <p:cNvSpPr/>
          <p:nvPr/>
        </p:nvSpPr>
        <p:spPr>
          <a:xfrm>
            <a:off x="1477840" y="912560"/>
            <a:ext cx="548640" cy="548640"/>
          </a:xfrm>
          <a:prstGeom prst="rect">
            <a:avLst/>
          </a:prstGeom>
          <a:solidFill>
            <a:schemeClr val="accent6">
              <a:alpha val="5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2576B2F-2762-D08D-5935-DBB5F1162B83}"/>
              </a:ext>
            </a:extLst>
          </p:cNvPr>
          <p:cNvSpPr/>
          <p:nvPr/>
        </p:nvSpPr>
        <p:spPr>
          <a:xfrm>
            <a:off x="1408520" y="997070"/>
            <a:ext cx="548640" cy="548640"/>
          </a:xfrm>
          <a:prstGeom prst="rect">
            <a:avLst/>
          </a:prstGeom>
          <a:solidFill>
            <a:schemeClr val="accent6">
              <a:alpha val="5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7E8C6C0-AA26-767B-C3C9-FA0EEB0A7FA7}"/>
              </a:ext>
            </a:extLst>
          </p:cNvPr>
          <p:cNvSpPr/>
          <p:nvPr/>
        </p:nvSpPr>
        <p:spPr>
          <a:xfrm>
            <a:off x="1342342" y="1087857"/>
            <a:ext cx="548640" cy="548640"/>
          </a:xfrm>
          <a:prstGeom prst="rect">
            <a:avLst/>
          </a:prstGeom>
          <a:solidFill>
            <a:schemeClr val="accent6">
              <a:alpha val="5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31CAE10-37F4-27FD-EE85-33AB4B444D5B}"/>
              </a:ext>
            </a:extLst>
          </p:cNvPr>
          <p:cNvSpPr/>
          <p:nvPr/>
        </p:nvSpPr>
        <p:spPr>
          <a:xfrm>
            <a:off x="1541651" y="2169738"/>
            <a:ext cx="548640" cy="548640"/>
          </a:xfrm>
          <a:prstGeom prst="rect">
            <a:avLst/>
          </a:prstGeom>
          <a:solidFill>
            <a:schemeClr val="accent6">
              <a:alpha val="5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6CDD607D-3E69-1880-6765-CEF0C8959FBC}"/>
              </a:ext>
            </a:extLst>
          </p:cNvPr>
          <p:cNvSpPr/>
          <p:nvPr/>
        </p:nvSpPr>
        <p:spPr>
          <a:xfrm>
            <a:off x="1458624" y="2249398"/>
            <a:ext cx="548640" cy="548640"/>
          </a:xfrm>
          <a:prstGeom prst="rect">
            <a:avLst/>
          </a:prstGeom>
          <a:solidFill>
            <a:schemeClr val="accent6">
              <a:alpha val="5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37BD7AF-F817-85E2-58BA-F66C6F5E77C0}"/>
              </a:ext>
            </a:extLst>
          </p:cNvPr>
          <p:cNvSpPr/>
          <p:nvPr/>
        </p:nvSpPr>
        <p:spPr>
          <a:xfrm>
            <a:off x="1375597" y="2330518"/>
            <a:ext cx="548640" cy="548640"/>
          </a:xfrm>
          <a:prstGeom prst="rect">
            <a:avLst/>
          </a:prstGeom>
          <a:solidFill>
            <a:schemeClr val="accent6">
              <a:alpha val="5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A224119-4A76-72F8-77E1-9EDCD9160DAC}"/>
              </a:ext>
            </a:extLst>
          </p:cNvPr>
          <p:cNvSpPr/>
          <p:nvPr/>
        </p:nvSpPr>
        <p:spPr>
          <a:xfrm>
            <a:off x="1284157" y="2411638"/>
            <a:ext cx="548640" cy="548640"/>
          </a:xfrm>
          <a:prstGeom prst="rect">
            <a:avLst/>
          </a:prstGeom>
          <a:solidFill>
            <a:schemeClr val="accent6">
              <a:alpha val="5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0FEABAF-1CBE-FDB2-F24D-F881D8DAB6E6}"/>
              </a:ext>
            </a:extLst>
          </p:cNvPr>
          <p:cNvSpPr/>
          <p:nvPr/>
        </p:nvSpPr>
        <p:spPr>
          <a:xfrm>
            <a:off x="1143829" y="785403"/>
            <a:ext cx="1127775" cy="2564553"/>
          </a:xfrm>
          <a:prstGeom prst="rect">
            <a:avLst/>
          </a:prstGeom>
          <a:noFill/>
          <a:ln w="1905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Elbow Connector 31">
            <a:extLst>
              <a:ext uri="{FF2B5EF4-FFF2-40B4-BE49-F238E27FC236}">
                <a16:creationId xmlns:a16="http://schemas.microsoft.com/office/drawing/2014/main" id="{F93F3223-0D6D-DBA2-203E-B600EB26098A}"/>
              </a:ext>
            </a:extLst>
          </p:cNvPr>
          <p:cNvCxnSpPr>
            <a:cxnSpLocks/>
            <a:stCxn id="31" idx="3"/>
            <a:endCxn id="6" idx="1"/>
          </p:cNvCxnSpPr>
          <p:nvPr/>
        </p:nvCxnSpPr>
        <p:spPr>
          <a:xfrm flipV="1">
            <a:off x="2271604" y="1226788"/>
            <a:ext cx="1441612" cy="840892"/>
          </a:xfrm>
          <a:prstGeom prst="bentConnector3">
            <a:avLst>
              <a:gd name="adj1" fmla="val 3414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Elbow Connector 32">
            <a:extLst>
              <a:ext uri="{FF2B5EF4-FFF2-40B4-BE49-F238E27FC236}">
                <a16:creationId xmlns:a16="http://schemas.microsoft.com/office/drawing/2014/main" id="{86046F37-FC4F-9997-8F2E-AD3C04DD82CD}"/>
              </a:ext>
            </a:extLst>
          </p:cNvPr>
          <p:cNvCxnSpPr>
            <a:cxnSpLocks/>
            <a:stCxn id="31" idx="3"/>
          </p:cNvCxnSpPr>
          <p:nvPr/>
        </p:nvCxnSpPr>
        <p:spPr>
          <a:xfrm>
            <a:off x="2271604" y="2067680"/>
            <a:ext cx="984411" cy="585809"/>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86B0FF0F-E788-48BC-EA4C-BA472D0AF663}"/>
                  </a:ext>
                </a:extLst>
              </p:cNvPr>
              <p:cNvSpPr txBox="1"/>
              <p:nvPr/>
            </p:nvSpPr>
            <p:spPr>
              <a:xfrm>
                <a:off x="1128976" y="1664841"/>
                <a:ext cx="1246367" cy="320088"/>
              </a:xfrm>
              <a:prstGeom prst="rect">
                <a:avLst/>
              </a:prstGeom>
              <a:noFill/>
            </p:spPr>
            <p:txBody>
              <a:bodyPr wrap="none" rtlCol="0">
                <a:spAutoFit/>
              </a:bodyPr>
              <a:lstStyle/>
              <a:p>
                <a:pPr algn="ctr"/>
                <a14:m>
                  <m:oMathPara xmlns:m="http://schemas.openxmlformats.org/officeDocument/2006/math">
                    <m:oMathParaPr>
                      <m:jc m:val="center"/>
                    </m:oMathParaPr>
                    <m:oMath xmlns:m="http://schemas.openxmlformats.org/officeDocument/2006/math">
                      <m:sSubSup>
                        <m:sSubSupPr>
                          <m:ctrlPr>
                            <a:rPr lang="en-US" altLang="zh-CN" sz="1400" b="0" i="1" smtClean="0">
                              <a:latin typeface="Cambria Math" panose="02040503050406030204" pitchFamily="18" charset="0"/>
                              <a:cs typeface="Times New Roman" panose="02020603050405020304" pitchFamily="18" charset="0"/>
                            </a:rPr>
                          </m:ctrlPr>
                        </m:sSubSupPr>
                        <m:e>
                          <m:r>
                            <a:rPr lang="en-US" altLang="zh-CN" sz="1400" b="0" i="1" smtClean="0">
                              <a:latin typeface="Cambria Math" panose="02040503050406030204" pitchFamily="18" charset="0"/>
                              <a:ea typeface="Cambria Math" panose="02040503050406030204" pitchFamily="18" charset="0"/>
                              <a:cs typeface="Times New Roman" panose="02020603050405020304" pitchFamily="18" charset="0"/>
                            </a:rPr>
                            <m:t>ℳ</m:t>
                          </m:r>
                          <m:r>
                            <a:rPr lang="en-US" altLang="zh-CN" sz="1400" b="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1400" i="1" smtClean="0">
                                  <a:solidFill>
                                    <a:schemeClr val="tx1"/>
                                  </a:solidFill>
                                  <a:latin typeface="Cambria Math" panose="02040503050406030204" pitchFamily="18" charset="0"/>
                                </a:rPr>
                              </m:ctrlPr>
                            </m:sSubPr>
                            <m:e>
                              <m:r>
                                <a:rPr lang="en-US" altLang="zh-CN" sz="1400" b="0" i="1" smtClean="0">
                                  <a:solidFill>
                                    <a:schemeClr val="tx1"/>
                                  </a:solidFill>
                                  <a:latin typeface="Cambria Math" panose="02040503050406030204" pitchFamily="18" charset="0"/>
                                </a:rPr>
                                <m:t>𝑀</m:t>
                              </m:r>
                            </m:e>
                            <m:sub>
                              <m:r>
                                <a:rPr lang="en-US" altLang="zh-CN" sz="1400" b="0" i="1" smtClean="0">
                                  <a:solidFill>
                                    <a:schemeClr val="tx1"/>
                                  </a:solidFill>
                                  <a:latin typeface="Cambria Math" panose="02040503050406030204" pitchFamily="18" charset="0"/>
                                </a:rPr>
                                <m:t>𝑖</m:t>
                              </m:r>
                            </m:sub>
                          </m:sSub>
                          <m:r>
                            <a:rPr lang="en-US" altLang="zh-CN" sz="1400" b="0" i="1" smtClean="0">
                              <a:latin typeface="Cambria Math" panose="02040503050406030204" pitchFamily="18" charset="0"/>
                              <a:cs typeface="Times New Roman" panose="02020603050405020304" pitchFamily="18" charset="0"/>
                            </a:rPr>
                            <m:t>}</m:t>
                          </m:r>
                        </m:e>
                        <m:sub>
                          <m:r>
                            <a:rPr lang="en-US" altLang="zh-CN" sz="1400" b="0" i="1" smtClean="0">
                              <a:latin typeface="Cambria Math" panose="02040503050406030204" pitchFamily="18" charset="0"/>
                              <a:cs typeface="Times New Roman" panose="02020603050405020304" pitchFamily="18" charset="0"/>
                            </a:rPr>
                            <m:t>𝑖</m:t>
                          </m:r>
                          <m:r>
                            <a:rPr lang="en-US" altLang="zh-CN" sz="1400" b="0" i="1" smtClean="0">
                              <a:latin typeface="Cambria Math" panose="02040503050406030204" pitchFamily="18" charset="0"/>
                              <a:cs typeface="Times New Roman" panose="02020603050405020304" pitchFamily="18" charset="0"/>
                            </a:rPr>
                            <m:t>=1</m:t>
                          </m:r>
                        </m:sub>
                        <m:sup>
                          <m:r>
                            <a:rPr lang="en-US" altLang="zh-CN" sz="1400" b="0" i="1" smtClean="0">
                              <a:latin typeface="Cambria Math" panose="02040503050406030204" pitchFamily="18" charset="0"/>
                              <a:cs typeface="Times New Roman" panose="02020603050405020304" pitchFamily="18" charset="0"/>
                            </a:rPr>
                            <m:t>𝑡</m:t>
                          </m:r>
                          <m:r>
                            <a:rPr lang="en-US" altLang="zh-CN" sz="1400" b="0" i="1" smtClean="0">
                              <a:latin typeface="Cambria Math" panose="02040503050406030204" pitchFamily="18" charset="0"/>
                              <a:cs typeface="Times New Roman" panose="02020603050405020304" pitchFamily="18" charset="0"/>
                            </a:rPr>
                            <m:t>−1</m:t>
                          </m:r>
                        </m:sup>
                      </m:sSubSup>
                    </m:oMath>
                  </m:oMathPara>
                </a14:m>
                <a:endParaRPr lang="en-US" sz="1400" dirty="0">
                  <a:latin typeface="Times New Roman" panose="02020603050405020304" pitchFamily="18" charset="0"/>
                  <a:cs typeface="Times New Roman" panose="02020603050405020304" pitchFamily="18" charset="0"/>
                </a:endParaRPr>
              </a:p>
            </p:txBody>
          </p:sp>
        </mc:Choice>
        <mc:Fallback xmlns="">
          <p:sp>
            <p:nvSpPr>
              <p:cNvPr id="40" name="TextBox 39">
                <a:extLst>
                  <a:ext uri="{FF2B5EF4-FFF2-40B4-BE49-F238E27FC236}">
                    <a16:creationId xmlns:a16="http://schemas.microsoft.com/office/drawing/2014/main" id="{86B0FF0F-E788-48BC-EA4C-BA472D0AF663}"/>
                  </a:ext>
                </a:extLst>
              </p:cNvPr>
              <p:cNvSpPr txBox="1">
                <a:spLocks noRot="1" noChangeAspect="1" noMove="1" noResize="1" noEditPoints="1" noAdjustHandles="1" noChangeArrowheads="1" noChangeShapeType="1" noTextEdit="1"/>
              </p:cNvSpPr>
              <p:nvPr/>
            </p:nvSpPr>
            <p:spPr>
              <a:xfrm>
                <a:off x="1128976" y="1664841"/>
                <a:ext cx="1246367" cy="320088"/>
              </a:xfrm>
              <a:prstGeom prst="rect">
                <a:avLst/>
              </a:prstGeom>
              <a:blipFill>
                <a:blip r:embed="rId7"/>
                <a:stretch>
                  <a:fillRect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39CF1B5F-2378-685B-6143-77B94C67EB5A}"/>
                  </a:ext>
                </a:extLst>
              </p:cNvPr>
              <p:cNvSpPr txBox="1"/>
              <p:nvPr/>
            </p:nvSpPr>
            <p:spPr>
              <a:xfrm>
                <a:off x="1483996" y="2979067"/>
                <a:ext cx="436982"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panose="02040503050406030204" pitchFamily="18" charset="0"/>
                            </a:rPr>
                          </m:ctrlPr>
                        </m:sSubPr>
                        <m:e>
                          <m:r>
                            <a:rPr lang="en-US" sz="1400" i="1" smtClean="0">
                              <a:solidFill>
                                <a:schemeClr val="tx1"/>
                              </a:solidFill>
                              <a:latin typeface="Cambria Math" panose="02040503050406030204" pitchFamily="18" charset="0"/>
                              <a:ea typeface="Cambria Math" panose="02040503050406030204" pitchFamily="18" charset="0"/>
                            </a:rPr>
                            <m:t>𝒮</m:t>
                          </m:r>
                        </m:e>
                        <m:sub>
                          <m:r>
                            <a:rPr lang="en-US" altLang="zh-CN" sz="1400" b="0" i="1" smtClean="0">
                              <a:solidFill>
                                <a:schemeClr val="tx1"/>
                              </a:solidFill>
                              <a:latin typeface="Cambria Math" panose="02040503050406030204" pitchFamily="18" charset="0"/>
                              <a:ea typeface="Cambria Math" panose="02040503050406030204" pitchFamily="18" charset="0"/>
                            </a:rPr>
                            <m:t>𝑡</m:t>
                          </m:r>
                        </m:sub>
                      </m:sSub>
                    </m:oMath>
                  </m:oMathPara>
                </a14:m>
                <a:endParaRPr lang="en-US" sz="1400" dirty="0"/>
              </a:p>
            </p:txBody>
          </p:sp>
        </mc:Choice>
        <mc:Fallback xmlns="">
          <p:sp>
            <p:nvSpPr>
              <p:cNvPr id="41" name="TextBox 40">
                <a:extLst>
                  <a:ext uri="{FF2B5EF4-FFF2-40B4-BE49-F238E27FC236}">
                    <a16:creationId xmlns:a16="http://schemas.microsoft.com/office/drawing/2014/main" id="{39CF1B5F-2378-685B-6143-77B94C67EB5A}"/>
                  </a:ext>
                </a:extLst>
              </p:cNvPr>
              <p:cNvSpPr txBox="1">
                <a:spLocks noRot="1" noChangeAspect="1" noMove="1" noResize="1" noEditPoints="1" noAdjustHandles="1" noChangeArrowheads="1" noChangeShapeType="1" noTextEdit="1"/>
              </p:cNvSpPr>
              <p:nvPr/>
            </p:nvSpPr>
            <p:spPr>
              <a:xfrm>
                <a:off x="1483996" y="2979067"/>
                <a:ext cx="436982" cy="307777"/>
              </a:xfrm>
              <a:prstGeom prst="rect">
                <a:avLst/>
              </a:prstGeom>
              <a:blipFill>
                <a:blip r:embed="rId8"/>
                <a:stretch>
                  <a:fillRect/>
                </a:stretch>
              </a:blipFill>
            </p:spPr>
            <p:txBody>
              <a:bodyPr/>
              <a:lstStyle/>
              <a:p>
                <a:r>
                  <a:rPr lang="en-US">
                    <a:noFill/>
                  </a:rPr>
                  <a:t> </a:t>
                </a:r>
              </a:p>
            </p:txBody>
          </p:sp>
        </mc:Fallback>
      </mc:AlternateContent>
      <p:cxnSp>
        <p:nvCxnSpPr>
          <p:cNvPr id="47" name="Straight Arrow Connector 46">
            <a:extLst>
              <a:ext uri="{FF2B5EF4-FFF2-40B4-BE49-F238E27FC236}">
                <a16:creationId xmlns:a16="http://schemas.microsoft.com/office/drawing/2014/main" id="{3673D12D-460A-CC51-2565-9C7258A83F19}"/>
              </a:ext>
            </a:extLst>
          </p:cNvPr>
          <p:cNvCxnSpPr>
            <a:cxnSpLocks/>
          </p:cNvCxnSpPr>
          <p:nvPr/>
        </p:nvCxnSpPr>
        <p:spPr>
          <a:xfrm>
            <a:off x="1019690" y="785403"/>
            <a:ext cx="0" cy="284840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E81695EC-0E40-EF86-EDAC-1B6CB963C229}"/>
                  </a:ext>
                </a:extLst>
              </p:cNvPr>
              <p:cNvSpPr txBox="1"/>
              <p:nvPr/>
            </p:nvSpPr>
            <p:spPr>
              <a:xfrm>
                <a:off x="763459" y="2653489"/>
                <a:ext cx="14991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𝑡</m:t>
                      </m:r>
                    </m:oMath>
                  </m:oMathPara>
                </a14:m>
                <a:endParaRPr lang="en-US" dirty="0"/>
              </a:p>
            </p:txBody>
          </p:sp>
        </mc:Choice>
        <mc:Fallback xmlns="">
          <p:sp>
            <p:nvSpPr>
              <p:cNvPr id="48" name="TextBox 47">
                <a:extLst>
                  <a:ext uri="{FF2B5EF4-FFF2-40B4-BE49-F238E27FC236}">
                    <a16:creationId xmlns:a16="http://schemas.microsoft.com/office/drawing/2014/main" id="{E81695EC-0E40-EF86-EDAC-1B6CB963C229}"/>
                  </a:ext>
                </a:extLst>
              </p:cNvPr>
              <p:cNvSpPr txBox="1">
                <a:spLocks noRot="1" noChangeAspect="1" noMove="1" noResize="1" noEditPoints="1" noAdjustHandles="1" noChangeArrowheads="1" noChangeShapeType="1" noTextEdit="1"/>
              </p:cNvSpPr>
              <p:nvPr/>
            </p:nvSpPr>
            <p:spPr>
              <a:xfrm>
                <a:off x="763459" y="2653489"/>
                <a:ext cx="149913" cy="276999"/>
              </a:xfrm>
              <a:prstGeom prst="rect">
                <a:avLst/>
              </a:prstGeom>
              <a:blipFill>
                <a:blip r:embed="rId9"/>
                <a:stretch>
                  <a:fillRect l="-33333" r="-25000" b="-4348"/>
                </a:stretch>
              </a:blipFill>
            </p:spPr>
            <p:txBody>
              <a:bodyPr/>
              <a:lstStyle/>
              <a:p>
                <a:r>
                  <a:rPr lang="en-US">
                    <a:noFill/>
                  </a:rPr>
                  <a:t> </a:t>
                </a:r>
              </a:p>
            </p:txBody>
          </p:sp>
        </mc:Fallback>
      </mc:AlternateContent>
      <p:cxnSp>
        <p:nvCxnSpPr>
          <p:cNvPr id="49" name="Straight Connector 48">
            <a:extLst>
              <a:ext uri="{FF2B5EF4-FFF2-40B4-BE49-F238E27FC236}">
                <a16:creationId xmlns:a16="http://schemas.microsoft.com/office/drawing/2014/main" id="{61DA6652-1BD0-DA22-1916-7CB8117BA062}"/>
              </a:ext>
            </a:extLst>
          </p:cNvPr>
          <p:cNvCxnSpPr>
            <a:stCxn id="48" idx="3"/>
          </p:cNvCxnSpPr>
          <p:nvPr/>
        </p:nvCxnSpPr>
        <p:spPr>
          <a:xfrm flipV="1">
            <a:off x="913372" y="2791988"/>
            <a:ext cx="105911"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8C24A8D9-1221-819C-25C1-16E208AC1E92}"/>
              </a:ext>
            </a:extLst>
          </p:cNvPr>
          <p:cNvSpPr txBox="1"/>
          <p:nvPr/>
        </p:nvSpPr>
        <p:spPr>
          <a:xfrm>
            <a:off x="1029422" y="3398396"/>
            <a:ext cx="997389" cy="307777"/>
          </a:xfrm>
          <a:prstGeom prst="rect">
            <a:avLst/>
          </a:prstGeom>
          <a:noFill/>
        </p:spPr>
        <p:txBody>
          <a:bodyPr wrap="none" rtlCol="0">
            <a:spAutoFit/>
          </a:bodyPr>
          <a:lstStyle/>
          <a:p>
            <a:pPr algn="ctr"/>
            <a:r>
              <a:rPr lang="en-US" altLang="zh-CN" sz="1400" dirty="0">
                <a:latin typeface="Times New Roman" panose="02020603050405020304" pitchFamily="18" charset="0"/>
                <a:cs typeface="Times New Roman" panose="02020603050405020304" pitchFamily="18" charset="0"/>
              </a:rPr>
              <a:t>Domain</a:t>
            </a:r>
            <a:r>
              <a:rPr lang="zh-CN" altLang="en-US" sz="1400" dirty="0">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ID</a:t>
            </a:r>
            <a:endParaRPr lang="en-US" sz="1400" dirty="0">
              <a:latin typeface="Times New Roman" panose="02020603050405020304" pitchFamily="18" charset="0"/>
              <a:cs typeface="Times New Roman" panose="02020603050405020304" pitchFamily="18" charset="0"/>
            </a:endParaRPr>
          </a:p>
        </p:txBody>
      </p:sp>
      <p:cxnSp>
        <p:nvCxnSpPr>
          <p:cNvPr id="104" name="Elbow Connector 103">
            <a:extLst>
              <a:ext uri="{FF2B5EF4-FFF2-40B4-BE49-F238E27FC236}">
                <a16:creationId xmlns:a16="http://schemas.microsoft.com/office/drawing/2014/main" id="{828B0BAA-AAD1-A1E3-BFD8-1F6624CA5A02}"/>
              </a:ext>
            </a:extLst>
          </p:cNvPr>
          <p:cNvCxnSpPr>
            <a:cxnSpLocks/>
            <a:stCxn id="12" idx="0"/>
            <a:endCxn id="9" idx="0"/>
          </p:cNvCxnSpPr>
          <p:nvPr/>
        </p:nvCxnSpPr>
        <p:spPr>
          <a:xfrm rot="5400000" flipH="1" flipV="1">
            <a:off x="5369074" y="1993635"/>
            <a:ext cx="112745" cy="506706"/>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Elbow Connector 106">
            <a:extLst>
              <a:ext uri="{FF2B5EF4-FFF2-40B4-BE49-F238E27FC236}">
                <a16:creationId xmlns:a16="http://schemas.microsoft.com/office/drawing/2014/main" id="{2AAA4844-C899-DDCC-B525-2CAE81DAEC13}"/>
              </a:ext>
            </a:extLst>
          </p:cNvPr>
          <p:cNvCxnSpPr>
            <a:cxnSpLocks/>
            <a:endCxn id="18" idx="1"/>
          </p:cNvCxnSpPr>
          <p:nvPr/>
        </p:nvCxnSpPr>
        <p:spPr>
          <a:xfrm flipV="1">
            <a:off x="5186119" y="3183544"/>
            <a:ext cx="473644" cy="1"/>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CA736649-538C-76A7-EDC8-05A23E970B9B}"/>
              </a:ext>
            </a:extLst>
          </p:cNvPr>
          <p:cNvCxnSpPr>
            <a:cxnSpLocks/>
          </p:cNvCxnSpPr>
          <p:nvPr/>
        </p:nvCxnSpPr>
        <p:spPr>
          <a:xfrm>
            <a:off x="448734" y="3830096"/>
            <a:ext cx="1129453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9" name="Picture 118">
            <a:extLst>
              <a:ext uri="{FF2B5EF4-FFF2-40B4-BE49-F238E27FC236}">
                <a16:creationId xmlns:a16="http://schemas.microsoft.com/office/drawing/2014/main" id="{D9C2AC17-D394-ABD1-00CC-9E312C4407D1}"/>
              </a:ext>
            </a:extLst>
          </p:cNvPr>
          <p:cNvPicPr>
            <a:picLocks noChangeAspect="1"/>
          </p:cNvPicPr>
          <p:nvPr/>
        </p:nvPicPr>
        <p:blipFill rotWithShape="1">
          <a:blip r:embed="rId10"/>
          <a:srcRect l="4702" t="27224" r="5169" b="23710"/>
          <a:stretch/>
        </p:blipFill>
        <p:spPr>
          <a:xfrm>
            <a:off x="2201538" y="4020534"/>
            <a:ext cx="7788925" cy="2401677"/>
          </a:xfrm>
          <a:prstGeom prst="rect">
            <a:avLst/>
          </a:prstGeom>
        </p:spPr>
      </p:pic>
      <p:sp>
        <p:nvSpPr>
          <p:cNvPr id="3" name="Rectangle 2">
            <a:extLst>
              <a:ext uri="{FF2B5EF4-FFF2-40B4-BE49-F238E27FC236}">
                <a16:creationId xmlns:a16="http://schemas.microsoft.com/office/drawing/2014/main" id="{43D93E67-20DB-4ABF-A337-F8A21EBF4AEE}"/>
              </a:ext>
            </a:extLst>
          </p:cNvPr>
          <p:cNvSpPr/>
          <p:nvPr/>
        </p:nvSpPr>
        <p:spPr>
          <a:xfrm>
            <a:off x="5010766" y="4263615"/>
            <a:ext cx="1522235" cy="374904"/>
          </a:xfrm>
          <a:prstGeom prst="rect">
            <a:avLst/>
          </a:prstGeom>
          <a:solidFill>
            <a:schemeClr val="accent6">
              <a:alpha val="5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018BC79-C776-7A50-8B19-B94FF6B0C6A0}"/>
              </a:ext>
            </a:extLst>
          </p:cNvPr>
          <p:cNvSpPr/>
          <p:nvPr/>
        </p:nvSpPr>
        <p:spPr>
          <a:xfrm>
            <a:off x="7936731" y="4098030"/>
            <a:ext cx="1901332" cy="759866"/>
          </a:xfrm>
          <a:prstGeom prst="rect">
            <a:avLst/>
          </a:prstGeom>
          <a:solidFill>
            <a:schemeClr val="accent6">
              <a:alpha val="5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51A6BD29-884A-B8B8-86D5-BE2A1EC23B02}"/>
              </a:ext>
            </a:extLst>
          </p:cNvPr>
          <p:cNvSpPr txBox="1"/>
          <p:nvPr/>
        </p:nvSpPr>
        <p:spPr>
          <a:xfrm>
            <a:off x="7518013" y="1473655"/>
            <a:ext cx="3243770" cy="369332"/>
          </a:xfrm>
          <a:prstGeom prst="rect">
            <a:avLst/>
          </a:prstGeom>
          <a:noFill/>
        </p:spPr>
        <p:txBody>
          <a:bodyPr wrap="square">
            <a:spAutoFit/>
          </a:bodyPr>
          <a:lstStyle/>
          <a:p>
            <a:pPr algn="ctr"/>
            <a:r>
              <a:rPr lang="en-US" altLang="zh-CN" b="1" i="1" dirty="0">
                <a:solidFill>
                  <a:schemeClr val="accent6"/>
                </a:solidFill>
                <a:latin typeface="Times New Roman" panose="02020603050405020304" pitchFamily="18" charset="0"/>
                <a:cs typeface="Times New Roman" panose="02020603050405020304" pitchFamily="18" charset="0"/>
              </a:rPr>
              <a:t>Cross-Entropy</a:t>
            </a:r>
            <a:r>
              <a:rPr lang="zh-CN" altLang="en-US" b="1" i="1" dirty="0">
                <a:solidFill>
                  <a:schemeClr val="accent6"/>
                </a:solidFill>
                <a:latin typeface="Times New Roman" panose="02020603050405020304" pitchFamily="18" charset="0"/>
                <a:cs typeface="Times New Roman" panose="02020603050405020304" pitchFamily="18" charset="0"/>
              </a:rPr>
              <a:t> </a:t>
            </a:r>
            <a:r>
              <a:rPr lang="en-US" altLang="zh-CN" b="1" i="1" dirty="0">
                <a:solidFill>
                  <a:schemeClr val="accent6"/>
                </a:solidFill>
                <a:latin typeface="Times New Roman" panose="02020603050405020304" pitchFamily="18" charset="0"/>
                <a:cs typeface="Times New Roman" panose="02020603050405020304" pitchFamily="18" charset="0"/>
              </a:rPr>
              <a:t>Distillation</a:t>
            </a:r>
            <a:r>
              <a:rPr lang="zh-CN" altLang="en-US" b="1" i="1" dirty="0">
                <a:solidFill>
                  <a:schemeClr val="accent6"/>
                </a:solidFill>
                <a:latin typeface="Times New Roman" panose="02020603050405020304" pitchFamily="18" charset="0"/>
                <a:cs typeface="Times New Roman" panose="02020603050405020304" pitchFamily="18" charset="0"/>
              </a:rPr>
              <a:t> </a:t>
            </a:r>
            <a:r>
              <a:rPr lang="en-US" altLang="zh-CN" b="1" i="1" dirty="0">
                <a:solidFill>
                  <a:schemeClr val="accent6"/>
                </a:solidFill>
                <a:latin typeface="Times New Roman" panose="02020603050405020304" pitchFamily="18" charset="0"/>
                <a:cs typeface="Times New Roman" panose="02020603050405020304" pitchFamily="18" charset="0"/>
              </a:rPr>
              <a:t>Loss</a:t>
            </a:r>
            <a:endParaRPr lang="en-US" b="1" i="1" dirty="0">
              <a:solidFill>
                <a:schemeClr val="accent6"/>
              </a:solidFill>
              <a:latin typeface="Times New Roman" panose="02020603050405020304" pitchFamily="18" charset="0"/>
              <a:cs typeface="Times New Roman" panose="02020603050405020304" pitchFamily="18" charset="0"/>
            </a:endParaRPr>
          </a:p>
        </p:txBody>
      </p:sp>
      <p:cxnSp>
        <p:nvCxnSpPr>
          <p:cNvPr id="42" name="Elbow Connector 41">
            <a:extLst>
              <a:ext uri="{FF2B5EF4-FFF2-40B4-BE49-F238E27FC236}">
                <a16:creationId xmlns:a16="http://schemas.microsoft.com/office/drawing/2014/main" id="{5BCB47FE-A622-9BB6-DAE3-0442046597DB}"/>
              </a:ext>
            </a:extLst>
          </p:cNvPr>
          <p:cNvCxnSpPr>
            <a:cxnSpLocks/>
            <a:stCxn id="6" idx="3"/>
            <a:endCxn id="35" idx="1"/>
          </p:cNvCxnSpPr>
          <p:nvPr/>
        </p:nvCxnSpPr>
        <p:spPr>
          <a:xfrm>
            <a:off x="6631780" y="1226788"/>
            <a:ext cx="886233" cy="431533"/>
          </a:xfrm>
          <a:prstGeom prst="bentConnector3">
            <a:avLst>
              <a:gd name="adj1" fmla="val 6814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a:extLst>
              <a:ext uri="{FF2B5EF4-FFF2-40B4-BE49-F238E27FC236}">
                <a16:creationId xmlns:a16="http://schemas.microsoft.com/office/drawing/2014/main" id="{9E1996AC-9158-84FA-CD3F-CF3AC6B0408E}"/>
              </a:ext>
            </a:extLst>
          </p:cNvPr>
          <p:cNvCxnSpPr>
            <a:cxnSpLocks/>
            <a:stCxn id="9" idx="2"/>
            <a:endCxn id="35" idx="1"/>
          </p:cNvCxnSpPr>
          <p:nvPr/>
        </p:nvCxnSpPr>
        <p:spPr>
          <a:xfrm flipV="1">
            <a:off x="6944426" y="1658321"/>
            <a:ext cx="573587" cy="532294"/>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7447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EEBD9-2A66-4B11-89D1-CB10B62734F7}"/>
              </a:ext>
            </a:extLst>
          </p:cNvPr>
          <p:cNvSpPr>
            <a:spLocks noGrp="1"/>
          </p:cNvSpPr>
          <p:nvPr>
            <p:ph type="title"/>
          </p:nvPr>
        </p:nvSpPr>
        <p:spPr/>
        <p:txBody>
          <a:bodyPr/>
          <a:lstStyle/>
          <a:p>
            <a:r>
              <a:rPr lang="en-US" altLang="zh-CN" dirty="0"/>
              <a:t>UDIL:</a:t>
            </a:r>
            <a:r>
              <a:rPr lang="zh-CN" altLang="en-US" dirty="0"/>
              <a:t> </a:t>
            </a:r>
            <a:r>
              <a:rPr lang="en-US" altLang="zh-CN" dirty="0"/>
              <a:t>An</a:t>
            </a:r>
            <a:r>
              <a:rPr lang="zh-CN" altLang="en-US" dirty="0"/>
              <a:t> </a:t>
            </a:r>
            <a:r>
              <a:rPr lang="en-US" altLang="zh-CN" i="1" dirty="0"/>
              <a:t>Adaptive</a:t>
            </a:r>
            <a:r>
              <a:rPr lang="zh-CN" altLang="en-US" dirty="0"/>
              <a:t> </a:t>
            </a:r>
            <a:r>
              <a:rPr lang="en-US" altLang="zh-CN" dirty="0"/>
              <a:t>Bound</a:t>
            </a:r>
            <a:r>
              <a:rPr lang="zh-CN" altLang="en-US" dirty="0"/>
              <a:t> </a:t>
            </a:r>
            <a:r>
              <a:rPr lang="en-US" altLang="zh-CN" dirty="0"/>
              <a:t>for</a:t>
            </a:r>
            <a:r>
              <a:rPr lang="zh-CN" altLang="en-US" dirty="0"/>
              <a:t> </a:t>
            </a:r>
            <a:r>
              <a:rPr lang="en-US" altLang="zh-CN" dirty="0"/>
              <a:t>DIL</a:t>
            </a:r>
            <a:endParaRPr lang="en-US" dirty="0"/>
          </a:p>
        </p:txBody>
      </p:sp>
      <p:sp>
        <p:nvSpPr>
          <p:cNvPr id="4" name="Date Placeholder 3">
            <a:extLst>
              <a:ext uri="{FF2B5EF4-FFF2-40B4-BE49-F238E27FC236}">
                <a16:creationId xmlns:a16="http://schemas.microsoft.com/office/drawing/2014/main" id="{6A68A9A2-8C67-F06C-6684-26C30F7BB11A}"/>
              </a:ext>
            </a:extLst>
          </p:cNvPr>
          <p:cNvSpPr>
            <a:spLocks noGrp="1"/>
          </p:cNvSpPr>
          <p:nvPr>
            <p:ph type="dt" sz="half" idx="10"/>
          </p:nvPr>
        </p:nvSpPr>
        <p:spPr/>
        <p:txBody>
          <a:bodyPr/>
          <a:lstStyle/>
          <a:p>
            <a:r>
              <a:rPr lang="en-US"/>
              <a:t>10/17/23</a:t>
            </a:r>
          </a:p>
        </p:txBody>
      </p:sp>
      <p:sp>
        <p:nvSpPr>
          <p:cNvPr id="5" name="Slide Number Placeholder 4">
            <a:extLst>
              <a:ext uri="{FF2B5EF4-FFF2-40B4-BE49-F238E27FC236}">
                <a16:creationId xmlns:a16="http://schemas.microsoft.com/office/drawing/2014/main" id="{2E8A7005-9440-7A95-FD20-C171ED705035}"/>
              </a:ext>
            </a:extLst>
          </p:cNvPr>
          <p:cNvSpPr>
            <a:spLocks noGrp="1"/>
          </p:cNvSpPr>
          <p:nvPr>
            <p:ph type="sldNum" sz="quarter" idx="12"/>
          </p:nvPr>
        </p:nvSpPr>
        <p:spPr/>
        <p:txBody>
          <a:bodyPr/>
          <a:lstStyle/>
          <a:p>
            <a:fld id="{1356DADE-C119-9245-93D0-7CF111F66159}" type="slidenum">
              <a:rPr lang="en-US" smtClean="0"/>
              <a:t>12</a:t>
            </a:fld>
            <a:endParaRPr lang="en-US"/>
          </a:p>
        </p:txBody>
      </p:sp>
      <p:sp>
        <p:nvSpPr>
          <p:cNvPr id="6" name="Rectangle 5">
            <a:extLst>
              <a:ext uri="{FF2B5EF4-FFF2-40B4-BE49-F238E27FC236}">
                <a16:creationId xmlns:a16="http://schemas.microsoft.com/office/drawing/2014/main" id="{328703A8-DA25-5EE7-C4C8-33E937AE358A}"/>
              </a:ext>
            </a:extLst>
          </p:cNvPr>
          <p:cNvSpPr/>
          <p:nvPr/>
        </p:nvSpPr>
        <p:spPr>
          <a:xfrm>
            <a:off x="3713216" y="784355"/>
            <a:ext cx="2918564" cy="884866"/>
          </a:xfrm>
          <a:prstGeom prst="rect">
            <a:avLst/>
          </a:prstGeom>
          <a:noFill/>
          <a:ln w="1905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rapezoid 6">
            <a:extLst>
              <a:ext uri="{FF2B5EF4-FFF2-40B4-BE49-F238E27FC236}">
                <a16:creationId xmlns:a16="http://schemas.microsoft.com/office/drawing/2014/main" id="{3620EC5E-22CF-CB60-9BA6-1E38958CFFB7}"/>
              </a:ext>
            </a:extLst>
          </p:cNvPr>
          <p:cNvSpPr/>
          <p:nvPr/>
        </p:nvSpPr>
        <p:spPr>
          <a:xfrm rot="5400000">
            <a:off x="3748055" y="2047976"/>
            <a:ext cx="506106" cy="1265627"/>
          </a:xfrm>
          <a:prstGeom prst="trapezoid">
            <a:avLst>
              <a:gd name="adj" fmla="val 22043"/>
            </a:avLst>
          </a:prstGeom>
          <a:solidFill>
            <a:srgbClr val="FF0000">
              <a:alpha val="50000"/>
            </a:srgbClr>
          </a:solidFill>
          <a:ln w="19050"/>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15EB65F-CC9C-6154-8F60-EA20ACA33A40}"/>
                  </a:ext>
                </a:extLst>
              </p:cNvPr>
              <p:cNvSpPr txBox="1"/>
              <p:nvPr/>
            </p:nvSpPr>
            <p:spPr>
              <a:xfrm>
                <a:off x="3537232" y="2527439"/>
                <a:ext cx="921214" cy="307777"/>
              </a:xfrm>
              <a:prstGeom prst="rect">
                <a:avLst/>
              </a:prstGeom>
              <a:noFill/>
            </p:spPr>
            <p:txBody>
              <a:bodyPr wrap="none" rtlCol="0">
                <a:spAutoFit/>
              </a:bodyPr>
              <a:lstStyle/>
              <a:p>
                <a:pPr algn="ctr"/>
                <a:r>
                  <a:rPr lang="en-US" altLang="zh-CN" sz="1400" dirty="0">
                    <a:latin typeface="Times New Roman" panose="02020603050405020304" pitchFamily="18" charset="0"/>
                    <a:cs typeface="Times New Roman" panose="02020603050405020304" pitchFamily="18" charset="0"/>
                  </a:rPr>
                  <a:t>Encoder</a:t>
                </a:r>
                <a:r>
                  <a:rPr lang="zh-CN" altLang="en-US" sz="1400" dirty="0">
                    <a:latin typeface="Times New Roman" panose="02020603050405020304" pitchFamily="18" charset="0"/>
                    <a:cs typeface="Times New Roman" panose="02020603050405020304" pitchFamily="18" charset="0"/>
                  </a:rPr>
                  <a:t> </a:t>
                </a:r>
                <a14:m>
                  <m:oMath xmlns:m="http://schemas.openxmlformats.org/officeDocument/2006/math">
                    <m:r>
                      <a:rPr lang="en-US" altLang="zh-CN" sz="1400" i="1" dirty="0" smtClean="0">
                        <a:latin typeface="Cambria Math" panose="02040503050406030204" pitchFamily="18" charset="0"/>
                        <a:cs typeface="Times New Roman" panose="02020603050405020304" pitchFamily="18" charset="0"/>
                      </a:rPr>
                      <m:t>𝑒</m:t>
                    </m:r>
                  </m:oMath>
                </a14:m>
                <a:endParaRPr lang="en-US" sz="1400" dirty="0">
                  <a:latin typeface="Times New Roman" panose="02020603050405020304" pitchFamily="18"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D15EB65F-CC9C-6154-8F60-EA20ACA33A40}"/>
                  </a:ext>
                </a:extLst>
              </p:cNvPr>
              <p:cNvSpPr txBox="1">
                <a:spLocks noRot="1" noChangeAspect="1" noMove="1" noResize="1" noEditPoints="1" noAdjustHandles="1" noChangeArrowheads="1" noChangeShapeType="1" noTextEdit="1"/>
              </p:cNvSpPr>
              <p:nvPr/>
            </p:nvSpPr>
            <p:spPr>
              <a:xfrm>
                <a:off x="3537232" y="2527439"/>
                <a:ext cx="921214" cy="307777"/>
              </a:xfrm>
              <a:prstGeom prst="rect">
                <a:avLst/>
              </a:prstGeom>
              <a:blipFill>
                <a:blip r:embed="rId3"/>
                <a:stretch>
                  <a:fillRect l="-1370" t="-4000" b="-20000"/>
                </a:stretch>
              </a:blipFill>
            </p:spPr>
            <p:txBody>
              <a:bodyPr/>
              <a:lstStyle/>
              <a:p>
                <a:r>
                  <a:rPr lang="en-US">
                    <a:noFill/>
                  </a:rPr>
                  <a:t> </a:t>
                </a:r>
              </a:p>
            </p:txBody>
          </p:sp>
        </mc:Fallback>
      </mc:AlternateContent>
      <p:sp>
        <p:nvSpPr>
          <p:cNvPr id="9" name="Trapezoid 8">
            <a:extLst>
              <a:ext uri="{FF2B5EF4-FFF2-40B4-BE49-F238E27FC236}">
                <a16:creationId xmlns:a16="http://schemas.microsoft.com/office/drawing/2014/main" id="{8E414187-DECF-E75D-193F-DE9366AA67B1}"/>
              </a:ext>
            </a:extLst>
          </p:cNvPr>
          <p:cNvSpPr/>
          <p:nvPr/>
        </p:nvSpPr>
        <p:spPr>
          <a:xfrm rot="16200000">
            <a:off x="6058557" y="1557801"/>
            <a:ext cx="506110" cy="1265627"/>
          </a:xfrm>
          <a:prstGeom prst="trapezoid">
            <a:avLst>
              <a:gd name="adj" fmla="val 22043"/>
            </a:avLst>
          </a:prstGeom>
          <a:noFill/>
          <a:ln w="19050"/>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651E7C4-5EAA-3088-A066-C03F76C03CF8}"/>
                  </a:ext>
                </a:extLst>
              </p:cNvPr>
              <p:cNvSpPr txBox="1"/>
              <p:nvPr/>
            </p:nvSpPr>
            <p:spPr>
              <a:xfrm>
                <a:off x="5829620" y="2031590"/>
                <a:ext cx="988347" cy="307777"/>
              </a:xfrm>
              <a:prstGeom prst="rect">
                <a:avLst/>
              </a:prstGeom>
              <a:noFill/>
            </p:spPr>
            <p:txBody>
              <a:bodyPr wrap="none" rtlCol="0">
                <a:spAutoFit/>
              </a:bodyPr>
              <a:lstStyle/>
              <a:p>
                <a:pPr algn="ctr"/>
                <a:r>
                  <a:rPr lang="en-US" altLang="zh-CN" sz="1400" dirty="0">
                    <a:latin typeface="Times New Roman" panose="02020603050405020304" pitchFamily="18" charset="0"/>
                    <a:cs typeface="Times New Roman" panose="02020603050405020304" pitchFamily="18" charset="0"/>
                  </a:rPr>
                  <a:t>Predictor</a:t>
                </a:r>
                <a:r>
                  <a:rPr lang="zh-CN" altLang="en-US" sz="1400" dirty="0">
                    <a:latin typeface="Times New Roman" panose="02020603050405020304" pitchFamily="18" charset="0"/>
                    <a:cs typeface="Times New Roman" panose="02020603050405020304" pitchFamily="18" charset="0"/>
                  </a:rPr>
                  <a:t> </a:t>
                </a:r>
                <a14:m>
                  <m:oMath xmlns:m="http://schemas.openxmlformats.org/officeDocument/2006/math">
                    <m:r>
                      <a:rPr lang="en-US" altLang="zh-CN" sz="1400" b="0" i="1" smtClean="0">
                        <a:latin typeface="Cambria Math" panose="02040503050406030204" pitchFamily="18" charset="0"/>
                        <a:cs typeface="Times New Roman" panose="02020603050405020304" pitchFamily="18" charset="0"/>
                      </a:rPr>
                      <m:t>𝑝</m:t>
                    </m:r>
                  </m:oMath>
                </a14:m>
                <a:endParaRPr lang="en-US" sz="1400" dirty="0">
                  <a:latin typeface="Times New Roman" panose="02020603050405020304" pitchFamily="18"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E651E7C4-5EAA-3088-A066-C03F76C03CF8}"/>
                  </a:ext>
                </a:extLst>
              </p:cNvPr>
              <p:cNvSpPr txBox="1">
                <a:spLocks noRot="1" noChangeAspect="1" noMove="1" noResize="1" noEditPoints="1" noAdjustHandles="1" noChangeArrowheads="1" noChangeShapeType="1" noTextEdit="1"/>
              </p:cNvSpPr>
              <p:nvPr/>
            </p:nvSpPr>
            <p:spPr>
              <a:xfrm>
                <a:off x="5829620" y="2031590"/>
                <a:ext cx="988347" cy="307777"/>
              </a:xfrm>
              <a:prstGeom prst="rect">
                <a:avLst/>
              </a:prstGeom>
              <a:blipFill>
                <a:blip r:embed="rId4"/>
                <a:stretch>
                  <a:fillRect l="-1266" t="-3846" b="-19231"/>
                </a:stretch>
              </a:blipFill>
            </p:spPr>
            <p:txBody>
              <a:bodyPr/>
              <a:lstStyle/>
              <a:p>
                <a:r>
                  <a:rPr lang="en-US">
                    <a:noFill/>
                  </a:rPr>
                  <a:t> </a:t>
                </a:r>
              </a:p>
            </p:txBody>
          </p:sp>
        </mc:Fallback>
      </mc:AlternateContent>
      <p:grpSp>
        <p:nvGrpSpPr>
          <p:cNvPr id="11" name="Group 10">
            <a:extLst>
              <a:ext uri="{FF2B5EF4-FFF2-40B4-BE49-F238E27FC236}">
                <a16:creationId xmlns:a16="http://schemas.microsoft.com/office/drawing/2014/main" id="{1A6F160D-A2D9-D6C9-16C3-698EE734B595}"/>
              </a:ext>
            </a:extLst>
          </p:cNvPr>
          <p:cNvGrpSpPr/>
          <p:nvPr/>
        </p:nvGrpSpPr>
        <p:grpSpPr>
          <a:xfrm>
            <a:off x="4934150" y="2303360"/>
            <a:ext cx="300855" cy="853918"/>
            <a:chOff x="5572164" y="2894042"/>
            <a:chExt cx="300855" cy="853918"/>
          </a:xfrm>
        </p:grpSpPr>
        <p:sp>
          <p:nvSpPr>
            <p:cNvPr id="12" name="Rectangle 11">
              <a:extLst>
                <a:ext uri="{FF2B5EF4-FFF2-40B4-BE49-F238E27FC236}">
                  <a16:creationId xmlns:a16="http://schemas.microsoft.com/office/drawing/2014/main" id="{B5B536FD-D1ED-46F9-CF8E-7104D5A9BBEF}"/>
                </a:ext>
              </a:extLst>
            </p:cNvPr>
            <p:cNvSpPr/>
            <p:nvPr/>
          </p:nvSpPr>
          <p:spPr>
            <a:xfrm>
              <a:off x="5747194" y="2894042"/>
              <a:ext cx="125825" cy="661579"/>
            </a:xfrm>
            <a:prstGeom prst="rect">
              <a:avLst/>
            </a:prstGeom>
            <a:solidFill>
              <a:schemeClr val="bg1">
                <a:lumMod val="85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08CA1F6-0DE7-A0EC-4BCD-82F8F3642B57}"/>
                </a:ext>
              </a:extLst>
            </p:cNvPr>
            <p:cNvSpPr/>
            <p:nvPr/>
          </p:nvSpPr>
          <p:spPr>
            <a:xfrm>
              <a:off x="5691215" y="2958155"/>
              <a:ext cx="125825" cy="661579"/>
            </a:xfrm>
            <a:prstGeom prst="rect">
              <a:avLst/>
            </a:prstGeom>
            <a:solidFill>
              <a:schemeClr val="bg1">
                <a:lumMod val="75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BBA380A-C4EF-40C7-F11A-4494508647F0}"/>
                </a:ext>
              </a:extLst>
            </p:cNvPr>
            <p:cNvSpPr/>
            <p:nvPr/>
          </p:nvSpPr>
          <p:spPr>
            <a:xfrm>
              <a:off x="5635236" y="3022268"/>
              <a:ext cx="125825" cy="661579"/>
            </a:xfrm>
            <a:prstGeom prst="rect">
              <a:avLst/>
            </a:prstGeom>
            <a:solidFill>
              <a:schemeClr val="bg1">
                <a:lumMod val="65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BDE2F9C-1E86-6AAB-EF72-B943C73BE16A}"/>
                </a:ext>
              </a:extLst>
            </p:cNvPr>
            <p:cNvSpPr/>
            <p:nvPr/>
          </p:nvSpPr>
          <p:spPr>
            <a:xfrm>
              <a:off x="5572164" y="3086381"/>
              <a:ext cx="125825" cy="661579"/>
            </a:xfrm>
            <a:prstGeom prst="rect">
              <a:avLst/>
            </a:prstGeom>
            <a:solidFill>
              <a:schemeClr val="bg1">
                <a:lumMod val="5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grpSp>
      <p:cxnSp>
        <p:nvCxnSpPr>
          <p:cNvPr id="16" name="Straight Arrow Connector 15">
            <a:extLst>
              <a:ext uri="{FF2B5EF4-FFF2-40B4-BE49-F238E27FC236}">
                <a16:creationId xmlns:a16="http://schemas.microsoft.com/office/drawing/2014/main" id="{A85519C6-F129-0B5D-B0B5-532521745FEE}"/>
              </a:ext>
            </a:extLst>
          </p:cNvPr>
          <p:cNvCxnSpPr>
            <a:cxnSpLocks/>
            <a:stCxn id="7" idx="0"/>
          </p:cNvCxnSpPr>
          <p:nvPr/>
        </p:nvCxnSpPr>
        <p:spPr>
          <a:xfrm flipV="1">
            <a:off x="4633922" y="2680789"/>
            <a:ext cx="234411" cy="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rapezoid 16">
            <a:extLst>
              <a:ext uri="{FF2B5EF4-FFF2-40B4-BE49-F238E27FC236}">
                <a16:creationId xmlns:a16="http://schemas.microsoft.com/office/drawing/2014/main" id="{5D662F3C-64CA-C987-3D74-F867D28E3B8D}"/>
              </a:ext>
            </a:extLst>
          </p:cNvPr>
          <p:cNvSpPr/>
          <p:nvPr/>
        </p:nvSpPr>
        <p:spPr>
          <a:xfrm rot="16200000">
            <a:off x="6058554" y="2550731"/>
            <a:ext cx="506114" cy="1265627"/>
          </a:xfrm>
          <a:prstGeom prst="trapezoid">
            <a:avLst>
              <a:gd name="adj" fmla="val 22043"/>
            </a:avLst>
          </a:prstGeom>
          <a:solidFill>
            <a:srgbClr val="FF0000">
              <a:alpha val="50000"/>
            </a:srgbClr>
          </a:solidFill>
          <a:ln w="19050"/>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0BD6DA36-6D52-18EE-D34E-E0A57A511210}"/>
                  </a:ext>
                </a:extLst>
              </p:cNvPr>
              <p:cNvSpPr txBox="1"/>
              <p:nvPr/>
            </p:nvSpPr>
            <p:spPr>
              <a:xfrm>
                <a:off x="5659763" y="3029655"/>
                <a:ext cx="1336340" cy="307777"/>
              </a:xfrm>
              <a:prstGeom prst="rect">
                <a:avLst/>
              </a:prstGeom>
              <a:noFill/>
            </p:spPr>
            <p:txBody>
              <a:bodyPr wrap="square" rtlCol="0">
                <a:spAutoFit/>
              </a:bodyPr>
              <a:lstStyle/>
              <a:p>
                <a:pPr algn="ctr"/>
                <a:r>
                  <a:rPr lang="en-US" altLang="zh-CN" sz="1400" dirty="0">
                    <a:latin typeface="Times New Roman" panose="02020603050405020304" pitchFamily="18" charset="0"/>
                    <a:cs typeface="Times New Roman" panose="02020603050405020304" pitchFamily="18" charset="0"/>
                  </a:rPr>
                  <a:t>Discriminator</a:t>
                </a:r>
                <a:r>
                  <a:rPr lang="zh-CN" altLang="en-US" sz="1400" dirty="0">
                    <a:latin typeface="Times New Roman" panose="02020603050405020304" pitchFamily="18" charset="0"/>
                    <a:cs typeface="Times New Roman" panose="02020603050405020304" pitchFamily="18" charset="0"/>
                  </a:rPr>
                  <a:t> </a:t>
                </a:r>
                <a14:m>
                  <m:oMath xmlns:m="http://schemas.openxmlformats.org/officeDocument/2006/math">
                    <m:r>
                      <a:rPr lang="en-US" altLang="zh-CN" sz="1400" b="0" i="1" smtClean="0">
                        <a:latin typeface="Cambria Math" panose="02040503050406030204" pitchFamily="18" charset="0"/>
                        <a:cs typeface="Times New Roman" panose="02020603050405020304" pitchFamily="18" charset="0"/>
                      </a:rPr>
                      <m:t>𝑑</m:t>
                    </m:r>
                  </m:oMath>
                </a14:m>
                <a:endParaRPr lang="en-US" sz="1400" dirty="0">
                  <a:latin typeface="Times New Roman" panose="02020603050405020304" pitchFamily="18" charset="0"/>
                  <a:cs typeface="Times New Roman" panose="02020603050405020304" pitchFamily="18" charset="0"/>
                </a:endParaRPr>
              </a:p>
            </p:txBody>
          </p:sp>
        </mc:Choice>
        <mc:Fallback xmlns="">
          <p:sp>
            <p:nvSpPr>
              <p:cNvPr id="18" name="TextBox 17">
                <a:extLst>
                  <a:ext uri="{FF2B5EF4-FFF2-40B4-BE49-F238E27FC236}">
                    <a16:creationId xmlns:a16="http://schemas.microsoft.com/office/drawing/2014/main" id="{0BD6DA36-6D52-18EE-D34E-E0A57A511210}"/>
                  </a:ext>
                </a:extLst>
              </p:cNvPr>
              <p:cNvSpPr txBox="1">
                <a:spLocks noRot="1" noChangeAspect="1" noMove="1" noResize="1" noEditPoints="1" noAdjustHandles="1" noChangeArrowheads="1" noChangeShapeType="1" noTextEdit="1"/>
              </p:cNvSpPr>
              <p:nvPr/>
            </p:nvSpPr>
            <p:spPr>
              <a:xfrm>
                <a:off x="5659763" y="3029655"/>
                <a:ext cx="1336340" cy="307777"/>
              </a:xfrm>
              <a:prstGeom prst="rect">
                <a:avLst/>
              </a:prstGeom>
              <a:blipFill>
                <a:blip r:embed="rId5"/>
                <a:stretch>
                  <a:fillRect l="-935" t="-4000" b="-20000"/>
                </a:stretch>
              </a:blipFill>
            </p:spPr>
            <p:txBody>
              <a:bodyPr/>
              <a:lstStyle/>
              <a:p>
                <a:r>
                  <a:rPr lang="en-US">
                    <a:noFill/>
                  </a:rPr>
                  <a:t> </a:t>
                </a:r>
              </a:p>
            </p:txBody>
          </p:sp>
        </mc:Fallback>
      </mc:AlternateContent>
      <p:sp>
        <p:nvSpPr>
          <p:cNvPr id="21" name="Trapezoid 20">
            <a:extLst>
              <a:ext uri="{FF2B5EF4-FFF2-40B4-BE49-F238E27FC236}">
                <a16:creationId xmlns:a16="http://schemas.microsoft.com/office/drawing/2014/main" id="{3898CBE3-7E0C-FCDF-B033-EA23A5048DFA}"/>
              </a:ext>
            </a:extLst>
          </p:cNvPr>
          <p:cNvSpPr/>
          <p:nvPr/>
        </p:nvSpPr>
        <p:spPr>
          <a:xfrm rot="5400000">
            <a:off x="4227757" y="534810"/>
            <a:ext cx="441038" cy="1265627"/>
          </a:xfrm>
          <a:prstGeom prst="trapezoid">
            <a:avLst>
              <a:gd name="adj" fmla="val 22043"/>
            </a:avLst>
          </a:prstGeom>
          <a:noFill/>
          <a:ln w="19050"/>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2" name="Trapezoid 21">
            <a:extLst>
              <a:ext uri="{FF2B5EF4-FFF2-40B4-BE49-F238E27FC236}">
                <a16:creationId xmlns:a16="http://schemas.microsoft.com/office/drawing/2014/main" id="{3C1EAF05-0BD3-4D4F-C3D9-8868AF2F1155}"/>
              </a:ext>
            </a:extLst>
          </p:cNvPr>
          <p:cNvSpPr/>
          <p:nvPr/>
        </p:nvSpPr>
        <p:spPr>
          <a:xfrm rot="16200000">
            <a:off x="5602110" y="534811"/>
            <a:ext cx="441045" cy="1265627"/>
          </a:xfrm>
          <a:prstGeom prst="trapezoid">
            <a:avLst>
              <a:gd name="adj" fmla="val 22043"/>
            </a:avLst>
          </a:prstGeom>
          <a:noFill/>
          <a:ln w="19050"/>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16DB5082-79D7-C9C5-E6E4-C6BAFD2F2D4A}"/>
                  </a:ext>
                </a:extLst>
              </p:cNvPr>
              <p:cNvSpPr txBox="1"/>
              <p:nvPr/>
            </p:nvSpPr>
            <p:spPr>
              <a:xfrm>
                <a:off x="4308289" y="1354978"/>
                <a:ext cx="1642244" cy="307777"/>
              </a:xfrm>
              <a:prstGeom prst="rect">
                <a:avLst/>
              </a:prstGeom>
              <a:noFill/>
            </p:spPr>
            <p:txBody>
              <a:bodyPr wrap="none" rtlCol="0">
                <a:spAutoFit/>
              </a:bodyPr>
              <a:lstStyle/>
              <a:p>
                <a:pPr algn="ctr"/>
                <a:r>
                  <a:rPr lang="en-US" altLang="zh-CN" sz="1400" dirty="0">
                    <a:latin typeface="Times New Roman" panose="02020603050405020304" pitchFamily="18" charset="0"/>
                    <a:cs typeface="Times New Roman" panose="02020603050405020304" pitchFamily="18" charset="0"/>
                  </a:rPr>
                  <a:t>History</a:t>
                </a:r>
                <a:r>
                  <a:rPr lang="zh-CN" altLang="en-US" sz="1400" dirty="0">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Model</a:t>
                </a:r>
                <a:r>
                  <a:rPr lang="zh-CN" altLang="en-US" sz="1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CN" sz="1400" i="1" smtClean="0">
                            <a:latin typeface="Cambria Math" panose="02040503050406030204" pitchFamily="18" charset="0"/>
                            <a:cs typeface="Times New Roman" panose="02020603050405020304" pitchFamily="18" charset="0"/>
                          </a:rPr>
                        </m:ctrlPr>
                      </m:sSubPr>
                      <m:e>
                        <m:r>
                          <a:rPr lang="en-US" altLang="zh-CN" sz="1400" b="0" i="1" smtClean="0">
                            <a:latin typeface="Cambria Math" panose="02040503050406030204" pitchFamily="18" charset="0"/>
                            <a:cs typeface="Times New Roman" panose="02020603050405020304" pitchFamily="18" charset="0"/>
                          </a:rPr>
                          <m:t>𝐻</m:t>
                        </m:r>
                      </m:e>
                      <m:sub>
                        <m:r>
                          <a:rPr lang="en-US" altLang="zh-CN" sz="1400" b="0" i="1" smtClean="0">
                            <a:latin typeface="Cambria Math" panose="02040503050406030204" pitchFamily="18" charset="0"/>
                            <a:cs typeface="Times New Roman" panose="02020603050405020304" pitchFamily="18" charset="0"/>
                          </a:rPr>
                          <m:t>𝑡</m:t>
                        </m:r>
                        <m:r>
                          <a:rPr lang="en-US" altLang="zh-CN" sz="1400" b="0" i="1" smtClean="0">
                            <a:latin typeface="Cambria Math" panose="02040503050406030204" pitchFamily="18" charset="0"/>
                            <a:cs typeface="Times New Roman" panose="02020603050405020304" pitchFamily="18" charset="0"/>
                          </a:rPr>
                          <m:t>−1</m:t>
                        </m:r>
                      </m:sub>
                    </m:sSub>
                  </m:oMath>
                </a14:m>
                <a:endParaRPr lang="en-US" sz="1400" dirty="0">
                  <a:latin typeface="Times New Roman" panose="02020603050405020304" pitchFamily="18" charset="0"/>
                  <a:cs typeface="Times New Roman" panose="02020603050405020304" pitchFamily="18" charset="0"/>
                </a:endParaRPr>
              </a:p>
            </p:txBody>
          </p:sp>
        </mc:Choice>
        <mc:Fallback xmlns="">
          <p:sp>
            <p:nvSpPr>
              <p:cNvPr id="23" name="TextBox 22">
                <a:extLst>
                  <a:ext uri="{FF2B5EF4-FFF2-40B4-BE49-F238E27FC236}">
                    <a16:creationId xmlns:a16="http://schemas.microsoft.com/office/drawing/2014/main" id="{16DB5082-79D7-C9C5-E6E4-C6BAFD2F2D4A}"/>
                  </a:ext>
                </a:extLst>
              </p:cNvPr>
              <p:cNvSpPr txBox="1">
                <a:spLocks noRot="1" noChangeAspect="1" noMove="1" noResize="1" noEditPoints="1" noAdjustHandles="1" noChangeArrowheads="1" noChangeShapeType="1" noTextEdit="1"/>
              </p:cNvSpPr>
              <p:nvPr/>
            </p:nvSpPr>
            <p:spPr>
              <a:xfrm>
                <a:off x="4308289" y="1354978"/>
                <a:ext cx="1642244" cy="307777"/>
              </a:xfrm>
              <a:prstGeom prst="rect">
                <a:avLst/>
              </a:prstGeom>
              <a:blipFill>
                <a:blip r:embed="rId6"/>
                <a:stretch>
                  <a:fillRect l="-769" t="-3846" b="-15385"/>
                </a:stretch>
              </a:blipFill>
            </p:spPr>
            <p:txBody>
              <a:bodyPr/>
              <a:lstStyle/>
              <a:p>
                <a:r>
                  <a:rPr lang="en-US">
                    <a:noFill/>
                  </a:rPr>
                  <a:t> </a:t>
                </a:r>
              </a:p>
            </p:txBody>
          </p:sp>
        </mc:Fallback>
      </mc:AlternateContent>
      <p:sp>
        <p:nvSpPr>
          <p:cNvPr id="24" name="Rectangle 23">
            <a:extLst>
              <a:ext uri="{FF2B5EF4-FFF2-40B4-BE49-F238E27FC236}">
                <a16:creationId xmlns:a16="http://schemas.microsoft.com/office/drawing/2014/main" id="{58B87C27-CC4C-DC56-C69F-C321AFDF945C}"/>
              </a:ext>
            </a:extLst>
          </p:cNvPr>
          <p:cNvSpPr/>
          <p:nvPr/>
        </p:nvSpPr>
        <p:spPr>
          <a:xfrm>
            <a:off x="1477840" y="912560"/>
            <a:ext cx="548640" cy="548640"/>
          </a:xfrm>
          <a:prstGeom prst="rect">
            <a:avLst/>
          </a:prstGeom>
          <a:solidFill>
            <a:srgbClr val="FF0000">
              <a:alpha val="50000"/>
            </a:srgb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2576B2F-2762-D08D-5935-DBB5F1162B83}"/>
              </a:ext>
            </a:extLst>
          </p:cNvPr>
          <p:cNvSpPr/>
          <p:nvPr/>
        </p:nvSpPr>
        <p:spPr>
          <a:xfrm>
            <a:off x="1408520" y="997070"/>
            <a:ext cx="548640" cy="548640"/>
          </a:xfrm>
          <a:prstGeom prst="rect">
            <a:avLst/>
          </a:prstGeom>
          <a:solidFill>
            <a:srgbClr val="FF0000">
              <a:alpha val="50000"/>
            </a:srgb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7E8C6C0-AA26-767B-C3C9-FA0EEB0A7FA7}"/>
              </a:ext>
            </a:extLst>
          </p:cNvPr>
          <p:cNvSpPr/>
          <p:nvPr/>
        </p:nvSpPr>
        <p:spPr>
          <a:xfrm>
            <a:off x="1342342" y="1087857"/>
            <a:ext cx="548640" cy="548640"/>
          </a:xfrm>
          <a:prstGeom prst="rect">
            <a:avLst/>
          </a:prstGeom>
          <a:solidFill>
            <a:srgbClr val="FF0000">
              <a:alpha val="50000"/>
            </a:srgb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31CAE10-37F4-27FD-EE85-33AB4B444D5B}"/>
              </a:ext>
            </a:extLst>
          </p:cNvPr>
          <p:cNvSpPr/>
          <p:nvPr/>
        </p:nvSpPr>
        <p:spPr>
          <a:xfrm>
            <a:off x="1541651" y="2169738"/>
            <a:ext cx="548640" cy="548640"/>
          </a:xfrm>
          <a:prstGeom prst="rect">
            <a:avLst/>
          </a:prstGeom>
          <a:solidFill>
            <a:srgbClr val="FF0000">
              <a:alpha val="50000"/>
            </a:srgb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6CDD607D-3E69-1880-6765-CEF0C8959FBC}"/>
              </a:ext>
            </a:extLst>
          </p:cNvPr>
          <p:cNvSpPr/>
          <p:nvPr/>
        </p:nvSpPr>
        <p:spPr>
          <a:xfrm>
            <a:off x="1458624" y="2249398"/>
            <a:ext cx="548640" cy="548640"/>
          </a:xfrm>
          <a:prstGeom prst="rect">
            <a:avLst/>
          </a:prstGeom>
          <a:solidFill>
            <a:srgbClr val="FF0000">
              <a:alpha val="50000"/>
            </a:srgb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37BD7AF-F817-85E2-58BA-F66C6F5E77C0}"/>
              </a:ext>
            </a:extLst>
          </p:cNvPr>
          <p:cNvSpPr/>
          <p:nvPr/>
        </p:nvSpPr>
        <p:spPr>
          <a:xfrm>
            <a:off x="1375597" y="2330518"/>
            <a:ext cx="548640" cy="548640"/>
          </a:xfrm>
          <a:prstGeom prst="rect">
            <a:avLst/>
          </a:prstGeom>
          <a:solidFill>
            <a:srgbClr val="FF0000">
              <a:alpha val="50000"/>
            </a:srgb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A224119-4A76-72F8-77E1-9EDCD9160DAC}"/>
              </a:ext>
            </a:extLst>
          </p:cNvPr>
          <p:cNvSpPr/>
          <p:nvPr/>
        </p:nvSpPr>
        <p:spPr>
          <a:xfrm>
            <a:off x="1284157" y="2411638"/>
            <a:ext cx="548640" cy="548640"/>
          </a:xfrm>
          <a:prstGeom prst="rect">
            <a:avLst/>
          </a:prstGeom>
          <a:solidFill>
            <a:srgbClr val="FF0000">
              <a:alpha val="50000"/>
            </a:srgb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0FEABAF-1CBE-FDB2-F24D-F881D8DAB6E6}"/>
              </a:ext>
            </a:extLst>
          </p:cNvPr>
          <p:cNvSpPr/>
          <p:nvPr/>
        </p:nvSpPr>
        <p:spPr>
          <a:xfrm>
            <a:off x="1143829" y="785403"/>
            <a:ext cx="1127775" cy="2564553"/>
          </a:xfrm>
          <a:prstGeom prst="rect">
            <a:avLst/>
          </a:prstGeom>
          <a:noFill/>
          <a:ln w="1905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Elbow Connector 31">
            <a:extLst>
              <a:ext uri="{FF2B5EF4-FFF2-40B4-BE49-F238E27FC236}">
                <a16:creationId xmlns:a16="http://schemas.microsoft.com/office/drawing/2014/main" id="{F93F3223-0D6D-DBA2-203E-B600EB26098A}"/>
              </a:ext>
            </a:extLst>
          </p:cNvPr>
          <p:cNvCxnSpPr>
            <a:cxnSpLocks/>
            <a:stCxn id="31" idx="3"/>
            <a:endCxn id="6" idx="1"/>
          </p:cNvCxnSpPr>
          <p:nvPr/>
        </p:nvCxnSpPr>
        <p:spPr>
          <a:xfrm flipV="1">
            <a:off x="2271604" y="1226788"/>
            <a:ext cx="1441612" cy="840892"/>
          </a:xfrm>
          <a:prstGeom prst="bentConnector3">
            <a:avLst>
              <a:gd name="adj1" fmla="val 3414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Elbow Connector 32">
            <a:extLst>
              <a:ext uri="{FF2B5EF4-FFF2-40B4-BE49-F238E27FC236}">
                <a16:creationId xmlns:a16="http://schemas.microsoft.com/office/drawing/2014/main" id="{86046F37-FC4F-9997-8F2E-AD3C04DD82CD}"/>
              </a:ext>
            </a:extLst>
          </p:cNvPr>
          <p:cNvCxnSpPr>
            <a:cxnSpLocks/>
            <a:stCxn id="31" idx="3"/>
          </p:cNvCxnSpPr>
          <p:nvPr/>
        </p:nvCxnSpPr>
        <p:spPr>
          <a:xfrm>
            <a:off x="2271604" y="2067680"/>
            <a:ext cx="984411" cy="585809"/>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D9ED9E86-63F6-F7A2-3E19-2EA276BAC30A}"/>
              </a:ext>
            </a:extLst>
          </p:cNvPr>
          <p:cNvCxnSpPr>
            <a:cxnSpLocks/>
            <a:stCxn id="17" idx="2"/>
            <a:endCxn id="34" idx="1"/>
          </p:cNvCxnSpPr>
          <p:nvPr/>
        </p:nvCxnSpPr>
        <p:spPr>
          <a:xfrm flipV="1">
            <a:off x="6944425" y="3183543"/>
            <a:ext cx="408216" cy="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86B0FF0F-E788-48BC-EA4C-BA472D0AF663}"/>
                  </a:ext>
                </a:extLst>
              </p:cNvPr>
              <p:cNvSpPr txBox="1"/>
              <p:nvPr/>
            </p:nvSpPr>
            <p:spPr>
              <a:xfrm>
                <a:off x="1128976" y="1664841"/>
                <a:ext cx="1246367" cy="320088"/>
              </a:xfrm>
              <a:prstGeom prst="rect">
                <a:avLst/>
              </a:prstGeom>
              <a:noFill/>
            </p:spPr>
            <p:txBody>
              <a:bodyPr wrap="none" rtlCol="0">
                <a:spAutoFit/>
              </a:bodyPr>
              <a:lstStyle/>
              <a:p>
                <a:pPr algn="ctr"/>
                <a14:m>
                  <m:oMathPara xmlns:m="http://schemas.openxmlformats.org/officeDocument/2006/math">
                    <m:oMathParaPr>
                      <m:jc m:val="center"/>
                    </m:oMathParaPr>
                    <m:oMath xmlns:m="http://schemas.openxmlformats.org/officeDocument/2006/math">
                      <m:sSubSup>
                        <m:sSubSupPr>
                          <m:ctrlPr>
                            <a:rPr lang="en-US" altLang="zh-CN" sz="1400" b="0" i="1" smtClean="0">
                              <a:latin typeface="Cambria Math" panose="02040503050406030204" pitchFamily="18" charset="0"/>
                              <a:cs typeface="Times New Roman" panose="02020603050405020304" pitchFamily="18" charset="0"/>
                            </a:rPr>
                          </m:ctrlPr>
                        </m:sSubSupPr>
                        <m:e>
                          <m:r>
                            <a:rPr lang="en-US" altLang="zh-CN" sz="1400" b="0" i="1" smtClean="0">
                              <a:latin typeface="Cambria Math" panose="02040503050406030204" pitchFamily="18" charset="0"/>
                              <a:ea typeface="Cambria Math" panose="02040503050406030204" pitchFamily="18" charset="0"/>
                              <a:cs typeface="Times New Roman" panose="02020603050405020304" pitchFamily="18" charset="0"/>
                            </a:rPr>
                            <m:t>ℳ</m:t>
                          </m:r>
                          <m:r>
                            <a:rPr lang="en-US" altLang="zh-CN" sz="1400" b="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1400" i="1" smtClean="0">
                                  <a:solidFill>
                                    <a:schemeClr val="tx1"/>
                                  </a:solidFill>
                                  <a:latin typeface="Cambria Math" panose="02040503050406030204" pitchFamily="18" charset="0"/>
                                </a:rPr>
                              </m:ctrlPr>
                            </m:sSubPr>
                            <m:e>
                              <m:r>
                                <a:rPr lang="en-US" altLang="zh-CN" sz="1400" b="0" i="1" smtClean="0">
                                  <a:solidFill>
                                    <a:schemeClr val="tx1"/>
                                  </a:solidFill>
                                  <a:latin typeface="Cambria Math" panose="02040503050406030204" pitchFamily="18" charset="0"/>
                                </a:rPr>
                                <m:t>𝑀</m:t>
                              </m:r>
                            </m:e>
                            <m:sub>
                              <m:r>
                                <a:rPr lang="en-US" altLang="zh-CN" sz="1400" b="0" i="1" smtClean="0">
                                  <a:solidFill>
                                    <a:schemeClr val="tx1"/>
                                  </a:solidFill>
                                  <a:latin typeface="Cambria Math" panose="02040503050406030204" pitchFamily="18" charset="0"/>
                                </a:rPr>
                                <m:t>𝑖</m:t>
                              </m:r>
                            </m:sub>
                          </m:sSub>
                          <m:r>
                            <a:rPr lang="en-US" altLang="zh-CN" sz="1400" b="0" i="1" smtClean="0">
                              <a:latin typeface="Cambria Math" panose="02040503050406030204" pitchFamily="18" charset="0"/>
                              <a:cs typeface="Times New Roman" panose="02020603050405020304" pitchFamily="18" charset="0"/>
                            </a:rPr>
                            <m:t>}</m:t>
                          </m:r>
                        </m:e>
                        <m:sub>
                          <m:r>
                            <a:rPr lang="en-US" altLang="zh-CN" sz="1400" b="0" i="1" smtClean="0">
                              <a:latin typeface="Cambria Math" panose="02040503050406030204" pitchFamily="18" charset="0"/>
                              <a:cs typeface="Times New Roman" panose="02020603050405020304" pitchFamily="18" charset="0"/>
                            </a:rPr>
                            <m:t>𝑖</m:t>
                          </m:r>
                          <m:r>
                            <a:rPr lang="en-US" altLang="zh-CN" sz="1400" b="0" i="1" smtClean="0">
                              <a:latin typeface="Cambria Math" panose="02040503050406030204" pitchFamily="18" charset="0"/>
                              <a:cs typeface="Times New Roman" panose="02020603050405020304" pitchFamily="18" charset="0"/>
                            </a:rPr>
                            <m:t>=1</m:t>
                          </m:r>
                        </m:sub>
                        <m:sup>
                          <m:r>
                            <a:rPr lang="en-US" altLang="zh-CN" sz="1400" b="0" i="1" smtClean="0">
                              <a:latin typeface="Cambria Math" panose="02040503050406030204" pitchFamily="18" charset="0"/>
                              <a:cs typeface="Times New Roman" panose="02020603050405020304" pitchFamily="18" charset="0"/>
                            </a:rPr>
                            <m:t>𝑡</m:t>
                          </m:r>
                          <m:r>
                            <a:rPr lang="en-US" altLang="zh-CN" sz="1400" b="0" i="1" smtClean="0">
                              <a:latin typeface="Cambria Math" panose="02040503050406030204" pitchFamily="18" charset="0"/>
                              <a:cs typeface="Times New Roman" panose="02020603050405020304" pitchFamily="18" charset="0"/>
                            </a:rPr>
                            <m:t>−1</m:t>
                          </m:r>
                        </m:sup>
                      </m:sSubSup>
                    </m:oMath>
                  </m:oMathPara>
                </a14:m>
                <a:endParaRPr lang="en-US" sz="1400" dirty="0">
                  <a:latin typeface="Times New Roman" panose="02020603050405020304" pitchFamily="18" charset="0"/>
                  <a:cs typeface="Times New Roman" panose="02020603050405020304" pitchFamily="18" charset="0"/>
                </a:endParaRPr>
              </a:p>
            </p:txBody>
          </p:sp>
        </mc:Choice>
        <mc:Fallback xmlns="">
          <p:sp>
            <p:nvSpPr>
              <p:cNvPr id="40" name="TextBox 39">
                <a:extLst>
                  <a:ext uri="{FF2B5EF4-FFF2-40B4-BE49-F238E27FC236}">
                    <a16:creationId xmlns:a16="http://schemas.microsoft.com/office/drawing/2014/main" id="{86B0FF0F-E788-48BC-EA4C-BA472D0AF663}"/>
                  </a:ext>
                </a:extLst>
              </p:cNvPr>
              <p:cNvSpPr txBox="1">
                <a:spLocks noRot="1" noChangeAspect="1" noMove="1" noResize="1" noEditPoints="1" noAdjustHandles="1" noChangeArrowheads="1" noChangeShapeType="1" noTextEdit="1"/>
              </p:cNvSpPr>
              <p:nvPr/>
            </p:nvSpPr>
            <p:spPr>
              <a:xfrm>
                <a:off x="1128976" y="1664841"/>
                <a:ext cx="1246367" cy="320088"/>
              </a:xfrm>
              <a:prstGeom prst="rect">
                <a:avLst/>
              </a:prstGeom>
              <a:blipFill>
                <a:blip r:embed="rId7"/>
                <a:stretch>
                  <a:fillRect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39CF1B5F-2378-685B-6143-77B94C67EB5A}"/>
                  </a:ext>
                </a:extLst>
              </p:cNvPr>
              <p:cNvSpPr txBox="1"/>
              <p:nvPr/>
            </p:nvSpPr>
            <p:spPr>
              <a:xfrm>
                <a:off x="1483996" y="2979067"/>
                <a:ext cx="436982"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panose="02040503050406030204" pitchFamily="18" charset="0"/>
                            </a:rPr>
                          </m:ctrlPr>
                        </m:sSubPr>
                        <m:e>
                          <m:r>
                            <a:rPr lang="en-US" sz="1400" i="1" smtClean="0">
                              <a:solidFill>
                                <a:schemeClr val="tx1"/>
                              </a:solidFill>
                              <a:latin typeface="Cambria Math" panose="02040503050406030204" pitchFamily="18" charset="0"/>
                              <a:ea typeface="Cambria Math" panose="02040503050406030204" pitchFamily="18" charset="0"/>
                            </a:rPr>
                            <m:t>𝒮</m:t>
                          </m:r>
                        </m:e>
                        <m:sub>
                          <m:r>
                            <a:rPr lang="en-US" altLang="zh-CN" sz="1400" b="0" i="1" smtClean="0">
                              <a:solidFill>
                                <a:schemeClr val="tx1"/>
                              </a:solidFill>
                              <a:latin typeface="Cambria Math" panose="02040503050406030204" pitchFamily="18" charset="0"/>
                              <a:ea typeface="Cambria Math" panose="02040503050406030204" pitchFamily="18" charset="0"/>
                            </a:rPr>
                            <m:t>𝑡</m:t>
                          </m:r>
                        </m:sub>
                      </m:sSub>
                    </m:oMath>
                  </m:oMathPara>
                </a14:m>
                <a:endParaRPr lang="en-US" sz="1400" dirty="0"/>
              </a:p>
            </p:txBody>
          </p:sp>
        </mc:Choice>
        <mc:Fallback xmlns="">
          <p:sp>
            <p:nvSpPr>
              <p:cNvPr id="41" name="TextBox 40">
                <a:extLst>
                  <a:ext uri="{FF2B5EF4-FFF2-40B4-BE49-F238E27FC236}">
                    <a16:creationId xmlns:a16="http://schemas.microsoft.com/office/drawing/2014/main" id="{39CF1B5F-2378-685B-6143-77B94C67EB5A}"/>
                  </a:ext>
                </a:extLst>
              </p:cNvPr>
              <p:cNvSpPr txBox="1">
                <a:spLocks noRot="1" noChangeAspect="1" noMove="1" noResize="1" noEditPoints="1" noAdjustHandles="1" noChangeArrowheads="1" noChangeShapeType="1" noTextEdit="1"/>
              </p:cNvSpPr>
              <p:nvPr/>
            </p:nvSpPr>
            <p:spPr>
              <a:xfrm>
                <a:off x="1483996" y="2979067"/>
                <a:ext cx="436982" cy="307777"/>
              </a:xfrm>
              <a:prstGeom prst="rect">
                <a:avLst/>
              </a:prstGeom>
              <a:blipFill>
                <a:blip r:embed="rId8"/>
                <a:stretch>
                  <a:fillRect/>
                </a:stretch>
              </a:blipFill>
            </p:spPr>
            <p:txBody>
              <a:bodyPr/>
              <a:lstStyle/>
              <a:p>
                <a:r>
                  <a:rPr lang="en-US">
                    <a:noFill/>
                  </a:rPr>
                  <a:t> </a:t>
                </a:r>
              </a:p>
            </p:txBody>
          </p:sp>
        </mc:Fallback>
      </mc:AlternateContent>
      <p:cxnSp>
        <p:nvCxnSpPr>
          <p:cNvPr id="47" name="Straight Arrow Connector 46">
            <a:extLst>
              <a:ext uri="{FF2B5EF4-FFF2-40B4-BE49-F238E27FC236}">
                <a16:creationId xmlns:a16="http://schemas.microsoft.com/office/drawing/2014/main" id="{3673D12D-460A-CC51-2565-9C7258A83F19}"/>
              </a:ext>
            </a:extLst>
          </p:cNvPr>
          <p:cNvCxnSpPr>
            <a:cxnSpLocks/>
          </p:cNvCxnSpPr>
          <p:nvPr/>
        </p:nvCxnSpPr>
        <p:spPr>
          <a:xfrm>
            <a:off x="1019690" y="785403"/>
            <a:ext cx="0" cy="284840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E81695EC-0E40-EF86-EDAC-1B6CB963C229}"/>
                  </a:ext>
                </a:extLst>
              </p:cNvPr>
              <p:cNvSpPr txBox="1"/>
              <p:nvPr/>
            </p:nvSpPr>
            <p:spPr>
              <a:xfrm>
                <a:off x="763459" y="2653489"/>
                <a:ext cx="14991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𝑡</m:t>
                      </m:r>
                    </m:oMath>
                  </m:oMathPara>
                </a14:m>
                <a:endParaRPr lang="en-US" dirty="0"/>
              </a:p>
            </p:txBody>
          </p:sp>
        </mc:Choice>
        <mc:Fallback xmlns="">
          <p:sp>
            <p:nvSpPr>
              <p:cNvPr id="48" name="TextBox 47">
                <a:extLst>
                  <a:ext uri="{FF2B5EF4-FFF2-40B4-BE49-F238E27FC236}">
                    <a16:creationId xmlns:a16="http://schemas.microsoft.com/office/drawing/2014/main" id="{E81695EC-0E40-EF86-EDAC-1B6CB963C229}"/>
                  </a:ext>
                </a:extLst>
              </p:cNvPr>
              <p:cNvSpPr txBox="1">
                <a:spLocks noRot="1" noChangeAspect="1" noMove="1" noResize="1" noEditPoints="1" noAdjustHandles="1" noChangeArrowheads="1" noChangeShapeType="1" noTextEdit="1"/>
              </p:cNvSpPr>
              <p:nvPr/>
            </p:nvSpPr>
            <p:spPr>
              <a:xfrm>
                <a:off x="763459" y="2653489"/>
                <a:ext cx="149913" cy="276999"/>
              </a:xfrm>
              <a:prstGeom prst="rect">
                <a:avLst/>
              </a:prstGeom>
              <a:blipFill>
                <a:blip r:embed="rId9"/>
                <a:stretch>
                  <a:fillRect l="-33333" r="-25000" b="-4348"/>
                </a:stretch>
              </a:blipFill>
            </p:spPr>
            <p:txBody>
              <a:bodyPr/>
              <a:lstStyle/>
              <a:p>
                <a:r>
                  <a:rPr lang="en-US">
                    <a:noFill/>
                  </a:rPr>
                  <a:t> </a:t>
                </a:r>
              </a:p>
            </p:txBody>
          </p:sp>
        </mc:Fallback>
      </mc:AlternateContent>
      <p:cxnSp>
        <p:nvCxnSpPr>
          <p:cNvPr id="49" name="Straight Connector 48">
            <a:extLst>
              <a:ext uri="{FF2B5EF4-FFF2-40B4-BE49-F238E27FC236}">
                <a16:creationId xmlns:a16="http://schemas.microsoft.com/office/drawing/2014/main" id="{61DA6652-1BD0-DA22-1916-7CB8117BA062}"/>
              </a:ext>
            </a:extLst>
          </p:cNvPr>
          <p:cNvCxnSpPr>
            <a:stCxn id="48" idx="3"/>
          </p:cNvCxnSpPr>
          <p:nvPr/>
        </p:nvCxnSpPr>
        <p:spPr>
          <a:xfrm flipV="1">
            <a:off x="913372" y="2791988"/>
            <a:ext cx="105911"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8C24A8D9-1221-819C-25C1-16E208AC1E92}"/>
              </a:ext>
            </a:extLst>
          </p:cNvPr>
          <p:cNvSpPr txBox="1"/>
          <p:nvPr/>
        </p:nvSpPr>
        <p:spPr>
          <a:xfrm>
            <a:off x="1029422" y="3398396"/>
            <a:ext cx="997389" cy="307777"/>
          </a:xfrm>
          <a:prstGeom prst="rect">
            <a:avLst/>
          </a:prstGeom>
          <a:noFill/>
        </p:spPr>
        <p:txBody>
          <a:bodyPr wrap="none" rtlCol="0">
            <a:spAutoFit/>
          </a:bodyPr>
          <a:lstStyle/>
          <a:p>
            <a:pPr algn="ctr"/>
            <a:r>
              <a:rPr lang="en-US" altLang="zh-CN" sz="1400" dirty="0">
                <a:latin typeface="Times New Roman" panose="02020603050405020304" pitchFamily="18" charset="0"/>
                <a:cs typeface="Times New Roman" panose="02020603050405020304" pitchFamily="18" charset="0"/>
              </a:rPr>
              <a:t>Domain</a:t>
            </a:r>
            <a:r>
              <a:rPr lang="zh-CN" altLang="en-US" sz="1400" dirty="0">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ID</a:t>
            </a:r>
            <a:endParaRPr lang="en-US" sz="1400" dirty="0">
              <a:latin typeface="Times New Roman" panose="02020603050405020304" pitchFamily="18" charset="0"/>
              <a:cs typeface="Times New Roman" panose="02020603050405020304" pitchFamily="18" charset="0"/>
            </a:endParaRPr>
          </a:p>
        </p:txBody>
      </p:sp>
      <p:cxnSp>
        <p:nvCxnSpPr>
          <p:cNvPr id="104" name="Elbow Connector 103">
            <a:extLst>
              <a:ext uri="{FF2B5EF4-FFF2-40B4-BE49-F238E27FC236}">
                <a16:creationId xmlns:a16="http://schemas.microsoft.com/office/drawing/2014/main" id="{828B0BAA-AAD1-A1E3-BFD8-1F6624CA5A02}"/>
              </a:ext>
            </a:extLst>
          </p:cNvPr>
          <p:cNvCxnSpPr>
            <a:cxnSpLocks/>
            <a:stCxn id="12" idx="0"/>
            <a:endCxn id="9" idx="0"/>
          </p:cNvCxnSpPr>
          <p:nvPr/>
        </p:nvCxnSpPr>
        <p:spPr>
          <a:xfrm rot="5400000" flipH="1" flipV="1">
            <a:off x="5369074" y="1993635"/>
            <a:ext cx="112745" cy="506706"/>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Elbow Connector 106">
            <a:extLst>
              <a:ext uri="{FF2B5EF4-FFF2-40B4-BE49-F238E27FC236}">
                <a16:creationId xmlns:a16="http://schemas.microsoft.com/office/drawing/2014/main" id="{2AAA4844-C899-DDCC-B525-2CAE81DAEC13}"/>
              </a:ext>
            </a:extLst>
          </p:cNvPr>
          <p:cNvCxnSpPr>
            <a:cxnSpLocks/>
            <a:endCxn id="18" idx="1"/>
          </p:cNvCxnSpPr>
          <p:nvPr/>
        </p:nvCxnSpPr>
        <p:spPr>
          <a:xfrm flipV="1">
            <a:off x="5186119" y="3183544"/>
            <a:ext cx="473644" cy="1"/>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CA736649-538C-76A7-EDC8-05A23E970B9B}"/>
              </a:ext>
            </a:extLst>
          </p:cNvPr>
          <p:cNvCxnSpPr>
            <a:cxnSpLocks/>
          </p:cNvCxnSpPr>
          <p:nvPr/>
        </p:nvCxnSpPr>
        <p:spPr>
          <a:xfrm>
            <a:off x="448734" y="3830096"/>
            <a:ext cx="1129453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9" name="Picture 118">
            <a:extLst>
              <a:ext uri="{FF2B5EF4-FFF2-40B4-BE49-F238E27FC236}">
                <a16:creationId xmlns:a16="http://schemas.microsoft.com/office/drawing/2014/main" id="{D9C2AC17-D394-ABD1-00CC-9E312C4407D1}"/>
              </a:ext>
            </a:extLst>
          </p:cNvPr>
          <p:cNvPicPr>
            <a:picLocks noChangeAspect="1"/>
          </p:cNvPicPr>
          <p:nvPr/>
        </p:nvPicPr>
        <p:blipFill rotWithShape="1">
          <a:blip r:embed="rId10"/>
          <a:srcRect l="4702" t="27224" r="5169" b="23710"/>
          <a:stretch/>
        </p:blipFill>
        <p:spPr>
          <a:xfrm>
            <a:off x="2201538" y="4020534"/>
            <a:ext cx="7788925" cy="2401677"/>
          </a:xfrm>
          <a:prstGeom prst="rect">
            <a:avLst/>
          </a:prstGeom>
        </p:spPr>
      </p:pic>
      <p:sp>
        <p:nvSpPr>
          <p:cNvPr id="20" name="Rectangle 19">
            <a:extLst>
              <a:ext uri="{FF2B5EF4-FFF2-40B4-BE49-F238E27FC236}">
                <a16:creationId xmlns:a16="http://schemas.microsoft.com/office/drawing/2014/main" id="{9BDEAC4F-D9EE-9BEA-9E75-81EE7D8BBFB0}"/>
              </a:ext>
            </a:extLst>
          </p:cNvPr>
          <p:cNvSpPr/>
          <p:nvPr/>
        </p:nvSpPr>
        <p:spPr>
          <a:xfrm>
            <a:off x="3445741" y="4827110"/>
            <a:ext cx="2005070" cy="759866"/>
          </a:xfrm>
          <a:prstGeom prst="rect">
            <a:avLst/>
          </a:prstGeom>
          <a:solidFill>
            <a:srgbClr val="FF0000">
              <a:alpha val="50000"/>
            </a:srgb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7FA63E9D-62C0-2B20-4D54-69FE6B3FDEA8}"/>
              </a:ext>
            </a:extLst>
          </p:cNvPr>
          <p:cNvSpPr txBox="1"/>
          <p:nvPr/>
        </p:nvSpPr>
        <p:spPr>
          <a:xfrm>
            <a:off x="7352641" y="2998877"/>
            <a:ext cx="3695530" cy="369332"/>
          </a:xfrm>
          <a:prstGeom prst="rect">
            <a:avLst/>
          </a:prstGeom>
          <a:noFill/>
        </p:spPr>
        <p:txBody>
          <a:bodyPr wrap="square">
            <a:spAutoFit/>
          </a:bodyPr>
          <a:lstStyle/>
          <a:p>
            <a:pPr algn="ctr"/>
            <a:r>
              <a:rPr lang="en-US" altLang="zh-CN" b="1" i="1" dirty="0">
                <a:solidFill>
                  <a:srgbClr val="FF0000"/>
                </a:solidFill>
                <a:latin typeface="Times New Roman" panose="02020603050405020304" pitchFamily="18" charset="0"/>
                <a:cs typeface="Times New Roman" panose="02020603050405020304" pitchFamily="18" charset="0"/>
              </a:rPr>
              <a:t>Adversarial</a:t>
            </a:r>
            <a:r>
              <a:rPr lang="zh-CN" altLang="en-US" b="1" i="1" dirty="0">
                <a:solidFill>
                  <a:srgbClr val="FF0000"/>
                </a:solidFill>
                <a:latin typeface="Times New Roman" panose="02020603050405020304" pitchFamily="18" charset="0"/>
                <a:cs typeface="Times New Roman" panose="02020603050405020304" pitchFamily="18" charset="0"/>
              </a:rPr>
              <a:t> </a:t>
            </a:r>
            <a:r>
              <a:rPr lang="en-US" altLang="zh-CN" b="1" i="1" dirty="0">
                <a:solidFill>
                  <a:srgbClr val="FF0000"/>
                </a:solidFill>
                <a:latin typeface="Times New Roman" panose="02020603050405020304" pitchFamily="18" charset="0"/>
                <a:cs typeface="Times New Roman" panose="02020603050405020304" pitchFamily="18" charset="0"/>
              </a:rPr>
              <a:t>Feature</a:t>
            </a:r>
            <a:r>
              <a:rPr lang="zh-CN" altLang="en-US" b="1" i="1" dirty="0">
                <a:solidFill>
                  <a:srgbClr val="FF0000"/>
                </a:solidFill>
                <a:latin typeface="Times New Roman" panose="02020603050405020304" pitchFamily="18" charset="0"/>
                <a:cs typeface="Times New Roman" panose="02020603050405020304" pitchFamily="18" charset="0"/>
              </a:rPr>
              <a:t> </a:t>
            </a:r>
            <a:r>
              <a:rPr lang="en-US" altLang="zh-CN" b="1" i="1" dirty="0">
                <a:solidFill>
                  <a:srgbClr val="FF0000"/>
                </a:solidFill>
                <a:latin typeface="Times New Roman" panose="02020603050405020304" pitchFamily="18" charset="0"/>
                <a:cs typeface="Times New Roman" panose="02020603050405020304" pitchFamily="18" charset="0"/>
              </a:rPr>
              <a:t>Alignment</a:t>
            </a:r>
            <a:r>
              <a:rPr lang="zh-CN" altLang="en-US" b="1" i="1" dirty="0">
                <a:solidFill>
                  <a:srgbClr val="FF0000"/>
                </a:solidFill>
                <a:latin typeface="Times New Roman" panose="02020603050405020304" pitchFamily="18" charset="0"/>
                <a:cs typeface="Times New Roman" panose="02020603050405020304" pitchFamily="18" charset="0"/>
              </a:rPr>
              <a:t> </a:t>
            </a:r>
            <a:r>
              <a:rPr lang="en-US" altLang="zh-CN" b="1" i="1" dirty="0">
                <a:solidFill>
                  <a:srgbClr val="FF0000"/>
                </a:solidFill>
                <a:latin typeface="Times New Roman" panose="02020603050405020304" pitchFamily="18" charset="0"/>
                <a:cs typeface="Times New Roman" panose="02020603050405020304" pitchFamily="18" charset="0"/>
              </a:rPr>
              <a:t>Loss</a:t>
            </a:r>
            <a:endParaRPr lang="en-US"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3113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EEBD9-2A66-4B11-89D1-CB10B62734F7}"/>
              </a:ext>
            </a:extLst>
          </p:cNvPr>
          <p:cNvSpPr>
            <a:spLocks noGrp="1"/>
          </p:cNvSpPr>
          <p:nvPr>
            <p:ph type="title"/>
          </p:nvPr>
        </p:nvSpPr>
        <p:spPr/>
        <p:txBody>
          <a:bodyPr/>
          <a:lstStyle/>
          <a:p>
            <a:r>
              <a:rPr lang="en-US" altLang="zh-CN" dirty="0"/>
              <a:t>UDIL:</a:t>
            </a:r>
            <a:r>
              <a:rPr lang="zh-CN" altLang="en-US" dirty="0"/>
              <a:t> </a:t>
            </a:r>
            <a:r>
              <a:rPr lang="en-US" altLang="zh-CN" dirty="0"/>
              <a:t>An</a:t>
            </a:r>
            <a:r>
              <a:rPr lang="zh-CN" altLang="en-US" dirty="0"/>
              <a:t> </a:t>
            </a:r>
            <a:r>
              <a:rPr lang="en-US" altLang="zh-CN" i="1" dirty="0"/>
              <a:t>Adaptive</a:t>
            </a:r>
            <a:r>
              <a:rPr lang="zh-CN" altLang="en-US" dirty="0"/>
              <a:t> </a:t>
            </a:r>
            <a:r>
              <a:rPr lang="en-US" altLang="zh-CN" dirty="0"/>
              <a:t>Bound</a:t>
            </a:r>
            <a:r>
              <a:rPr lang="zh-CN" altLang="en-US" dirty="0"/>
              <a:t> </a:t>
            </a:r>
            <a:r>
              <a:rPr lang="en-US" altLang="zh-CN" dirty="0"/>
              <a:t>for</a:t>
            </a:r>
            <a:r>
              <a:rPr lang="zh-CN" altLang="en-US" dirty="0"/>
              <a:t> </a:t>
            </a:r>
            <a:r>
              <a:rPr lang="en-US" altLang="zh-CN" dirty="0"/>
              <a:t>DIL</a:t>
            </a:r>
            <a:endParaRPr lang="en-US" dirty="0"/>
          </a:p>
        </p:txBody>
      </p:sp>
      <p:sp>
        <p:nvSpPr>
          <p:cNvPr id="4" name="Date Placeholder 3">
            <a:extLst>
              <a:ext uri="{FF2B5EF4-FFF2-40B4-BE49-F238E27FC236}">
                <a16:creationId xmlns:a16="http://schemas.microsoft.com/office/drawing/2014/main" id="{6A68A9A2-8C67-F06C-6684-26C30F7BB11A}"/>
              </a:ext>
            </a:extLst>
          </p:cNvPr>
          <p:cNvSpPr>
            <a:spLocks noGrp="1"/>
          </p:cNvSpPr>
          <p:nvPr>
            <p:ph type="dt" sz="half" idx="10"/>
          </p:nvPr>
        </p:nvSpPr>
        <p:spPr/>
        <p:txBody>
          <a:bodyPr/>
          <a:lstStyle/>
          <a:p>
            <a:r>
              <a:rPr lang="en-US"/>
              <a:t>10/17/23</a:t>
            </a:r>
          </a:p>
        </p:txBody>
      </p:sp>
      <p:sp>
        <p:nvSpPr>
          <p:cNvPr id="5" name="Slide Number Placeholder 4">
            <a:extLst>
              <a:ext uri="{FF2B5EF4-FFF2-40B4-BE49-F238E27FC236}">
                <a16:creationId xmlns:a16="http://schemas.microsoft.com/office/drawing/2014/main" id="{2E8A7005-9440-7A95-FD20-C171ED705035}"/>
              </a:ext>
            </a:extLst>
          </p:cNvPr>
          <p:cNvSpPr>
            <a:spLocks noGrp="1"/>
          </p:cNvSpPr>
          <p:nvPr>
            <p:ph type="sldNum" sz="quarter" idx="12"/>
          </p:nvPr>
        </p:nvSpPr>
        <p:spPr/>
        <p:txBody>
          <a:bodyPr/>
          <a:lstStyle/>
          <a:p>
            <a:fld id="{1356DADE-C119-9245-93D0-7CF111F66159}" type="slidenum">
              <a:rPr lang="en-US" smtClean="0"/>
              <a:t>13</a:t>
            </a:fld>
            <a:endParaRPr lang="en-US"/>
          </a:p>
        </p:txBody>
      </p:sp>
      <p:sp>
        <p:nvSpPr>
          <p:cNvPr id="6" name="Rectangle 5">
            <a:extLst>
              <a:ext uri="{FF2B5EF4-FFF2-40B4-BE49-F238E27FC236}">
                <a16:creationId xmlns:a16="http://schemas.microsoft.com/office/drawing/2014/main" id="{328703A8-DA25-5EE7-C4C8-33E937AE358A}"/>
              </a:ext>
            </a:extLst>
          </p:cNvPr>
          <p:cNvSpPr/>
          <p:nvPr/>
        </p:nvSpPr>
        <p:spPr>
          <a:xfrm>
            <a:off x="3713216" y="784355"/>
            <a:ext cx="2918564" cy="884866"/>
          </a:xfrm>
          <a:prstGeom prst="rect">
            <a:avLst/>
          </a:prstGeom>
          <a:noFill/>
          <a:ln w="1905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rapezoid 6">
            <a:extLst>
              <a:ext uri="{FF2B5EF4-FFF2-40B4-BE49-F238E27FC236}">
                <a16:creationId xmlns:a16="http://schemas.microsoft.com/office/drawing/2014/main" id="{3620EC5E-22CF-CB60-9BA6-1E38958CFFB7}"/>
              </a:ext>
            </a:extLst>
          </p:cNvPr>
          <p:cNvSpPr/>
          <p:nvPr/>
        </p:nvSpPr>
        <p:spPr>
          <a:xfrm rot="5400000">
            <a:off x="3748055" y="2047976"/>
            <a:ext cx="506106" cy="1265627"/>
          </a:xfrm>
          <a:prstGeom prst="trapezoid">
            <a:avLst>
              <a:gd name="adj" fmla="val 22043"/>
            </a:avLst>
          </a:prstGeom>
          <a:noFill/>
          <a:ln w="19050"/>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15EB65F-CC9C-6154-8F60-EA20ACA33A40}"/>
                  </a:ext>
                </a:extLst>
              </p:cNvPr>
              <p:cNvSpPr txBox="1"/>
              <p:nvPr/>
            </p:nvSpPr>
            <p:spPr>
              <a:xfrm>
                <a:off x="3537232" y="2527439"/>
                <a:ext cx="921214" cy="307777"/>
              </a:xfrm>
              <a:prstGeom prst="rect">
                <a:avLst/>
              </a:prstGeom>
              <a:noFill/>
            </p:spPr>
            <p:txBody>
              <a:bodyPr wrap="none" rtlCol="0">
                <a:spAutoFit/>
              </a:bodyPr>
              <a:lstStyle/>
              <a:p>
                <a:pPr algn="ctr"/>
                <a:r>
                  <a:rPr lang="en-US" altLang="zh-CN" sz="1400" dirty="0">
                    <a:latin typeface="Times New Roman" panose="02020603050405020304" pitchFamily="18" charset="0"/>
                    <a:cs typeface="Times New Roman" panose="02020603050405020304" pitchFamily="18" charset="0"/>
                  </a:rPr>
                  <a:t>Encoder</a:t>
                </a:r>
                <a:r>
                  <a:rPr lang="zh-CN" altLang="en-US" sz="1400" dirty="0">
                    <a:latin typeface="Times New Roman" panose="02020603050405020304" pitchFamily="18" charset="0"/>
                    <a:cs typeface="Times New Roman" panose="02020603050405020304" pitchFamily="18" charset="0"/>
                  </a:rPr>
                  <a:t> </a:t>
                </a:r>
                <a14:m>
                  <m:oMath xmlns:m="http://schemas.openxmlformats.org/officeDocument/2006/math">
                    <m:r>
                      <a:rPr lang="en-US" altLang="zh-CN" sz="1400" i="1" dirty="0" smtClean="0">
                        <a:latin typeface="Cambria Math" panose="02040503050406030204" pitchFamily="18" charset="0"/>
                        <a:cs typeface="Times New Roman" panose="02020603050405020304" pitchFamily="18" charset="0"/>
                      </a:rPr>
                      <m:t>𝑒</m:t>
                    </m:r>
                  </m:oMath>
                </a14:m>
                <a:endParaRPr lang="en-US" sz="1400" dirty="0">
                  <a:latin typeface="Times New Roman" panose="02020603050405020304" pitchFamily="18"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D15EB65F-CC9C-6154-8F60-EA20ACA33A40}"/>
                  </a:ext>
                </a:extLst>
              </p:cNvPr>
              <p:cNvSpPr txBox="1">
                <a:spLocks noRot="1" noChangeAspect="1" noMove="1" noResize="1" noEditPoints="1" noAdjustHandles="1" noChangeArrowheads="1" noChangeShapeType="1" noTextEdit="1"/>
              </p:cNvSpPr>
              <p:nvPr/>
            </p:nvSpPr>
            <p:spPr>
              <a:xfrm>
                <a:off x="3537232" y="2527439"/>
                <a:ext cx="921214" cy="307777"/>
              </a:xfrm>
              <a:prstGeom prst="rect">
                <a:avLst/>
              </a:prstGeom>
              <a:blipFill>
                <a:blip r:embed="rId3"/>
                <a:stretch>
                  <a:fillRect l="-1370" t="-4000" b="-20000"/>
                </a:stretch>
              </a:blipFill>
            </p:spPr>
            <p:txBody>
              <a:bodyPr/>
              <a:lstStyle/>
              <a:p>
                <a:r>
                  <a:rPr lang="en-US">
                    <a:noFill/>
                  </a:rPr>
                  <a:t> </a:t>
                </a:r>
              </a:p>
            </p:txBody>
          </p:sp>
        </mc:Fallback>
      </mc:AlternateContent>
      <p:sp>
        <p:nvSpPr>
          <p:cNvPr id="9" name="Trapezoid 8">
            <a:extLst>
              <a:ext uri="{FF2B5EF4-FFF2-40B4-BE49-F238E27FC236}">
                <a16:creationId xmlns:a16="http://schemas.microsoft.com/office/drawing/2014/main" id="{8E414187-DECF-E75D-193F-DE9366AA67B1}"/>
              </a:ext>
            </a:extLst>
          </p:cNvPr>
          <p:cNvSpPr/>
          <p:nvPr/>
        </p:nvSpPr>
        <p:spPr>
          <a:xfrm rot="16200000">
            <a:off x="6058557" y="1557801"/>
            <a:ext cx="506110" cy="1265627"/>
          </a:xfrm>
          <a:prstGeom prst="trapezoid">
            <a:avLst>
              <a:gd name="adj" fmla="val 22043"/>
            </a:avLst>
          </a:prstGeom>
          <a:noFill/>
          <a:ln w="19050"/>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651E7C4-5EAA-3088-A066-C03F76C03CF8}"/>
                  </a:ext>
                </a:extLst>
              </p:cNvPr>
              <p:cNvSpPr txBox="1"/>
              <p:nvPr/>
            </p:nvSpPr>
            <p:spPr>
              <a:xfrm>
                <a:off x="5829620" y="2031590"/>
                <a:ext cx="988347" cy="307777"/>
              </a:xfrm>
              <a:prstGeom prst="rect">
                <a:avLst/>
              </a:prstGeom>
              <a:noFill/>
            </p:spPr>
            <p:txBody>
              <a:bodyPr wrap="none" rtlCol="0">
                <a:spAutoFit/>
              </a:bodyPr>
              <a:lstStyle/>
              <a:p>
                <a:pPr algn="ctr"/>
                <a:r>
                  <a:rPr lang="en-US" altLang="zh-CN" sz="1400" dirty="0">
                    <a:latin typeface="Times New Roman" panose="02020603050405020304" pitchFamily="18" charset="0"/>
                    <a:cs typeface="Times New Roman" panose="02020603050405020304" pitchFamily="18" charset="0"/>
                  </a:rPr>
                  <a:t>Predictor</a:t>
                </a:r>
                <a:r>
                  <a:rPr lang="zh-CN" altLang="en-US" sz="1400" dirty="0">
                    <a:latin typeface="Times New Roman" panose="02020603050405020304" pitchFamily="18" charset="0"/>
                    <a:cs typeface="Times New Roman" panose="02020603050405020304" pitchFamily="18" charset="0"/>
                  </a:rPr>
                  <a:t> </a:t>
                </a:r>
                <a14:m>
                  <m:oMath xmlns:m="http://schemas.openxmlformats.org/officeDocument/2006/math">
                    <m:r>
                      <a:rPr lang="en-US" altLang="zh-CN" sz="1400" b="0" i="1" smtClean="0">
                        <a:latin typeface="Cambria Math" panose="02040503050406030204" pitchFamily="18" charset="0"/>
                        <a:cs typeface="Times New Roman" panose="02020603050405020304" pitchFamily="18" charset="0"/>
                      </a:rPr>
                      <m:t>𝑝</m:t>
                    </m:r>
                  </m:oMath>
                </a14:m>
                <a:endParaRPr lang="en-US" sz="1400" dirty="0">
                  <a:latin typeface="Times New Roman" panose="02020603050405020304" pitchFamily="18"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E651E7C4-5EAA-3088-A066-C03F76C03CF8}"/>
                  </a:ext>
                </a:extLst>
              </p:cNvPr>
              <p:cNvSpPr txBox="1">
                <a:spLocks noRot="1" noChangeAspect="1" noMove="1" noResize="1" noEditPoints="1" noAdjustHandles="1" noChangeArrowheads="1" noChangeShapeType="1" noTextEdit="1"/>
              </p:cNvSpPr>
              <p:nvPr/>
            </p:nvSpPr>
            <p:spPr>
              <a:xfrm>
                <a:off x="5829620" y="2031590"/>
                <a:ext cx="988347" cy="307777"/>
              </a:xfrm>
              <a:prstGeom prst="rect">
                <a:avLst/>
              </a:prstGeom>
              <a:blipFill>
                <a:blip r:embed="rId4"/>
                <a:stretch>
                  <a:fillRect l="-1266" t="-3846" b="-19231"/>
                </a:stretch>
              </a:blipFill>
            </p:spPr>
            <p:txBody>
              <a:bodyPr/>
              <a:lstStyle/>
              <a:p>
                <a:r>
                  <a:rPr lang="en-US">
                    <a:noFill/>
                  </a:rPr>
                  <a:t> </a:t>
                </a:r>
              </a:p>
            </p:txBody>
          </p:sp>
        </mc:Fallback>
      </mc:AlternateContent>
      <p:grpSp>
        <p:nvGrpSpPr>
          <p:cNvPr id="11" name="Group 10">
            <a:extLst>
              <a:ext uri="{FF2B5EF4-FFF2-40B4-BE49-F238E27FC236}">
                <a16:creationId xmlns:a16="http://schemas.microsoft.com/office/drawing/2014/main" id="{1A6F160D-A2D9-D6C9-16C3-698EE734B595}"/>
              </a:ext>
            </a:extLst>
          </p:cNvPr>
          <p:cNvGrpSpPr/>
          <p:nvPr/>
        </p:nvGrpSpPr>
        <p:grpSpPr>
          <a:xfrm>
            <a:off x="4934150" y="2303360"/>
            <a:ext cx="300855" cy="853918"/>
            <a:chOff x="5572164" y="2894042"/>
            <a:chExt cx="300855" cy="853918"/>
          </a:xfrm>
        </p:grpSpPr>
        <p:sp>
          <p:nvSpPr>
            <p:cNvPr id="12" name="Rectangle 11">
              <a:extLst>
                <a:ext uri="{FF2B5EF4-FFF2-40B4-BE49-F238E27FC236}">
                  <a16:creationId xmlns:a16="http://schemas.microsoft.com/office/drawing/2014/main" id="{B5B536FD-D1ED-46F9-CF8E-7104D5A9BBEF}"/>
                </a:ext>
              </a:extLst>
            </p:cNvPr>
            <p:cNvSpPr/>
            <p:nvPr/>
          </p:nvSpPr>
          <p:spPr>
            <a:xfrm>
              <a:off x="5747194" y="2894042"/>
              <a:ext cx="125825" cy="661579"/>
            </a:xfrm>
            <a:prstGeom prst="rect">
              <a:avLst/>
            </a:prstGeom>
            <a:solidFill>
              <a:schemeClr val="bg1">
                <a:lumMod val="85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08CA1F6-0DE7-A0EC-4BCD-82F8F3642B57}"/>
                </a:ext>
              </a:extLst>
            </p:cNvPr>
            <p:cNvSpPr/>
            <p:nvPr/>
          </p:nvSpPr>
          <p:spPr>
            <a:xfrm>
              <a:off x="5691215" y="2958155"/>
              <a:ext cx="125825" cy="661579"/>
            </a:xfrm>
            <a:prstGeom prst="rect">
              <a:avLst/>
            </a:prstGeom>
            <a:solidFill>
              <a:schemeClr val="bg1">
                <a:lumMod val="75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BBA380A-C4EF-40C7-F11A-4494508647F0}"/>
                </a:ext>
              </a:extLst>
            </p:cNvPr>
            <p:cNvSpPr/>
            <p:nvPr/>
          </p:nvSpPr>
          <p:spPr>
            <a:xfrm>
              <a:off x="5635236" y="3022268"/>
              <a:ext cx="125825" cy="661579"/>
            </a:xfrm>
            <a:prstGeom prst="rect">
              <a:avLst/>
            </a:prstGeom>
            <a:solidFill>
              <a:schemeClr val="bg1">
                <a:lumMod val="65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BDE2F9C-1E86-6AAB-EF72-B943C73BE16A}"/>
                </a:ext>
              </a:extLst>
            </p:cNvPr>
            <p:cNvSpPr/>
            <p:nvPr/>
          </p:nvSpPr>
          <p:spPr>
            <a:xfrm>
              <a:off x="5572164" y="3086381"/>
              <a:ext cx="125825" cy="661579"/>
            </a:xfrm>
            <a:prstGeom prst="rect">
              <a:avLst/>
            </a:prstGeom>
            <a:solidFill>
              <a:schemeClr val="bg1">
                <a:lumMod val="5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grpSp>
      <p:cxnSp>
        <p:nvCxnSpPr>
          <p:cNvPr id="16" name="Straight Arrow Connector 15">
            <a:extLst>
              <a:ext uri="{FF2B5EF4-FFF2-40B4-BE49-F238E27FC236}">
                <a16:creationId xmlns:a16="http://schemas.microsoft.com/office/drawing/2014/main" id="{A85519C6-F129-0B5D-B0B5-532521745FEE}"/>
              </a:ext>
            </a:extLst>
          </p:cNvPr>
          <p:cNvCxnSpPr>
            <a:cxnSpLocks/>
            <a:stCxn id="7" idx="0"/>
          </p:cNvCxnSpPr>
          <p:nvPr/>
        </p:nvCxnSpPr>
        <p:spPr>
          <a:xfrm flipV="1">
            <a:off x="4633922" y="2680789"/>
            <a:ext cx="234411" cy="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rapezoid 16">
            <a:extLst>
              <a:ext uri="{FF2B5EF4-FFF2-40B4-BE49-F238E27FC236}">
                <a16:creationId xmlns:a16="http://schemas.microsoft.com/office/drawing/2014/main" id="{5D662F3C-64CA-C987-3D74-F867D28E3B8D}"/>
              </a:ext>
            </a:extLst>
          </p:cNvPr>
          <p:cNvSpPr/>
          <p:nvPr/>
        </p:nvSpPr>
        <p:spPr>
          <a:xfrm rot="16200000">
            <a:off x="6058554" y="2550731"/>
            <a:ext cx="506114" cy="1265627"/>
          </a:xfrm>
          <a:prstGeom prst="trapezoid">
            <a:avLst>
              <a:gd name="adj" fmla="val 22043"/>
            </a:avLst>
          </a:prstGeom>
          <a:noFill/>
          <a:ln w="19050"/>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0BD6DA36-6D52-18EE-D34E-E0A57A511210}"/>
                  </a:ext>
                </a:extLst>
              </p:cNvPr>
              <p:cNvSpPr txBox="1"/>
              <p:nvPr/>
            </p:nvSpPr>
            <p:spPr>
              <a:xfrm>
                <a:off x="5659763" y="3029655"/>
                <a:ext cx="1336340" cy="307777"/>
              </a:xfrm>
              <a:prstGeom prst="rect">
                <a:avLst/>
              </a:prstGeom>
              <a:noFill/>
            </p:spPr>
            <p:txBody>
              <a:bodyPr wrap="square" rtlCol="0">
                <a:spAutoFit/>
              </a:bodyPr>
              <a:lstStyle/>
              <a:p>
                <a:pPr algn="ctr"/>
                <a:r>
                  <a:rPr lang="en-US" altLang="zh-CN" sz="1400" dirty="0">
                    <a:latin typeface="Times New Roman" panose="02020603050405020304" pitchFamily="18" charset="0"/>
                    <a:cs typeface="Times New Roman" panose="02020603050405020304" pitchFamily="18" charset="0"/>
                  </a:rPr>
                  <a:t>Discriminator</a:t>
                </a:r>
                <a:r>
                  <a:rPr lang="zh-CN" altLang="en-US" sz="1400" dirty="0">
                    <a:latin typeface="Times New Roman" panose="02020603050405020304" pitchFamily="18" charset="0"/>
                    <a:cs typeface="Times New Roman" panose="02020603050405020304" pitchFamily="18" charset="0"/>
                  </a:rPr>
                  <a:t> </a:t>
                </a:r>
                <a14:m>
                  <m:oMath xmlns:m="http://schemas.openxmlformats.org/officeDocument/2006/math">
                    <m:r>
                      <a:rPr lang="en-US" altLang="zh-CN" sz="1400" b="0" i="1" smtClean="0">
                        <a:latin typeface="Cambria Math" panose="02040503050406030204" pitchFamily="18" charset="0"/>
                        <a:cs typeface="Times New Roman" panose="02020603050405020304" pitchFamily="18" charset="0"/>
                      </a:rPr>
                      <m:t>𝑑</m:t>
                    </m:r>
                  </m:oMath>
                </a14:m>
                <a:endParaRPr lang="en-US" sz="1400" dirty="0">
                  <a:latin typeface="Times New Roman" panose="02020603050405020304" pitchFamily="18" charset="0"/>
                  <a:cs typeface="Times New Roman" panose="02020603050405020304" pitchFamily="18" charset="0"/>
                </a:endParaRPr>
              </a:p>
            </p:txBody>
          </p:sp>
        </mc:Choice>
        <mc:Fallback xmlns="">
          <p:sp>
            <p:nvSpPr>
              <p:cNvPr id="18" name="TextBox 17">
                <a:extLst>
                  <a:ext uri="{FF2B5EF4-FFF2-40B4-BE49-F238E27FC236}">
                    <a16:creationId xmlns:a16="http://schemas.microsoft.com/office/drawing/2014/main" id="{0BD6DA36-6D52-18EE-D34E-E0A57A511210}"/>
                  </a:ext>
                </a:extLst>
              </p:cNvPr>
              <p:cNvSpPr txBox="1">
                <a:spLocks noRot="1" noChangeAspect="1" noMove="1" noResize="1" noEditPoints="1" noAdjustHandles="1" noChangeArrowheads="1" noChangeShapeType="1" noTextEdit="1"/>
              </p:cNvSpPr>
              <p:nvPr/>
            </p:nvSpPr>
            <p:spPr>
              <a:xfrm>
                <a:off x="5659763" y="3029655"/>
                <a:ext cx="1336340" cy="307777"/>
              </a:xfrm>
              <a:prstGeom prst="rect">
                <a:avLst/>
              </a:prstGeom>
              <a:blipFill>
                <a:blip r:embed="rId5"/>
                <a:stretch>
                  <a:fillRect l="-935" t="-4000" b="-20000"/>
                </a:stretch>
              </a:blipFill>
            </p:spPr>
            <p:txBody>
              <a:bodyPr/>
              <a:lstStyle/>
              <a:p>
                <a:r>
                  <a:rPr lang="en-US">
                    <a:noFill/>
                  </a:rPr>
                  <a:t> </a:t>
                </a:r>
              </a:p>
            </p:txBody>
          </p:sp>
        </mc:Fallback>
      </mc:AlternateContent>
      <p:sp>
        <p:nvSpPr>
          <p:cNvPr id="21" name="Trapezoid 20">
            <a:extLst>
              <a:ext uri="{FF2B5EF4-FFF2-40B4-BE49-F238E27FC236}">
                <a16:creationId xmlns:a16="http://schemas.microsoft.com/office/drawing/2014/main" id="{3898CBE3-7E0C-FCDF-B033-EA23A5048DFA}"/>
              </a:ext>
            </a:extLst>
          </p:cNvPr>
          <p:cNvSpPr/>
          <p:nvPr/>
        </p:nvSpPr>
        <p:spPr>
          <a:xfrm rot="5400000">
            <a:off x="4227757" y="534810"/>
            <a:ext cx="441038" cy="1265627"/>
          </a:xfrm>
          <a:prstGeom prst="trapezoid">
            <a:avLst>
              <a:gd name="adj" fmla="val 22043"/>
            </a:avLst>
          </a:prstGeom>
          <a:noFill/>
          <a:ln w="19050"/>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2" name="Trapezoid 21">
            <a:extLst>
              <a:ext uri="{FF2B5EF4-FFF2-40B4-BE49-F238E27FC236}">
                <a16:creationId xmlns:a16="http://schemas.microsoft.com/office/drawing/2014/main" id="{3C1EAF05-0BD3-4D4F-C3D9-8868AF2F1155}"/>
              </a:ext>
            </a:extLst>
          </p:cNvPr>
          <p:cNvSpPr/>
          <p:nvPr/>
        </p:nvSpPr>
        <p:spPr>
          <a:xfrm rot="16200000">
            <a:off x="5602110" y="534811"/>
            <a:ext cx="441045" cy="1265627"/>
          </a:xfrm>
          <a:prstGeom prst="trapezoid">
            <a:avLst>
              <a:gd name="adj" fmla="val 22043"/>
            </a:avLst>
          </a:prstGeom>
          <a:noFill/>
          <a:ln w="19050"/>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16DB5082-79D7-C9C5-E6E4-C6BAFD2F2D4A}"/>
                  </a:ext>
                </a:extLst>
              </p:cNvPr>
              <p:cNvSpPr txBox="1"/>
              <p:nvPr/>
            </p:nvSpPr>
            <p:spPr>
              <a:xfrm>
                <a:off x="4308289" y="1354978"/>
                <a:ext cx="1642244" cy="307777"/>
              </a:xfrm>
              <a:prstGeom prst="rect">
                <a:avLst/>
              </a:prstGeom>
              <a:noFill/>
            </p:spPr>
            <p:txBody>
              <a:bodyPr wrap="none" rtlCol="0">
                <a:spAutoFit/>
              </a:bodyPr>
              <a:lstStyle/>
              <a:p>
                <a:pPr algn="ctr"/>
                <a:r>
                  <a:rPr lang="en-US" altLang="zh-CN" sz="1400" dirty="0">
                    <a:latin typeface="Times New Roman" panose="02020603050405020304" pitchFamily="18" charset="0"/>
                    <a:cs typeface="Times New Roman" panose="02020603050405020304" pitchFamily="18" charset="0"/>
                  </a:rPr>
                  <a:t>History</a:t>
                </a:r>
                <a:r>
                  <a:rPr lang="zh-CN" altLang="en-US" sz="1400" dirty="0">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Model</a:t>
                </a:r>
                <a:r>
                  <a:rPr lang="zh-CN" altLang="en-US" sz="1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CN" sz="1400" i="1" smtClean="0">
                            <a:latin typeface="Cambria Math" panose="02040503050406030204" pitchFamily="18" charset="0"/>
                            <a:cs typeface="Times New Roman" panose="02020603050405020304" pitchFamily="18" charset="0"/>
                          </a:rPr>
                        </m:ctrlPr>
                      </m:sSubPr>
                      <m:e>
                        <m:r>
                          <a:rPr lang="en-US" altLang="zh-CN" sz="1400" b="0" i="1" smtClean="0">
                            <a:latin typeface="Cambria Math" panose="02040503050406030204" pitchFamily="18" charset="0"/>
                            <a:cs typeface="Times New Roman" panose="02020603050405020304" pitchFamily="18" charset="0"/>
                          </a:rPr>
                          <m:t>𝐻</m:t>
                        </m:r>
                      </m:e>
                      <m:sub>
                        <m:r>
                          <a:rPr lang="en-US" altLang="zh-CN" sz="1400" b="0" i="1" smtClean="0">
                            <a:latin typeface="Cambria Math" panose="02040503050406030204" pitchFamily="18" charset="0"/>
                            <a:cs typeface="Times New Roman" panose="02020603050405020304" pitchFamily="18" charset="0"/>
                          </a:rPr>
                          <m:t>𝑡</m:t>
                        </m:r>
                        <m:r>
                          <a:rPr lang="en-US" altLang="zh-CN" sz="1400" b="0" i="1" smtClean="0">
                            <a:latin typeface="Cambria Math" panose="02040503050406030204" pitchFamily="18" charset="0"/>
                            <a:cs typeface="Times New Roman" panose="02020603050405020304" pitchFamily="18" charset="0"/>
                          </a:rPr>
                          <m:t>−1</m:t>
                        </m:r>
                      </m:sub>
                    </m:sSub>
                  </m:oMath>
                </a14:m>
                <a:endParaRPr lang="en-US" sz="1400" dirty="0">
                  <a:latin typeface="Times New Roman" panose="02020603050405020304" pitchFamily="18" charset="0"/>
                  <a:cs typeface="Times New Roman" panose="02020603050405020304" pitchFamily="18" charset="0"/>
                </a:endParaRPr>
              </a:p>
            </p:txBody>
          </p:sp>
        </mc:Choice>
        <mc:Fallback xmlns="">
          <p:sp>
            <p:nvSpPr>
              <p:cNvPr id="23" name="TextBox 22">
                <a:extLst>
                  <a:ext uri="{FF2B5EF4-FFF2-40B4-BE49-F238E27FC236}">
                    <a16:creationId xmlns:a16="http://schemas.microsoft.com/office/drawing/2014/main" id="{16DB5082-79D7-C9C5-E6E4-C6BAFD2F2D4A}"/>
                  </a:ext>
                </a:extLst>
              </p:cNvPr>
              <p:cNvSpPr txBox="1">
                <a:spLocks noRot="1" noChangeAspect="1" noMove="1" noResize="1" noEditPoints="1" noAdjustHandles="1" noChangeArrowheads="1" noChangeShapeType="1" noTextEdit="1"/>
              </p:cNvSpPr>
              <p:nvPr/>
            </p:nvSpPr>
            <p:spPr>
              <a:xfrm>
                <a:off x="4308289" y="1354978"/>
                <a:ext cx="1642244" cy="307777"/>
              </a:xfrm>
              <a:prstGeom prst="rect">
                <a:avLst/>
              </a:prstGeom>
              <a:blipFill>
                <a:blip r:embed="rId6"/>
                <a:stretch>
                  <a:fillRect l="-769" t="-3846" b="-15385"/>
                </a:stretch>
              </a:blipFill>
            </p:spPr>
            <p:txBody>
              <a:bodyPr/>
              <a:lstStyle/>
              <a:p>
                <a:r>
                  <a:rPr lang="en-US">
                    <a:noFill/>
                  </a:rPr>
                  <a:t> </a:t>
                </a:r>
              </a:p>
            </p:txBody>
          </p:sp>
        </mc:Fallback>
      </mc:AlternateContent>
      <p:sp>
        <p:nvSpPr>
          <p:cNvPr id="24" name="Rectangle 23">
            <a:extLst>
              <a:ext uri="{FF2B5EF4-FFF2-40B4-BE49-F238E27FC236}">
                <a16:creationId xmlns:a16="http://schemas.microsoft.com/office/drawing/2014/main" id="{58B87C27-CC4C-DC56-C69F-C321AFDF945C}"/>
              </a:ext>
            </a:extLst>
          </p:cNvPr>
          <p:cNvSpPr/>
          <p:nvPr/>
        </p:nvSpPr>
        <p:spPr>
          <a:xfrm>
            <a:off x="1477840" y="912560"/>
            <a:ext cx="548640" cy="548640"/>
          </a:xfrm>
          <a:prstGeom prst="rect">
            <a:avLst/>
          </a:prstGeom>
          <a:solidFill>
            <a:schemeClr val="bg1">
              <a:lumMod val="85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2576B2F-2762-D08D-5935-DBB5F1162B83}"/>
              </a:ext>
            </a:extLst>
          </p:cNvPr>
          <p:cNvSpPr/>
          <p:nvPr/>
        </p:nvSpPr>
        <p:spPr>
          <a:xfrm>
            <a:off x="1408520" y="997070"/>
            <a:ext cx="548640" cy="548640"/>
          </a:xfrm>
          <a:prstGeom prst="rect">
            <a:avLst/>
          </a:prstGeom>
          <a:solidFill>
            <a:schemeClr val="bg1">
              <a:lumMod val="75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7E8C6C0-AA26-767B-C3C9-FA0EEB0A7FA7}"/>
              </a:ext>
            </a:extLst>
          </p:cNvPr>
          <p:cNvSpPr/>
          <p:nvPr/>
        </p:nvSpPr>
        <p:spPr>
          <a:xfrm>
            <a:off x="1342342" y="1087857"/>
            <a:ext cx="548640" cy="548640"/>
          </a:xfrm>
          <a:prstGeom prst="rect">
            <a:avLst/>
          </a:prstGeom>
          <a:solidFill>
            <a:schemeClr val="bg1">
              <a:lumMod val="65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31CAE10-37F4-27FD-EE85-33AB4B444D5B}"/>
              </a:ext>
            </a:extLst>
          </p:cNvPr>
          <p:cNvSpPr/>
          <p:nvPr/>
        </p:nvSpPr>
        <p:spPr>
          <a:xfrm>
            <a:off x="1541651" y="2169738"/>
            <a:ext cx="548640" cy="548640"/>
          </a:xfrm>
          <a:prstGeom prst="rect">
            <a:avLst/>
          </a:prstGeom>
          <a:solidFill>
            <a:schemeClr val="bg1">
              <a:lumMod val="5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6CDD607D-3E69-1880-6765-CEF0C8959FBC}"/>
              </a:ext>
            </a:extLst>
          </p:cNvPr>
          <p:cNvSpPr/>
          <p:nvPr/>
        </p:nvSpPr>
        <p:spPr>
          <a:xfrm>
            <a:off x="1458624" y="2249398"/>
            <a:ext cx="548640" cy="548640"/>
          </a:xfrm>
          <a:prstGeom prst="rect">
            <a:avLst/>
          </a:prstGeom>
          <a:solidFill>
            <a:schemeClr val="bg1">
              <a:lumMod val="5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37BD7AF-F817-85E2-58BA-F66C6F5E77C0}"/>
              </a:ext>
            </a:extLst>
          </p:cNvPr>
          <p:cNvSpPr/>
          <p:nvPr/>
        </p:nvSpPr>
        <p:spPr>
          <a:xfrm>
            <a:off x="1375597" y="2330518"/>
            <a:ext cx="548640" cy="548640"/>
          </a:xfrm>
          <a:prstGeom prst="rect">
            <a:avLst/>
          </a:prstGeom>
          <a:solidFill>
            <a:schemeClr val="bg1">
              <a:lumMod val="5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A224119-4A76-72F8-77E1-9EDCD9160DAC}"/>
              </a:ext>
            </a:extLst>
          </p:cNvPr>
          <p:cNvSpPr/>
          <p:nvPr/>
        </p:nvSpPr>
        <p:spPr>
          <a:xfrm>
            <a:off x="1284157" y="2411638"/>
            <a:ext cx="548640" cy="548640"/>
          </a:xfrm>
          <a:prstGeom prst="rect">
            <a:avLst/>
          </a:prstGeom>
          <a:solidFill>
            <a:schemeClr val="bg1">
              <a:lumMod val="5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0FEABAF-1CBE-FDB2-F24D-F881D8DAB6E6}"/>
              </a:ext>
            </a:extLst>
          </p:cNvPr>
          <p:cNvSpPr/>
          <p:nvPr/>
        </p:nvSpPr>
        <p:spPr>
          <a:xfrm>
            <a:off x="1143829" y="785403"/>
            <a:ext cx="1127775" cy="2564553"/>
          </a:xfrm>
          <a:prstGeom prst="rect">
            <a:avLst/>
          </a:prstGeom>
          <a:noFill/>
          <a:ln w="1905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Elbow Connector 31">
            <a:extLst>
              <a:ext uri="{FF2B5EF4-FFF2-40B4-BE49-F238E27FC236}">
                <a16:creationId xmlns:a16="http://schemas.microsoft.com/office/drawing/2014/main" id="{F93F3223-0D6D-DBA2-203E-B600EB26098A}"/>
              </a:ext>
            </a:extLst>
          </p:cNvPr>
          <p:cNvCxnSpPr>
            <a:cxnSpLocks/>
            <a:stCxn id="31" idx="3"/>
            <a:endCxn id="6" idx="1"/>
          </p:cNvCxnSpPr>
          <p:nvPr/>
        </p:nvCxnSpPr>
        <p:spPr>
          <a:xfrm flipV="1">
            <a:off x="2271604" y="1226788"/>
            <a:ext cx="1441612" cy="840892"/>
          </a:xfrm>
          <a:prstGeom prst="bentConnector3">
            <a:avLst>
              <a:gd name="adj1" fmla="val 3414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Elbow Connector 32">
            <a:extLst>
              <a:ext uri="{FF2B5EF4-FFF2-40B4-BE49-F238E27FC236}">
                <a16:creationId xmlns:a16="http://schemas.microsoft.com/office/drawing/2014/main" id="{86046F37-FC4F-9997-8F2E-AD3C04DD82CD}"/>
              </a:ext>
            </a:extLst>
          </p:cNvPr>
          <p:cNvCxnSpPr>
            <a:cxnSpLocks/>
            <a:stCxn id="31" idx="3"/>
          </p:cNvCxnSpPr>
          <p:nvPr/>
        </p:nvCxnSpPr>
        <p:spPr>
          <a:xfrm>
            <a:off x="2271604" y="2067680"/>
            <a:ext cx="984411" cy="585809"/>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86B0FF0F-E788-48BC-EA4C-BA472D0AF663}"/>
                  </a:ext>
                </a:extLst>
              </p:cNvPr>
              <p:cNvSpPr txBox="1"/>
              <p:nvPr/>
            </p:nvSpPr>
            <p:spPr>
              <a:xfrm>
                <a:off x="1128976" y="1664841"/>
                <a:ext cx="1246367" cy="320088"/>
              </a:xfrm>
              <a:prstGeom prst="rect">
                <a:avLst/>
              </a:prstGeom>
              <a:noFill/>
            </p:spPr>
            <p:txBody>
              <a:bodyPr wrap="none" rtlCol="0">
                <a:spAutoFit/>
              </a:bodyPr>
              <a:lstStyle/>
              <a:p>
                <a:pPr algn="ctr"/>
                <a14:m>
                  <m:oMathPara xmlns:m="http://schemas.openxmlformats.org/officeDocument/2006/math">
                    <m:oMathParaPr>
                      <m:jc m:val="center"/>
                    </m:oMathParaPr>
                    <m:oMath xmlns:m="http://schemas.openxmlformats.org/officeDocument/2006/math">
                      <m:sSubSup>
                        <m:sSubSupPr>
                          <m:ctrlPr>
                            <a:rPr lang="en-US" altLang="zh-CN" sz="1400" b="0" i="1" smtClean="0">
                              <a:latin typeface="Cambria Math" panose="02040503050406030204" pitchFamily="18" charset="0"/>
                              <a:cs typeface="Times New Roman" panose="02020603050405020304" pitchFamily="18" charset="0"/>
                            </a:rPr>
                          </m:ctrlPr>
                        </m:sSubSupPr>
                        <m:e>
                          <m:r>
                            <a:rPr lang="en-US" altLang="zh-CN" sz="1400" b="0" i="1" smtClean="0">
                              <a:latin typeface="Cambria Math" panose="02040503050406030204" pitchFamily="18" charset="0"/>
                              <a:ea typeface="Cambria Math" panose="02040503050406030204" pitchFamily="18" charset="0"/>
                              <a:cs typeface="Times New Roman" panose="02020603050405020304" pitchFamily="18" charset="0"/>
                            </a:rPr>
                            <m:t>ℳ</m:t>
                          </m:r>
                          <m:r>
                            <a:rPr lang="en-US" altLang="zh-CN" sz="1400" b="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1400" i="1" smtClean="0">
                                  <a:solidFill>
                                    <a:schemeClr val="tx1"/>
                                  </a:solidFill>
                                  <a:latin typeface="Cambria Math" panose="02040503050406030204" pitchFamily="18" charset="0"/>
                                </a:rPr>
                              </m:ctrlPr>
                            </m:sSubPr>
                            <m:e>
                              <m:r>
                                <a:rPr lang="en-US" altLang="zh-CN" sz="1400" b="0" i="1" smtClean="0">
                                  <a:solidFill>
                                    <a:schemeClr val="tx1"/>
                                  </a:solidFill>
                                  <a:latin typeface="Cambria Math" panose="02040503050406030204" pitchFamily="18" charset="0"/>
                                </a:rPr>
                                <m:t>𝑀</m:t>
                              </m:r>
                            </m:e>
                            <m:sub>
                              <m:r>
                                <a:rPr lang="en-US" altLang="zh-CN" sz="1400" b="0" i="1" smtClean="0">
                                  <a:solidFill>
                                    <a:schemeClr val="tx1"/>
                                  </a:solidFill>
                                  <a:latin typeface="Cambria Math" panose="02040503050406030204" pitchFamily="18" charset="0"/>
                                </a:rPr>
                                <m:t>𝑖</m:t>
                              </m:r>
                            </m:sub>
                          </m:sSub>
                          <m:r>
                            <a:rPr lang="en-US" altLang="zh-CN" sz="1400" b="0" i="1" smtClean="0">
                              <a:latin typeface="Cambria Math" panose="02040503050406030204" pitchFamily="18" charset="0"/>
                              <a:cs typeface="Times New Roman" panose="02020603050405020304" pitchFamily="18" charset="0"/>
                            </a:rPr>
                            <m:t>}</m:t>
                          </m:r>
                        </m:e>
                        <m:sub>
                          <m:r>
                            <a:rPr lang="en-US" altLang="zh-CN" sz="1400" b="0" i="1" smtClean="0">
                              <a:latin typeface="Cambria Math" panose="02040503050406030204" pitchFamily="18" charset="0"/>
                              <a:cs typeface="Times New Roman" panose="02020603050405020304" pitchFamily="18" charset="0"/>
                            </a:rPr>
                            <m:t>𝑖</m:t>
                          </m:r>
                          <m:r>
                            <a:rPr lang="en-US" altLang="zh-CN" sz="1400" b="0" i="1" smtClean="0">
                              <a:latin typeface="Cambria Math" panose="02040503050406030204" pitchFamily="18" charset="0"/>
                              <a:cs typeface="Times New Roman" panose="02020603050405020304" pitchFamily="18" charset="0"/>
                            </a:rPr>
                            <m:t>=1</m:t>
                          </m:r>
                        </m:sub>
                        <m:sup>
                          <m:r>
                            <a:rPr lang="en-US" altLang="zh-CN" sz="1400" b="0" i="1" smtClean="0">
                              <a:latin typeface="Cambria Math" panose="02040503050406030204" pitchFamily="18" charset="0"/>
                              <a:cs typeface="Times New Roman" panose="02020603050405020304" pitchFamily="18" charset="0"/>
                            </a:rPr>
                            <m:t>𝑡</m:t>
                          </m:r>
                          <m:r>
                            <a:rPr lang="en-US" altLang="zh-CN" sz="1400" b="0" i="1" smtClean="0">
                              <a:latin typeface="Cambria Math" panose="02040503050406030204" pitchFamily="18" charset="0"/>
                              <a:cs typeface="Times New Roman" panose="02020603050405020304" pitchFamily="18" charset="0"/>
                            </a:rPr>
                            <m:t>−1</m:t>
                          </m:r>
                        </m:sup>
                      </m:sSubSup>
                    </m:oMath>
                  </m:oMathPara>
                </a14:m>
                <a:endParaRPr lang="en-US" sz="1400" dirty="0">
                  <a:latin typeface="Times New Roman" panose="02020603050405020304" pitchFamily="18" charset="0"/>
                  <a:cs typeface="Times New Roman" panose="02020603050405020304" pitchFamily="18" charset="0"/>
                </a:endParaRPr>
              </a:p>
            </p:txBody>
          </p:sp>
        </mc:Choice>
        <mc:Fallback xmlns="">
          <p:sp>
            <p:nvSpPr>
              <p:cNvPr id="40" name="TextBox 39">
                <a:extLst>
                  <a:ext uri="{FF2B5EF4-FFF2-40B4-BE49-F238E27FC236}">
                    <a16:creationId xmlns:a16="http://schemas.microsoft.com/office/drawing/2014/main" id="{86B0FF0F-E788-48BC-EA4C-BA472D0AF663}"/>
                  </a:ext>
                </a:extLst>
              </p:cNvPr>
              <p:cNvSpPr txBox="1">
                <a:spLocks noRot="1" noChangeAspect="1" noMove="1" noResize="1" noEditPoints="1" noAdjustHandles="1" noChangeArrowheads="1" noChangeShapeType="1" noTextEdit="1"/>
              </p:cNvSpPr>
              <p:nvPr/>
            </p:nvSpPr>
            <p:spPr>
              <a:xfrm>
                <a:off x="1128976" y="1664841"/>
                <a:ext cx="1246367" cy="320088"/>
              </a:xfrm>
              <a:prstGeom prst="rect">
                <a:avLst/>
              </a:prstGeom>
              <a:blipFill>
                <a:blip r:embed="rId7"/>
                <a:stretch>
                  <a:fillRect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39CF1B5F-2378-685B-6143-77B94C67EB5A}"/>
                  </a:ext>
                </a:extLst>
              </p:cNvPr>
              <p:cNvSpPr txBox="1"/>
              <p:nvPr/>
            </p:nvSpPr>
            <p:spPr>
              <a:xfrm>
                <a:off x="1483996" y="2979067"/>
                <a:ext cx="436982"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panose="02040503050406030204" pitchFamily="18" charset="0"/>
                            </a:rPr>
                          </m:ctrlPr>
                        </m:sSubPr>
                        <m:e>
                          <m:r>
                            <a:rPr lang="en-US" sz="1400" i="1" smtClean="0">
                              <a:solidFill>
                                <a:schemeClr val="tx1"/>
                              </a:solidFill>
                              <a:latin typeface="Cambria Math" panose="02040503050406030204" pitchFamily="18" charset="0"/>
                              <a:ea typeface="Cambria Math" panose="02040503050406030204" pitchFamily="18" charset="0"/>
                            </a:rPr>
                            <m:t>𝒮</m:t>
                          </m:r>
                        </m:e>
                        <m:sub>
                          <m:r>
                            <a:rPr lang="en-US" altLang="zh-CN" sz="1400" b="0" i="1" smtClean="0">
                              <a:solidFill>
                                <a:schemeClr val="tx1"/>
                              </a:solidFill>
                              <a:latin typeface="Cambria Math" panose="02040503050406030204" pitchFamily="18" charset="0"/>
                              <a:ea typeface="Cambria Math" panose="02040503050406030204" pitchFamily="18" charset="0"/>
                            </a:rPr>
                            <m:t>𝑡</m:t>
                          </m:r>
                        </m:sub>
                      </m:sSub>
                    </m:oMath>
                  </m:oMathPara>
                </a14:m>
                <a:endParaRPr lang="en-US" sz="1400" dirty="0"/>
              </a:p>
            </p:txBody>
          </p:sp>
        </mc:Choice>
        <mc:Fallback xmlns="">
          <p:sp>
            <p:nvSpPr>
              <p:cNvPr id="41" name="TextBox 40">
                <a:extLst>
                  <a:ext uri="{FF2B5EF4-FFF2-40B4-BE49-F238E27FC236}">
                    <a16:creationId xmlns:a16="http://schemas.microsoft.com/office/drawing/2014/main" id="{39CF1B5F-2378-685B-6143-77B94C67EB5A}"/>
                  </a:ext>
                </a:extLst>
              </p:cNvPr>
              <p:cNvSpPr txBox="1">
                <a:spLocks noRot="1" noChangeAspect="1" noMove="1" noResize="1" noEditPoints="1" noAdjustHandles="1" noChangeArrowheads="1" noChangeShapeType="1" noTextEdit="1"/>
              </p:cNvSpPr>
              <p:nvPr/>
            </p:nvSpPr>
            <p:spPr>
              <a:xfrm>
                <a:off x="1483996" y="2979067"/>
                <a:ext cx="436982" cy="307777"/>
              </a:xfrm>
              <a:prstGeom prst="rect">
                <a:avLst/>
              </a:prstGeom>
              <a:blipFill>
                <a:blip r:embed="rId8"/>
                <a:stretch>
                  <a:fillRect/>
                </a:stretch>
              </a:blipFill>
            </p:spPr>
            <p:txBody>
              <a:bodyPr/>
              <a:lstStyle/>
              <a:p>
                <a:r>
                  <a:rPr lang="en-US">
                    <a:noFill/>
                  </a:rPr>
                  <a:t> </a:t>
                </a:r>
              </a:p>
            </p:txBody>
          </p:sp>
        </mc:Fallback>
      </mc:AlternateContent>
      <p:cxnSp>
        <p:nvCxnSpPr>
          <p:cNvPr id="47" name="Straight Arrow Connector 46">
            <a:extLst>
              <a:ext uri="{FF2B5EF4-FFF2-40B4-BE49-F238E27FC236}">
                <a16:creationId xmlns:a16="http://schemas.microsoft.com/office/drawing/2014/main" id="{3673D12D-460A-CC51-2565-9C7258A83F19}"/>
              </a:ext>
            </a:extLst>
          </p:cNvPr>
          <p:cNvCxnSpPr>
            <a:cxnSpLocks/>
          </p:cNvCxnSpPr>
          <p:nvPr/>
        </p:nvCxnSpPr>
        <p:spPr>
          <a:xfrm>
            <a:off x="1019690" y="785403"/>
            <a:ext cx="0" cy="284840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E81695EC-0E40-EF86-EDAC-1B6CB963C229}"/>
                  </a:ext>
                </a:extLst>
              </p:cNvPr>
              <p:cNvSpPr txBox="1"/>
              <p:nvPr/>
            </p:nvSpPr>
            <p:spPr>
              <a:xfrm>
                <a:off x="763459" y="2653489"/>
                <a:ext cx="14991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𝑡</m:t>
                      </m:r>
                    </m:oMath>
                  </m:oMathPara>
                </a14:m>
                <a:endParaRPr lang="en-US" dirty="0"/>
              </a:p>
            </p:txBody>
          </p:sp>
        </mc:Choice>
        <mc:Fallback xmlns="">
          <p:sp>
            <p:nvSpPr>
              <p:cNvPr id="48" name="TextBox 47">
                <a:extLst>
                  <a:ext uri="{FF2B5EF4-FFF2-40B4-BE49-F238E27FC236}">
                    <a16:creationId xmlns:a16="http://schemas.microsoft.com/office/drawing/2014/main" id="{E81695EC-0E40-EF86-EDAC-1B6CB963C229}"/>
                  </a:ext>
                </a:extLst>
              </p:cNvPr>
              <p:cNvSpPr txBox="1">
                <a:spLocks noRot="1" noChangeAspect="1" noMove="1" noResize="1" noEditPoints="1" noAdjustHandles="1" noChangeArrowheads="1" noChangeShapeType="1" noTextEdit="1"/>
              </p:cNvSpPr>
              <p:nvPr/>
            </p:nvSpPr>
            <p:spPr>
              <a:xfrm>
                <a:off x="763459" y="2653489"/>
                <a:ext cx="149913" cy="276999"/>
              </a:xfrm>
              <a:prstGeom prst="rect">
                <a:avLst/>
              </a:prstGeom>
              <a:blipFill>
                <a:blip r:embed="rId9"/>
                <a:stretch>
                  <a:fillRect l="-33333" r="-25000" b="-4348"/>
                </a:stretch>
              </a:blipFill>
            </p:spPr>
            <p:txBody>
              <a:bodyPr/>
              <a:lstStyle/>
              <a:p>
                <a:r>
                  <a:rPr lang="en-US">
                    <a:noFill/>
                  </a:rPr>
                  <a:t> </a:t>
                </a:r>
              </a:p>
            </p:txBody>
          </p:sp>
        </mc:Fallback>
      </mc:AlternateContent>
      <p:cxnSp>
        <p:nvCxnSpPr>
          <p:cNvPr id="49" name="Straight Connector 48">
            <a:extLst>
              <a:ext uri="{FF2B5EF4-FFF2-40B4-BE49-F238E27FC236}">
                <a16:creationId xmlns:a16="http://schemas.microsoft.com/office/drawing/2014/main" id="{61DA6652-1BD0-DA22-1916-7CB8117BA062}"/>
              </a:ext>
            </a:extLst>
          </p:cNvPr>
          <p:cNvCxnSpPr>
            <a:stCxn id="48" idx="3"/>
          </p:cNvCxnSpPr>
          <p:nvPr/>
        </p:nvCxnSpPr>
        <p:spPr>
          <a:xfrm flipV="1">
            <a:off x="913372" y="2791988"/>
            <a:ext cx="105911"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8C24A8D9-1221-819C-25C1-16E208AC1E92}"/>
              </a:ext>
            </a:extLst>
          </p:cNvPr>
          <p:cNvSpPr txBox="1"/>
          <p:nvPr/>
        </p:nvSpPr>
        <p:spPr>
          <a:xfrm>
            <a:off x="1029422" y="3398396"/>
            <a:ext cx="997389" cy="307777"/>
          </a:xfrm>
          <a:prstGeom prst="rect">
            <a:avLst/>
          </a:prstGeom>
          <a:noFill/>
        </p:spPr>
        <p:txBody>
          <a:bodyPr wrap="none" rtlCol="0">
            <a:spAutoFit/>
          </a:bodyPr>
          <a:lstStyle/>
          <a:p>
            <a:pPr algn="ctr"/>
            <a:r>
              <a:rPr lang="en-US" altLang="zh-CN" sz="1400" dirty="0">
                <a:latin typeface="Times New Roman" panose="02020603050405020304" pitchFamily="18" charset="0"/>
                <a:cs typeface="Times New Roman" panose="02020603050405020304" pitchFamily="18" charset="0"/>
              </a:rPr>
              <a:t>Domain</a:t>
            </a:r>
            <a:r>
              <a:rPr lang="zh-CN" altLang="en-US" sz="1400" dirty="0">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ID</a:t>
            </a:r>
            <a:endParaRPr lang="en-US" sz="1400" dirty="0">
              <a:latin typeface="Times New Roman" panose="02020603050405020304" pitchFamily="18" charset="0"/>
              <a:cs typeface="Times New Roman" panose="02020603050405020304" pitchFamily="18" charset="0"/>
            </a:endParaRPr>
          </a:p>
        </p:txBody>
      </p:sp>
      <p:cxnSp>
        <p:nvCxnSpPr>
          <p:cNvPr id="104" name="Elbow Connector 103">
            <a:extLst>
              <a:ext uri="{FF2B5EF4-FFF2-40B4-BE49-F238E27FC236}">
                <a16:creationId xmlns:a16="http://schemas.microsoft.com/office/drawing/2014/main" id="{828B0BAA-AAD1-A1E3-BFD8-1F6624CA5A02}"/>
              </a:ext>
            </a:extLst>
          </p:cNvPr>
          <p:cNvCxnSpPr>
            <a:cxnSpLocks/>
            <a:stCxn id="12" idx="0"/>
            <a:endCxn id="9" idx="0"/>
          </p:cNvCxnSpPr>
          <p:nvPr/>
        </p:nvCxnSpPr>
        <p:spPr>
          <a:xfrm rot="5400000" flipH="1" flipV="1">
            <a:off x="5369074" y="1993635"/>
            <a:ext cx="112745" cy="506706"/>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Elbow Connector 106">
            <a:extLst>
              <a:ext uri="{FF2B5EF4-FFF2-40B4-BE49-F238E27FC236}">
                <a16:creationId xmlns:a16="http://schemas.microsoft.com/office/drawing/2014/main" id="{2AAA4844-C899-DDCC-B525-2CAE81DAEC13}"/>
              </a:ext>
            </a:extLst>
          </p:cNvPr>
          <p:cNvCxnSpPr>
            <a:cxnSpLocks/>
            <a:endCxn id="18" idx="1"/>
          </p:cNvCxnSpPr>
          <p:nvPr/>
        </p:nvCxnSpPr>
        <p:spPr>
          <a:xfrm flipV="1">
            <a:off x="5186119" y="3183544"/>
            <a:ext cx="473644" cy="1"/>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CA736649-538C-76A7-EDC8-05A23E970B9B}"/>
              </a:ext>
            </a:extLst>
          </p:cNvPr>
          <p:cNvCxnSpPr>
            <a:cxnSpLocks/>
          </p:cNvCxnSpPr>
          <p:nvPr/>
        </p:nvCxnSpPr>
        <p:spPr>
          <a:xfrm>
            <a:off x="448734" y="3830096"/>
            <a:ext cx="1129453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9" name="Picture 118">
            <a:extLst>
              <a:ext uri="{FF2B5EF4-FFF2-40B4-BE49-F238E27FC236}">
                <a16:creationId xmlns:a16="http://schemas.microsoft.com/office/drawing/2014/main" id="{D9C2AC17-D394-ABD1-00CC-9E312C4407D1}"/>
              </a:ext>
            </a:extLst>
          </p:cNvPr>
          <p:cNvPicPr>
            <a:picLocks noChangeAspect="1"/>
          </p:cNvPicPr>
          <p:nvPr/>
        </p:nvPicPr>
        <p:blipFill rotWithShape="1">
          <a:blip r:embed="rId10"/>
          <a:srcRect l="4702" t="27224" r="5169" b="23710"/>
          <a:stretch/>
        </p:blipFill>
        <p:spPr>
          <a:xfrm>
            <a:off x="2201538" y="4020534"/>
            <a:ext cx="7788925" cy="2401677"/>
          </a:xfrm>
          <a:prstGeom prst="rect">
            <a:avLst/>
          </a:prstGeom>
        </p:spPr>
      </p:pic>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0B1D89D8-E420-C61C-DEA3-528D014331DB}"/>
                  </a:ext>
                </a:extLst>
              </p:cNvPr>
              <p:cNvSpPr/>
              <p:nvPr/>
            </p:nvSpPr>
            <p:spPr>
              <a:xfrm>
                <a:off x="8432065" y="1468251"/>
                <a:ext cx="1784959" cy="364367"/>
              </a:xfrm>
              <a:prstGeom prst="rect">
                <a:avLst/>
              </a:prstGeom>
              <a:solidFill>
                <a:schemeClr val="accent3">
                  <a:alpha val="5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l-GR" sz="1600" i="1" smtClean="0">
                          <a:solidFill>
                            <a:schemeClr val="tx1"/>
                          </a:solidFill>
                          <a:latin typeface="Cambria Math" panose="02040503050406030204" pitchFamily="18" charset="0"/>
                          <a:ea typeface="Cambria Math" panose="02040503050406030204" pitchFamily="18" charset="0"/>
                        </a:rPr>
                        <m:t>Ω</m:t>
                      </m:r>
                      <m:r>
                        <a:rPr lang="en-US" altLang="zh-CN" sz="1600" b="0" i="1" smtClean="0">
                          <a:solidFill>
                            <a:schemeClr val="tx1"/>
                          </a:solidFill>
                          <a:latin typeface="Cambria Math" panose="02040503050406030204" pitchFamily="18" charset="0"/>
                          <a:ea typeface="Cambria Math" panose="02040503050406030204" pitchFamily="18" charset="0"/>
                        </a:rPr>
                        <m:t>=</m:t>
                      </m:r>
                      <m:sSubSup>
                        <m:sSubSupPr>
                          <m:ctrlPr>
                            <a:rPr lang="en-US" altLang="zh-CN" sz="1600" b="0" i="1" smtClean="0">
                              <a:solidFill>
                                <a:schemeClr val="tx1"/>
                              </a:solidFill>
                              <a:latin typeface="Cambria Math" panose="02040503050406030204" pitchFamily="18" charset="0"/>
                              <a:ea typeface="Cambria Math" panose="02040503050406030204" pitchFamily="18" charset="0"/>
                            </a:rPr>
                          </m:ctrlPr>
                        </m:sSubSupPr>
                        <m:e>
                          <m:r>
                            <a:rPr lang="en-US" altLang="zh-CN" sz="1600" b="0" i="1" smtClean="0">
                              <a:solidFill>
                                <a:schemeClr val="tx1"/>
                              </a:solidFill>
                              <a:latin typeface="Cambria Math" panose="02040503050406030204" pitchFamily="18" charset="0"/>
                              <a:ea typeface="Cambria Math" panose="02040503050406030204" pitchFamily="18" charset="0"/>
                            </a:rPr>
                            <m:t>{</m:t>
                          </m:r>
                          <m:sSub>
                            <m:sSubPr>
                              <m:ctrlPr>
                                <a:rPr lang="en-US" altLang="zh-CN" sz="1600" b="0" i="1" smtClean="0">
                                  <a:solidFill>
                                    <a:schemeClr val="tx1"/>
                                  </a:solidFill>
                                  <a:latin typeface="Cambria Math" panose="02040503050406030204" pitchFamily="18" charset="0"/>
                                  <a:ea typeface="Cambria Math" panose="02040503050406030204" pitchFamily="18" charset="0"/>
                                </a:rPr>
                              </m:ctrlPr>
                            </m:sSubPr>
                            <m:e>
                              <m:r>
                                <a:rPr lang="en-US" altLang="zh-CN" sz="1600" b="0" i="1" smtClean="0">
                                  <a:solidFill>
                                    <a:schemeClr val="tx1"/>
                                  </a:solidFill>
                                  <a:latin typeface="Cambria Math" panose="02040503050406030204" pitchFamily="18" charset="0"/>
                                  <a:ea typeface="Cambria Math" panose="02040503050406030204" pitchFamily="18" charset="0"/>
                                </a:rPr>
                                <m:t>𝛼</m:t>
                              </m:r>
                            </m:e>
                            <m:sub>
                              <m:r>
                                <a:rPr lang="en-US" altLang="zh-CN" sz="1600" b="0" i="1" smtClean="0">
                                  <a:solidFill>
                                    <a:schemeClr val="tx1"/>
                                  </a:solidFill>
                                  <a:latin typeface="Cambria Math" panose="02040503050406030204" pitchFamily="18" charset="0"/>
                                  <a:ea typeface="Cambria Math" panose="02040503050406030204" pitchFamily="18" charset="0"/>
                                </a:rPr>
                                <m:t>𝑖</m:t>
                              </m:r>
                            </m:sub>
                          </m:sSub>
                          <m:r>
                            <a:rPr lang="en-US" altLang="zh-CN" sz="1600" b="0" i="1" smtClean="0">
                              <a:solidFill>
                                <a:schemeClr val="tx1"/>
                              </a:solidFill>
                              <a:latin typeface="Cambria Math" panose="02040503050406030204" pitchFamily="18" charset="0"/>
                              <a:ea typeface="Cambria Math" panose="02040503050406030204" pitchFamily="18" charset="0"/>
                            </a:rPr>
                            <m:t>,</m:t>
                          </m:r>
                          <m:sSub>
                            <m:sSubPr>
                              <m:ctrlPr>
                                <a:rPr lang="en-US" altLang="zh-CN" sz="1600" b="0" i="1" smtClean="0">
                                  <a:solidFill>
                                    <a:schemeClr val="tx1"/>
                                  </a:solidFill>
                                  <a:latin typeface="Cambria Math" panose="02040503050406030204" pitchFamily="18" charset="0"/>
                                  <a:ea typeface="Cambria Math" panose="02040503050406030204" pitchFamily="18" charset="0"/>
                                </a:rPr>
                              </m:ctrlPr>
                            </m:sSubPr>
                            <m:e>
                              <m:r>
                                <a:rPr lang="en-US" altLang="zh-CN" sz="1600" b="0" i="1" smtClean="0">
                                  <a:solidFill>
                                    <a:schemeClr val="tx1"/>
                                  </a:solidFill>
                                  <a:latin typeface="Cambria Math" panose="02040503050406030204" pitchFamily="18" charset="0"/>
                                  <a:ea typeface="Cambria Math" panose="02040503050406030204" pitchFamily="18" charset="0"/>
                                </a:rPr>
                                <m:t>𝛽</m:t>
                              </m:r>
                            </m:e>
                            <m:sub>
                              <m:r>
                                <a:rPr lang="en-US" altLang="zh-CN" sz="1600" b="0" i="1" smtClean="0">
                                  <a:solidFill>
                                    <a:schemeClr val="tx1"/>
                                  </a:solidFill>
                                  <a:latin typeface="Cambria Math" panose="02040503050406030204" pitchFamily="18" charset="0"/>
                                  <a:ea typeface="Cambria Math" panose="02040503050406030204" pitchFamily="18" charset="0"/>
                                </a:rPr>
                                <m:t>𝑖</m:t>
                              </m:r>
                            </m:sub>
                          </m:sSub>
                          <m:r>
                            <a:rPr lang="en-US" altLang="zh-CN" sz="1600" b="0" i="1" smtClean="0">
                              <a:solidFill>
                                <a:schemeClr val="tx1"/>
                              </a:solidFill>
                              <a:latin typeface="Cambria Math" panose="02040503050406030204" pitchFamily="18" charset="0"/>
                              <a:ea typeface="Cambria Math" panose="02040503050406030204" pitchFamily="18" charset="0"/>
                            </a:rPr>
                            <m:t>,</m:t>
                          </m:r>
                          <m:sSub>
                            <m:sSubPr>
                              <m:ctrlPr>
                                <a:rPr lang="en-US" altLang="zh-CN" sz="1600" b="0" i="1" smtClean="0">
                                  <a:solidFill>
                                    <a:schemeClr val="tx1"/>
                                  </a:solidFill>
                                  <a:latin typeface="Cambria Math" panose="02040503050406030204" pitchFamily="18" charset="0"/>
                                  <a:ea typeface="Cambria Math" panose="02040503050406030204" pitchFamily="18" charset="0"/>
                                </a:rPr>
                              </m:ctrlPr>
                            </m:sSubPr>
                            <m:e>
                              <m:r>
                                <a:rPr lang="en-US" altLang="zh-CN" sz="1600" b="0" i="1" smtClean="0">
                                  <a:solidFill>
                                    <a:schemeClr val="tx1"/>
                                  </a:solidFill>
                                  <a:latin typeface="Cambria Math" panose="02040503050406030204" pitchFamily="18" charset="0"/>
                                  <a:ea typeface="Cambria Math" panose="02040503050406030204" pitchFamily="18" charset="0"/>
                                </a:rPr>
                                <m:t>𝛾</m:t>
                              </m:r>
                            </m:e>
                            <m:sub>
                              <m:r>
                                <a:rPr lang="en-US" altLang="zh-CN" sz="1600" b="0" i="1" smtClean="0">
                                  <a:solidFill>
                                    <a:schemeClr val="tx1"/>
                                  </a:solidFill>
                                  <a:latin typeface="Cambria Math" panose="02040503050406030204" pitchFamily="18" charset="0"/>
                                  <a:ea typeface="Cambria Math" panose="02040503050406030204" pitchFamily="18" charset="0"/>
                                </a:rPr>
                                <m:t>𝑖</m:t>
                              </m:r>
                            </m:sub>
                          </m:sSub>
                          <m:r>
                            <a:rPr lang="en-US" altLang="zh-CN" sz="1600" b="0" i="1" smtClean="0">
                              <a:solidFill>
                                <a:schemeClr val="tx1"/>
                              </a:solidFill>
                              <a:latin typeface="Cambria Math" panose="02040503050406030204" pitchFamily="18" charset="0"/>
                              <a:ea typeface="Cambria Math" panose="02040503050406030204" pitchFamily="18" charset="0"/>
                            </a:rPr>
                            <m:t>}</m:t>
                          </m:r>
                        </m:e>
                        <m:sub>
                          <m:r>
                            <a:rPr lang="en-US" altLang="zh-CN" sz="1600" b="0" i="1" smtClean="0">
                              <a:solidFill>
                                <a:schemeClr val="tx1"/>
                              </a:solidFill>
                              <a:latin typeface="Cambria Math" panose="02040503050406030204" pitchFamily="18" charset="0"/>
                              <a:ea typeface="Cambria Math" panose="02040503050406030204" pitchFamily="18" charset="0"/>
                            </a:rPr>
                            <m:t>𝑖</m:t>
                          </m:r>
                          <m:r>
                            <a:rPr lang="en-US" altLang="zh-CN" sz="1600" b="0" i="1" smtClean="0">
                              <a:solidFill>
                                <a:schemeClr val="tx1"/>
                              </a:solidFill>
                              <a:latin typeface="Cambria Math" panose="02040503050406030204" pitchFamily="18" charset="0"/>
                              <a:ea typeface="Cambria Math" panose="02040503050406030204" pitchFamily="18" charset="0"/>
                            </a:rPr>
                            <m:t>=1</m:t>
                          </m:r>
                        </m:sub>
                        <m:sup>
                          <m:r>
                            <a:rPr lang="en-US" altLang="zh-CN" sz="1600" b="0" i="1" smtClean="0">
                              <a:solidFill>
                                <a:schemeClr val="tx1"/>
                              </a:solidFill>
                              <a:latin typeface="Cambria Math" panose="02040503050406030204" pitchFamily="18" charset="0"/>
                              <a:ea typeface="Cambria Math" panose="02040503050406030204" pitchFamily="18" charset="0"/>
                            </a:rPr>
                            <m:t>𝑡</m:t>
                          </m:r>
                          <m:r>
                            <a:rPr lang="en-US" altLang="zh-CN" sz="1600" b="0" i="1" smtClean="0">
                              <a:solidFill>
                                <a:schemeClr val="tx1"/>
                              </a:solidFill>
                              <a:latin typeface="Cambria Math" panose="02040503050406030204" pitchFamily="18" charset="0"/>
                              <a:ea typeface="Cambria Math" panose="02040503050406030204" pitchFamily="18" charset="0"/>
                            </a:rPr>
                            <m:t>−1</m:t>
                          </m:r>
                        </m:sup>
                      </m:sSubSup>
                    </m:oMath>
                  </m:oMathPara>
                </a14:m>
                <a:endParaRPr lang="en-US" sz="1600" dirty="0">
                  <a:solidFill>
                    <a:schemeClr val="tx1"/>
                  </a:solidFill>
                </a:endParaRPr>
              </a:p>
            </p:txBody>
          </p:sp>
        </mc:Choice>
        <mc:Fallback xmlns="">
          <p:sp>
            <p:nvSpPr>
              <p:cNvPr id="36" name="Rectangle 35">
                <a:extLst>
                  <a:ext uri="{FF2B5EF4-FFF2-40B4-BE49-F238E27FC236}">
                    <a16:creationId xmlns:a16="http://schemas.microsoft.com/office/drawing/2014/main" id="{0B1D89D8-E420-C61C-DEA3-528D014331DB}"/>
                  </a:ext>
                </a:extLst>
              </p:cNvPr>
              <p:cNvSpPr>
                <a:spLocks noRot="1" noChangeAspect="1" noMove="1" noResize="1" noEditPoints="1" noAdjustHandles="1" noChangeArrowheads="1" noChangeShapeType="1" noTextEdit="1"/>
              </p:cNvSpPr>
              <p:nvPr/>
            </p:nvSpPr>
            <p:spPr>
              <a:xfrm>
                <a:off x="8432065" y="1468251"/>
                <a:ext cx="1784959" cy="364367"/>
              </a:xfrm>
              <a:prstGeom prst="rect">
                <a:avLst/>
              </a:prstGeom>
              <a:blipFill>
                <a:blip r:embed="rId11"/>
                <a:stretch>
                  <a:fillRect b="-6452"/>
                </a:stretch>
              </a:blipFill>
              <a:ln w="19050">
                <a:solidFill>
                  <a:schemeClr val="tx1"/>
                </a:solidFill>
              </a:ln>
            </p:spPr>
            <p:txBody>
              <a:bodyPr/>
              <a:lstStyle/>
              <a:p>
                <a:r>
                  <a:rPr lang="en-US">
                    <a:noFill/>
                  </a:rPr>
                  <a:t> </a:t>
                </a:r>
              </a:p>
            </p:txBody>
          </p:sp>
        </mc:Fallback>
      </mc:AlternateContent>
      <p:sp>
        <p:nvSpPr>
          <p:cNvPr id="43" name="Rectangle 42">
            <a:extLst>
              <a:ext uri="{FF2B5EF4-FFF2-40B4-BE49-F238E27FC236}">
                <a16:creationId xmlns:a16="http://schemas.microsoft.com/office/drawing/2014/main" id="{71A2A10D-FDB2-C76C-8DF6-9D68C7B72E03}"/>
              </a:ext>
            </a:extLst>
          </p:cNvPr>
          <p:cNvSpPr/>
          <p:nvPr/>
        </p:nvSpPr>
        <p:spPr>
          <a:xfrm>
            <a:off x="5679852" y="4832647"/>
            <a:ext cx="2126255" cy="759866"/>
          </a:xfrm>
          <a:prstGeom prst="rect">
            <a:avLst/>
          </a:prstGeom>
          <a:solidFill>
            <a:schemeClr val="accent3">
              <a:alpha val="50000"/>
            </a:schemeClr>
          </a:solid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62CEFFFE-E463-70C3-95B9-2D94DC66984F}"/>
              </a:ext>
            </a:extLst>
          </p:cNvPr>
          <p:cNvSpPr/>
          <p:nvPr/>
        </p:nvSpPr>
        <p:spPr>
          <a:xfrm>
            <a:off x="6458082" y="5675496"/>
            <a:ext cx="2436536" cy="759866"/>
          </a:xfrm>
          <a:prstGeom prst="rect">
            <a:avLst/>
          </a:prstGeom>
          <a:solidFill>
            <a:schemeClr val="accent3">
              <a:alpha val="50000"/>
            </a:schemeClr>
          </a:solid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B8A0E964-1818-465D-F7BC-2D6DA311DA5E}"/>
              </a:ext>
            </a:extLst>
          </p:cNvPr>
          <p:cNvSpPr txBox="1"/>
          <p:nvPr/>
        </p:nvSpPr>
        <p:spPr>
          <a:xfrm>
            <a:off x="7476780" y="2427736"/>
            <a:ext cx="3695530" cy="369332"/>
          </a:xfrm>
          <a:prstGeom prst="rect">
            <a:avLst/>
          </a:prstGeom>
          <a:noFill/>
        </p:spPr>
        <p:txBody>
          <a:bodyPr wrap="square">
            <a:spAutoFit/>
          </a:bodyPr>
          <a:lstStyle/>
          <a:p>
            <a:pPr algn="ctr"/>
            <a:r>
              <a:rPr lang="en-US" altLang="zh-CN" b="1" i="1" dirty="0">
                <a:solidFill>
                  <a:schemeClr val="bg1">
                    <a:lumMod val="50000"/>
                  </a:schemeClr>
                </a:solidFill>
                <a:latin typeface="Times New Roman" panose="02020603050405020304" pitchFamily="18" charset="0"/>
                <a:cs typeface="Times New Roman" panose="02020603050405020304" pitchFamily="18" charset="0"/>
              </a:rPr>
              <a:t>Adaptive</a:t>
            </a:r>
            <a:r>
              <a:rPr lang="zh-CN" altLang="en-US" b="1" i="1" dirty="0">
                <a:solidFill>
                  <a:schemeClr val="bg1">
                    <a:lumMod val="50000"/>
                  </a:schemeClr>
                </a:solidFill>
                <a:latin typeface="Times New Roman" panose="02020603050405020304" pitchFamily="18" charset="0"/>
                <a:cs typeface="Times New Roman" panose="02020603050405020304" pitchFamily="18" charset="0"/>
              </a:rPr>
              <a:t> </a:t>
            </a:r>
            <a:r>
              <a:rPr lang="en-US" altLang="zh-CN" b="1" i="1" dirty="0">
                <a:solidFill>
                  <a:schemeClr val="bg1">
                    <a:lumMod val="50000"/>
                  </a:schemeClr>
                </a:solidFill>
                <a:latin typeface="Times New Roman" panose="02020603050405020304" pitchFamily="18" charset="0"/>
                <a:cs typeface="Times New Roman" panose="02020603050405020304" pitchFamily="18" charset="0"/>
              </a:rPr>
              <a:t>Coefficient</a:t>
            </a:r>
            <a:r>
              <a:rPr lang="zh-CN" altLang="en-US" b="1" i="1" dirty="0">
                <a:solidFill>
                  <a:schemeClr val="bg1">
                    <a:lumMod val="50000"/>
                  </a:schemeClr>
                </a:solidFill>
                <a:latin typeface="Times New Roman" panose="02020603050405020304" pitchFamily="18" charset="0"/>
                <a:cs typeface="Times New Roman" panose="02020603050405020304" pitchFamily="18" charset="0"/>
              </a:rPr>
              <a:t> </a:t>
            </a:r>
            <a:r>
              <a:rPr lang="en-US" altLang="zh-CN" b="1" i="1" dirty="0">
                <a:solidFill>
                  <a:schemeClr val="bg1">
                    <a:lumMod val="50000"/>
                  </a:schemeClr>
                </a:solidFill>
                <a:latin typeface="Times New Roman" panose="02020603050405020304" pitchFamily="18" charset="0"/>
                <a:cs typeface="Times New Roman" panose="02020603050405020304" pitchFamily="18" charset="0"/>
              </a:rPr>
              <a:t>Optimization</a:t>
            </a:r>
            <a:endParaRPr lang="en-US" b="1" i="1" dirty="0">
              <a:solidFill>
                <a:schemeClr val="bg1">
                  <a:lumMod val="50000"/>
                </a:schemeClr>
              </a:solidFill>
              <a:latin typeface="Times New Roman" panose="02020603050405020304" pitchFamily="18" charset="0"/>
              <a:cs typeface="Times New Roman" panose="02020603050405020304" pitchFamily="18" charset="0"/>
            </a:endParaRPr>
          </a:p>
        </p:txBody>
      </p:sp>
      <p:cxnSp>
        <p:nvCxnSpPr>
          <p:cNvPr id="53" name="Straight Arrow Connector 52">
            <a:extLst>
              <a:ext uri="{FF2B5EF4-FFF2-40B4-BE49-F238E27FC236}">
                <a16:creationId xmlns:a16="http://schemas.microsoft.com/office/drawing/2014/main" id="{DB79CBCF-C90C-BE26-D43C-F0814896AC04}"/>
              </a:ext>
            </a:extLst>
          </p:cNvPr>
          <p:cNvCxnSpPr>
            <a:cxnSpLocks/>
            <a:stCxn id="36" idx="2"/>
            <a:endCxn id="45" idx="0"/>
          </p:cNvCxnSpPr>
          <p:nvPr/>
        </p:nvCxnSpPr>
        <p:spPr>
          <a:xfrm>
            <a:off x="9324545" y="1832618"/>
            <a:ext cx="0" cy="59511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1450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323F5-A1F6-D66A-309A-702003CD0C52}"/>
              </a:ext>
            </a:extLst>
          </p:cNvPr>
          <p:cNvSpPr>
            <a:spLocks noGrp="1"/>
          </p:cNvSpPr>
          <p:nvPr>
            <p:ph type="title"/>
          </p:nvPr>
        </p:nvSpPr>
        <p:spPr/>
        <p:txBody>
          <a:bodyPr/>
          <a:lstStyle/>
          <a:p>
            <a:r>
              <a:rPr lang="en-US" altLang="zh-CN" dirty="0"/>
              <a:t>UDIL:</a:t>
            </a:r>
            <a:r>
              <a:rPr lang="zh-CN" altLang="en-US" dirty="0"/>
              <a:t> </a:t>
            </a:r>
            <a:r>
              <a:rPr lang="en-US" altLang="zh-CN" dirty="0"/>
              <a:t>Experimental</a:t>
            </a:r>
            <a:r>
              <a:rPr lang="zh-CN" altLang="en-US" dirty="0"/>
              <a:t> </a:t>
            </a:r>
            <a:r>
              <a:rPr lang="en-US" altLang="zh-CN" dirty="0"/>
              <a:t>Results</a:t>
            </a:r>
            <a:endParaRPr lang="en-US" dirty="0"/>
          </a:p>
        </p:txBody>
      </p:sp>
      <p:sp>
        <p:nvSpPr>
          <p:cNvPr id="3" name="Content Placeholder 2">
            <a:extLst>
              <a:ext uri="{FF2B5EF4-FFF2-40B4-BE49-F238E27FC236}">
                <a16:creationId xmlns:a16="http://schemas.microsoft.com/office/drawing/2014/main" id="{4190FC83-E946-DED6-B913-73D97A774095}"/>
              </a:ext>
            </a:extLst>
          </p:cNvPr>
          <p:cNvSpPr>
            <a:spLocks noGrp="1"/>
          </p:cNvSpPr>
          <p:nvPr>
            <p:ph idx="1"/>
          </p:nvPr>
        </p:nvSpPr>
        <p:spPr/>
        <p:txBody>
          <a:bodyPr/>
          <a:lstStyle/>
          <a:p>
            <a:r>
              <a:rPr lang="en-US" altLang="zh-CN" dirty="0"/>
              <a:t>UDIL’s</a:t>
            </a:r>
            <a:r>
              <a:rPr lang="zh-CN" altLang="en-US" dirty="0"/>
              <a:t> </a:t>
            </a:r>
            <a:r>
              <a:rPr lang="en-US" altLang="zh-CN" dirty="0"/>
              <a:t>representation</a:t>
            </a:r>
            <a:r>
              <a:rPr lang="zh-CN" altLang="en-US" dirty="0"/>
              <a:t> </a:t>
            </a:r>
            <a:r>
              <a:rPr lang="en-US" altLang="zh-CN" dirty="0"/>
              <a:t>distribution</a:t>
            </a:r>
            <a:r>
              <a:rPr lang="zh-CN" altLang="en-US" dirty="0"/>
              <a:t> </a:t>
            </a:r>
            <a:r>
              <a:rPr lang="en-US" altLang="zh-CN" dirty="0"/>
              <a:t>on</a:t>
            </a:r>
            <a:r>
              <a:rPr lang="zh-CN" altLang="en-US" dirty="0"/>
              <a:t> </a:t>
            </a:r>
            <a:r>
              <a:rPr lang="en-US" altLang="zh-CN" dirty="0"/>
              <a:t>synthetic</a:t>
            </a:r>
            <a:r>
              <a:rPr lang="zh-CN" altLang="en-US" dirty="0"/>
              <a:t> </a:t>
            </a:r>
            <a:r>
              <a:rPr lang="en-US" altLang="zh-CN" dirty="0"/>
              <a:t>dataset</a:t>
            </a:r>
            <a:r>
              <a:rPr lang="zh-CN" altLang="en-US" dirty="0"/>
              <a:t> </a:t>
            </a:r>
            <a:r>
              <a:rPr lang="en-US" altLang="zh-CN" dirty="0"/>
              <a:t>(high-dimensional</a:t>
            </a:r>
            <a:r>
              <a:rPr lang="zh-CN" altLang="en-US" dirty="0"/>
              <a:t> </a:t>
            </a:r>
            <a:r>
              <a:rPr lang="en-US" altLang="zh-CN" dirty="0"/>
              <a:t>balls)</a:t>
            </a:r>
            <a:endParaRPr lang="en-US" dirty="0"/>
          </a:p>
        </p:txBody>
      </p:sp>
      <p:sp>
        <p:nvSpPr>
          <p:cNvPr id="4" name="Date Placeholder 3">
            <a:extLst>
              <a:ext uri="{FF2B5EF4-FFF2-40B4-BE49-F238E27FC236}">
                <a16:creationId xmlns:a16="http://schemas.microsoft.com/office/drawing/2014/main" id="{F7D166ED-3B45-F431-7D16-413F626388F8}"/>
              </a:ext>
            </a:extLst>
          </p:cNvPr>
          <p:cNvSpPr>
            <a:spLocks noGrp="1"/>
          </p:cNvSpPr>
          <p:nvPr>
            <p:ph type="dt" sz="half" idx="10"/>
          </p:nvPr>
        </p:nvSpPr>
        <p:spPr/>
        <p:txBody>
          <a:bodyPr/>
          <a:lstStyle/>
          <a:p>
            <a:r>
              <a:rPr lang="en-US"/>
              <a:t>10/17/23</a:t>
            </a:r>
          </a:p>
        </p:txBody>
      </p:sp>
      <p:sp>
        <p:nvSpPr>
          <p:cNvPr id="5" name="Slide Number Placeholder 4">
            <a:extLst>
              <a:ext uri="{FF2B5EF4-FFF2-40B4-BE49-F238E27FC236}">
                <a16:creationId xmlns:a16="http://schemas.microsoft.com/office/drawing/2014/main" id="{07985EC5-BDB5-4D99-1B38-1479586EBAA8}"/>
              </a:ext>
            </a:extLst>
          </p:cNvPr>
          <p:cNvSpPr>
            <a:spLocks noGrp="1"/>
          </p:cNvSpPr>
          <p:nvPr>
            <p:ph type="sldNum" sz="quarter" idx="12"/>
          </p:nvPr>
        </p:nvSpPr>
        <p:spPr/>
        <p:txBody>
          <a:bodyPr/>
          <a:lstStyle/>
          <a:p>
            <a:fld id="{1356DADE-C119-9245-93D0-7CF111F66159}" type="slidenum">
              <a:rPr lang="en-US" smtClean="0"/>
              <a:t>14</a:t>
            </a:fld>
            <a:endParaRPr lang="en-US"/>
          </a:p>
        </p:txBody>
      </p:sp>
      <p:pic>
        <p:nvPicPr>
          <p:cNvPr id="6" name="Picture 5">
            <a:extLst>
              <a:ext uri="{FF2B5EF4-FFF2-40B4-BE49-F238E27FC236}">
                <a16:creationId xmlns:a16="http://schemas.microsoft.com/office/drawing/2014/main" id="{C7337F3E-9183-31B3-D25A-C8B1D0998B5E}"/>
              </a:ext>
            </a:extLst>
          </p:cNvPr>
          <p:cNvPicPr>
            <a:picLocks noChangeAspect="1"/>
          </p:cNvPicPr>
          <p:nvPr/>
        </p:nvPicPr>
        <p:blipFill>
          <a:blip r:embed="rId3"/>
          <a:stretch>
            <a:fillRect/>
          </a:stretch>
        </p:blipFill>
        <p:spPr>
          <a:xfrm>
            <a:off x="2209800" y="2007832"/>
            <a:ext cx="7772400" cy="3873960"/>
          </a:xfrm>
          <a:prstGeom prst="rect">
            <a:avLst/>
          </a:prstGeom>
        </p:spPr>
      </p:pic>
    </p:spTree>
    <p:extLst>
      <p:ext uri="{BB962C8B-B14F-4D97-AF65-F5344CB8AC3E}">
        <p14:creationId xmlns:p14="http://schemas.microsoft.com/office/powerpoint/2010/main" val="655260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00BE5-413B-724F-9279-332EE8670719}"/>
              </a:ext>
            </a:extLst>
          </p:cNvPr>
          <p:cNvSpPr>
            <a:spLocks noGrp="1"/>
          </p:cNvSpPr>
          <p:nvPr>
            <p:ph type="title"/>
          </p:nvPr>
        </p:nvSpPr>
        <p:spPr/>
        <p:txBody>
          <a:bodyPr/>
          <a:lstStyle/>
          <a:p>
            <a:r>
              <a:rPr lang="en-US" altLang="zh-CN" dirty="0"/>
              <a:t>UDIL:</a:t>
            </a:r>
            <a:r>
              <a:rPr lang="zh-CN" altLang="en-US" dirty="0"/>
              <a:t> </a:t>
            </a:r>
            <a:r>
              <a:rPr lang="en-US" altLang="zh-CN" dirty="0"/>
              <a:t>Experimental</a:t>
            </a:r>
            <a:r>
              <a:rPr lang="zh-CN" altLang="en-US" dirty="0"/>
              <a:t> </a:t>
            </a:r>
            <a:r>
              <a:rPr lang="en-US" altLang="zh-CN" dirty="0"/>
              <a:t>Results</a:t>
            </a:r>
            <a:endParaRPr lang="en-US" dirty="0"/>
          </a:p>
        </p:txBody>
      </p:sp>
      <p:sp>
        <p:nvSpPr>
          <p:cNvPr id="3" name="Content Placeholder 2">
            <a:extLst>
              <a:ext uri="{FF2B5EF4-FFF2-40B4-BE49-F238E27FC236}">
                <a16:creationId xmlns:a16="http://schemas.microsoft.com/office/drawing/2014/main" id="{A4C9F3CC-8B13-5E4A-4543-57A72961C154}"/>
              </a:ext>
            </a:extLst>
          </p:cNvPr>
          <p:cNvSpPr>
            <a:spLocks noGrp="1"/>
          </p:cNvSpPr>
          <p:nvPr>
            <p:ph idx="1"/>
          </p:nvPr>
        </p:nvSpPr>
        <p:spPr/>
        <p:txBody>
          <a:bodyPr/>
          <a:lstStyle/>
          <a:p>
            <a:r>
              <a:rPr lang="en-US" altLang="zh-CN" dirty="0"/>
              <a:t>UDIL</a:t>
            </a:r>
            <a:r>
              <a:rPr lang="zh-CN" altLang="en-US" dirty="0"/>
              <a:t> </a:t>
            </a:r>
            <a:r>
              <a:rPr lang="en-US" altLang="zh-CN" dirty="0"/>
              <a:t>evaluated</a:t>
            </a:r>
            <a:r>
              <a:rPr lang="zh-CN" altLang="en-US" dirty="0"/>
              <a:t> </a:t>
            </a:r>
            <a:r>
              <a:rPr lang="en-US" altLang="zh-CN" dirty="0"/>
              <a:t>on</a:t>
            </a:r>
            <a:r>
              <a:rPr lang="zh-CN" altLang="en-US" dirty="0"/>
              <a:t> </a:t>
            </a:r>
            <a:r>
              <a:rPr lang="en-US" altLang="zh-CN" dirty="0"/>
              <a:t>realistic</a:t>
            </a:r>
            <a:r>
              <a:rPr lang="zh-CN" altLang="en-US" dirty="0"/>
              <a:t> </a:t>
            </a:r>
            <a:r>
              <a:rPr lang="en-US" altLang="zh-CN" dirty="0"/>
              <a:t>datasets.</a:t>
            </a:r>
            <a:endParaRPr lang="en-US" dirty="0"/>
          </a:p>
        </p:txBody>
      </p:sp>
      <p:sp>
        <p:nvSpPr>
          <p:cNvPr id="4" name="Date Placeholder 3">
            <a:extLst>
              <a:ext uri="{FF2B5EF4-FFF2-40B4-BE49-F238E27FC236}">
                <a16:creationId xmlns:a16="http://schemas.microsoft.com/office/drawing/2014/main" id="{5872F666-213B-3D62-F464-364A10AE60CF}"/>
              </a:ext>
            </a:extLst>
          </p:cNvPr>
          <p:cNvSpPr>
            <a:spLocks noGrp="1"/>
          </p:cNvSpPr>
          <p:nvPr>
            <p:ph type="dt" sz="half" idx="10"/>
          </p:nvPr>
        </p:nvSpPr>
        <p:spPr/>
        <p:txBody>
          <a:bodyPr/>
          <a:lstStyle/>
          <a:p>
            <a:r>
              <a:rPr lang="en-US"/>
              <a:t>10/17/23</a:t>
            </a:r>
          </a:p>
        </p:txBody>
      </p:sp>
      <p:sp>
        <p:nvSpPr>
          <p:cNvPr id="5" name="Slide Number Placeholder 4">
            <a:extLst>
              <a:ext uri="{FF2B5EF4-FFF2-40B4-BE49-F238E27FC236}">
                <a16:creationId xmlns:a16="http://schemas.microsoft.com/office/drawing/2014/main" id="{9792E461-29B5-6CE4-57EA-CB6FF13C6E79}"/>
              </a:ext>
            </a:extLst>
          </p:cNvPr>
          <p:cNvSpPr>
            <a:spLocks noGrp="1"/>
          </p:cNvSpPr>
          <p:nvPr>
            <p:ph type="sldNum" sz="quarter" idx="12"/>
          </p:nvPr>
        </p:nvSpPr>
        <p:spPr/>
        <p:txBody>
          <a:bodyPr/>
          <a:lstStyle/>
          <a:p>
            <a:fld id="{1356DADE-C119-9245-93D0-7CF111F66159}" type="slidenum">
              <a:rPr lang="en-US" smtClean="0"/>
              <a:t>15</a:t>
            </a:fld>
            <a:endParaRPr lang="en-US" dirty="0"/>
          </a:p>
        </p:txBody>
      </p:sp>
      <p:pic>
        <p:nvPicPr>
          <p:cNvPr id="10" name="Picture 9">
            <a:extLst>
              <a:ext uri="{FF2B5EF4-FFF2-40B4-BE49-F238E27FC236}">
                <a16:creationId xmlns:a16="http://schemas.microsoft.com/office/drawing/2014/main" id="{8B7C4DDB-3CC6-9889-1B7E-0464F086342E}"/>
              </a:ext>
            </a:extLst>
          </p:cNvPr>
          <p:cNvPicPr>
            <a:picLocks noChangeAspect="1"/>
          </p:cNvPicPr>
          <p:nvPr/>
        </p:nvPicPr>
        <p:blipFill>
          <a:blip r:embed="rId3"/>
          <a:stretch>
            <a:fillRect/>
          </a:stretch>
        </p:blipFill>
        <p:spPr>
          <a:xfrm>
            <a:off x="2002155" y="2343782"/>
            <a:ext cx="8187690" cy="3343252"/>
          </a:xfrm>
          <a:prstGeom prst="rect">
            <a:avLst/>
          </a:prstGeom>
        </p:spPr>
      </p:pic>
      <p:sp>
        <p:nvSpPr>
          <p:cNvPr id="11" name="TextBox 10">
            <a:extLst>
              <a:ext uri="{FF2B5EF4-FFF2-40B4-BE49-F238E27FC236}">
                <a16:creationId xmlns:a16="http://schemas.microsoft.com/office/drawing/2014/main" id="{C1ECCCC0-1A33-D536-96A5-8D8ACFA32597}"/>
              </a:ext>
            </a:extLst>
          </p:cNvPr>
          <p:cNvSpPr txBox="1"/>
          <p:nvPr/>
        </p:nvSpPr>
        <p:spPr>
          <a:xfrm>
            <a:off x="3787372" y="1716730"/>
            <a:ext cx="4754507" cy="369332"/>
          </a:xfrm>
          <a:prstGeom prst="rect">
            <a:avLst/>
          </a:prstGeom>
          <a:noFill/>
        </p:spPr>
        <p:txBody>
          <a:bodyPr wrap="none" rtlCol="0">
            <a:spAutoFit/>
          </a:bodyPr>
          <a:lstStyle/>
          <a:p>
            <a:pPr algn="ctr"/>
            <a:r>
              <a:rPr lang="en-US" altLang="zh-CN" b="1" i="1" dirty="0">
                <a:latin typeface="Times New Roman" panose="02020603050405020304" pitchFamily="18" charset="0"/>
                <a:cs typeface="Times New Roman" panose="02020603050405020304" pitchFamily="18" charset="0"/>
              </a:rPr>
              <a:t>HD-Balls,</a:t>
            </a:r>
            <a:r>
              <a:rPr lang="zh-CN" altLang="en-US" b="1" i="1" dirty="0">
                <a:latin typeface="Times New Roman" panose="02020603050405020304" pitchFamily="18" charset="0"/>
                <a:cs typeface="Times New Roman" panose="02020603050405020304" pitchFamily="18" charset="0"/>
              </a:rPr>
              <a:t> </a:t>
            </a:r>
            <a:r>
              <a:rPr lang="en-US" altLang="zh-CN" b="1" i="1" dirty="0">
                <a:latin typeface="Times New Roman" panose="02020603050405020304" pitchFamily="18" charset="0"/>
                <a:cs typeface="Times New Roman" panose="02020603050405020304" pitchFamily="18" charset="0"/>
              </a:rPr>
              <a:t>Permuted-MNIST,</a:t>
            </a:r>
            <a:r>
              <a:rPr lang="zh-CN" altLang="en-US" b="1" i="1" dirty="0">
                <a:latin typeface="Times New Roman" panose="02020603050405020304" pitchFamily="18" charset="0"/>
                <a:cs typeface="Times New Roman" panose="02020603050405020304" pitchFamily="18" charset="0"/>
              </a:rPr>
              <a:t> </a:t>
            </a:r>
            <a:r>
              <a:rPr lang="en-US" altLang="zh-CN" b="1" i="1" dirty="0">
                <a:latin typeface="Times New Roman" panose="02020603050405020304" pitchFamily="18" charset="0"/>
                <a:cs typeface="Times New Roman" panose="02020603050405020304" pitchFamily="18" charset="0"/>
              </a:rPr>
              <a:t>Rotated-MNIST</a:t>
            </a:r>
            <a:endParaRPr lang="en-US" sz="2000" b="1" i="1"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E1A70CC9-F1A4-A614-641C-0C5F7166D9B0}"/>
              </a:ext>
            </a:extLst>
          </p:cNvPr>
          <p:cNvSpPr/>
          <p:nvPr/>
        </p:nvSpPr>
        <p:spPr>
          <a:xfrm>
            <a:off x="2097157" y="4979504"/>
            <a:ext cx="7901608" cy="208722"/>
          </a:xfrm>
          <a:prstGeom prst="rect">
            <a:avLst/>
          </a:prstGeom>
          <a:solidFill>
            <a:srgbClr val="FF0000">
              <a:alpha val="5022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93982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00BE5-413B-724F-9279-332EE8670719}"/>
              </a:ext>
            </a:extLst>
          </p:cNvPr>
          <p:cNvSpPr>
            <a:spLocks noGrp="1"/>
          </p:cNvSpPr>
          <p:nvPr>
            <p:ph type="title"/>
          </p:nvPr>
        </p:nvSpPr>
        <p:spPr/>
        <p:txBody>
          <a:bodyPr/>
          <a:lstStyle/>
          <a:p>
            <a:r>
              <a:rPr lang="en-US" altLang="zh-CN" dirty="0"/>
              <a:t>UDIL:</a:t>
            </a:r>
            <a:r>
              <a:rPr lang="zh-CN" altLang="en-US" dirty="0"/>
              <a:t> </a:t>
            </a:r>
            <a:r>
              <a:rPr lang="en-US" altLang="zh-CN" dirty="0"/>
              <a:t>Experimental</a:t>
            </a:r>
            <a:r>
              <a:rPr lang="zh-CN" altLang="en-US" dirty="0"/>
              <a:t> </a:t>
            </a:r>
            <a:r>
              <a:rPr lang="en-US" altLang="zh-CN" dirty="0"/>
              <a:t>Results</a:t>
            </a:r>
            <a:endParaRPr lang="en-US" dirty="0"/>
          </a:p>
        </p:txBody>
      </p:sp>
      <p:sp>
        <p:nvSpPr>
          <p:cNvPr id="3" name="Content Placeholder 2">
            <a:extLst>
              <a:ext uri="{FF2B5EF4-FFF2-40B4-BE49-F238E27FC236}">
                <a16:creationId xmlns:a16="http://schemas.microsoft.com/office/drawing/2014/main" id="{A4C9F3CC-8B13-5E4A-4543-57A72961C154}"/>
              </a:ext>
            </a:extLst>
          </p:cNvPr>
          <p:cNvSpPr>
            <a:spLocks noGrp="1"/>
          </p:cNvSpPr>
          <p:nvPr>
            <p:ph idx="1"/>
          </p:nvPr>
        </p:nvSpPr>
        <p:spPr/>
        <p:txBody>
          <a:bodyPr/>
          <a:lstStyle/>
          <a:p>
            <a:r>
              <a:rPr lang="en-US" altLang="zh-CN" dirty="0"/>
              <a:t>UDIL</a:t>
            </a:r>
            <a:r>
              <a:rPr lang="zh-CN" altLang="en-US" dirty="0"/>
              <a:t> </a:t>
            </a:r>
            <a:r>
              <a:rPr lang="en-US" altLang="zh-CN" dirty="0"/>
              <a:t>evaluated</a:t>
            </a:r>
            <a:r>
              <a:rPr lang="zh-CN" altLang="en-US" dirty="0"/>
              <a:t> </a:t>
            </a:r>
            <a:r>
              <a:rPr lang="en-US" altLang="zh-CN" dirty="0"/>
              <a:t>on</a:t>
            </a:r>
            <a:r>
              <a:rPr lang="zh-CN" altLang="en-US" dirty="0"/>
              <a:t> </a:t>
            </a:r>
            <a:r>
              <a:rPr lang="en-US" altLang="zh-CN" dirty="0"/>
              <a:t>realistic</a:t>
            </a:r>
            <a:r>
              <a:rPr lang="zh-CN" altLang="en-US" dirty="0"/>
              <a:t> </a:t>
            </a:r>
            <a:r>
              <a:rPr lang="en-US" altLang="zh-CN" dirty="0"/>
              <a:t>datasets.</a:t>
            </a:r>
            <a:endParaRPr lang="en-US" dirty="0"/>
          </a:p>
        </p:txBody>
      </p:sp>
      <p:sp>
        <p:nvSpPr>
          <p:cNvPr id="4" name="Date Placeholder 3">
            <a:extLst>
              <a:ext uri="{FF2B5EF4-FFF2-40B4-BE49-F238E27FC236}">
                <a16:creationId xmlns:a16="http://schemas.microsoft.com/office/drawing/2014/main" id="{5872F666-213B-3D62-F464-364A10AE60CF}"/>
              </a:ext>
            </a:extLst>
          </p:cNvPr>
          <p:cNvSpPr>
            <a:spLocks noGrp="1"/>
          </p:cNvSpPr>
          <p:nvPr>
            <p:ph type="dt" sz="half" idx="10"/>
          </p:nvPr>
        </p:nvSpPr>
        <p:spPr/>
        <p:txBody>
          <a:bodyPr/>
          <a:lstStyle/>
          <a:p>
            <a:r>
              <a:rPr lang="en-US"/>
              <a:t>10/17/23</a:t>
            </a:r>
          </a:p>
        </p:txBody>
      </p:sp>
      <p:sp>
        <p:nvSpPr>
          <p:cNvPr id="5" name="Slide Number Placeholder 4">
            <a:extLst>
              <a:ext uri="{FF2B5EF4-FFF2-40B4-BE49-F238E27FC236}">
                <a16:creationId xmlns:a16="http://schemas.microsoft.com/office/drawing/2014/main" id="{9792E461-29B5-6CE4-57EA-CB6FF13C6E79}"/>
              </a:ext>
            </a:extLst>
          </p:cNvPr>
          <p:cNvSpPr>
            <a:spLocks noGrp="1"/>
          </p:cNvSpPr>
          <p:nvPr>
            <p:ph type="sldNum" sz="quarter" idx="12"/>
          </p:nvPr>
        </p:nvSpPr>
        <p:spPr/>
        <p:txBody>
          <a:bodyPr/>
          <a:lstStyle/>
          <a:p>
            <a:fld id="{1356DADE-C119-9245-93D0-7CF111F66159}" type="slidenum">
              <a:rPr lang="en-US" smtClean="0"/>
              <a:t>16</a:t>
            </a:fld>
            <a:endParaRPr lang="en-US" dirty="0"/>
          </a:p>
        </p:txBody>
      </p:sp>
      <p:sp>
        <p:nvSpPr>
          <p:cNvPr id="8" name="TextBox 7">
            <a:extLst>
              <a:ext uri="{FF2B5EF4-FFF2-40B4-BE49-F238E27FC236}">
                <a16:creationId xmlns:a16="http://schemas.microsoft.com/office/drawing/2014/main" id="{A80DBE64-C9F7-91BE-37DF-AC912BE2EC5F}"/>
              </a:ext>
            </a:extLst>
          </p:cNvPr>
          <p:cNvSpPr txBox="1"/>
          <p:nvPr/>
        </p:nvSpPr>
        <p:spPr>
          <a:xfrm>
            <a:off x="5094452" y="1716730"/>
            <a:ext cx="2140331" cy="369332"/>
          </a:xfrm>
          <a:prstGeom prst="rect">
            <a:avLst/>
          </a:prstGeom>
          <a:noFill/>
        </p:spPr>
        <p:txBody>
          <a:bodyPr wrap="none" rtlCol="0">
            <a:spAutoFit/>
          </a:bodyPr>
          <a:lstStyle/>
          <a:p>
            <a:pPr algn="ctr"/>
            <a:r>
              <a:rPr lang="en-US" altLang="zh-CN" b="1" i="1" dirty="0">
                <a:latin typeface="Times New Roman" panose="02020603050405020304" pitchFamily="18" charset="0"/>
                <a:cs typeface="Times New Roman" panose="02020603050405020304" pitchFamily="18" charset="0"/>
              </a:rPr>
              <a:t>Sequential</a:t>
            </a:r>
            <a:r>
              <a:rPr lang="zh-CN" altLang="en-US" b="1" i="1" dirty="0">
                <a:latin typeface="Times New Roman" panose="02020603050405020304" pitchFamily="18" charset="0"/>
                <a:cs typeface="Times New Roman" panose="02020603050405020304" pitchFamily="18" charset="0"/>
              </a:rPr>
              <a:t> </a:t>
            </a:r>
            <a:r>
              <a:rPr lang="en-US" altLang="zh-CN" b="1" i="1" dirty="0">
                <a:latin typeface="Times New Roman" panose="02020603050405020304" pitchFamily="18" charset="0"/>
                <a:cs typeface="Times New Roman" panose="02020603050405020304" pitchFamily="18" charset="0"/>
              </a:rPr>
              <a:t>CORe-50</a:t>
            </a:r>
            <a:endParaRPr lang="en-US" sz="2000" b="1" i="1"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9C1FCAC5-B6FA-F792-087A-C15EE118665C}"/>
              </a:ext>
            </a:extLst>
          </p:cNvPr>
          <p:cNvPicPr>
            <a:picLocks noChangeAspect="1"/>
          </p:cNvPicPr>
          <p:nvPr/>
        </p:nvPicPr>
        <p:blipFill rotWithShape="1">
          <a:blip r:embed="rId3"/>
          <a:srcRect t="22449"/>
          <a:stretch/>
        </p:blipFill>
        <p:spPr>
          <a:xfrm>
            <a:off x="2828975" y="2072029"/>
            <a:ext cx="6671280" cy="3772180"/>
          </a:xfrm>
          <a:prstGeom prst="rect">
            <a:avLst/>
          </a:prstGeom>
        </p:spPr>
      </p:pic>
      <p:sp>
        <p:nvSpPr>
          <p:cNvPr id="6" name="Rectangle 5">
            <a:extLst>
              <a:ext uri="{FF2B5EF4-FFF2-40B4-BE49-F238E27FC236}">
                <a16:creationId xmlns:a16="http://schemas.microsoft.com/office/drawing/2014/main" id="{5CDCB1A9-85A9-6D18-C72C-D3153DFD39FC}"/>
              </a:ext>
            </a:extLst>
          </p:cNvPr>
          <p:cNvSpPr/>
          <p:nvPr/>
        </p:nvSpPr>
        <p:spPr>
          <a:xfrm>
            <a:off x="2902226" y="5327375"/>
            <a:ext cx="6460799" cy="178904"/>
          </a:xfrm>
          <a:prstGeom prst="rect">
            <a:avLst/>
          </a:prstGeom>
          <a:solidFill>
            <a:srgbClr val="FF0000">
              <a:alpha val="5022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769FA55-DEE0-0205-2785-DD769DA7866E}"/>
              </a:ext>
            </a:extLst>
          </p:cNvPr>
          <p:cNvSpPr/>
          <p:nvPr/>
        </p:nvSpPr>
        <p:spPr>
          <a:xfrm>
            <a:off x="2902225" y="4207566"/>
            <a:ext cx="6460799" cy="178904"/>
          </a:xfrm>
          <a:prstGeom prst="rect">
            <a:avLst/>
          </a:prstGeom>
          <a:solidFill>
            <a:srgbClr val="FF0000">
              <a:alpha val="5022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66678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43314-440D-99EA-053E-746ED966764B}"/>
              </a:ext>
            </a:extLst>
          </p:cNvPr>
          <p:cNvSpPr>
            <a:spLocks noGrp="1"/>
          </p:cNvSpPr>
          <p:nvPr>
            <p:ph type="title"/>
          </p:nvPr>
        </p:nvSpPr>
        <p:spPr/>
        <p:txBody>
          <a:bodyPr/>
          <a:lstStyle/>
          <a:p>
            <a:r>
              <a:rPr lang="en-US" dirty="0"/>
              <a:t>Con</a:t>
            </a:r>
            <a:r>
              <a:rPr lang="en-US" altLang="zh-CN" dirty="0"/>
              <a:t>clusion</a:t>
            </a:r>
            <a:endParaRPr lang="en-US" dirty="0"/>
          </a:p>
        </p:txBody>
      </p:sp>
      <p:sp>
        <p:nvSpPr>
          <p:cNvPr id="3" name="Content Placeholder 2">
            <a:extLst>
              <a:ext uri="{FF2B5EF4-FFF2-40B4-BE49-F238E27FC236}">
                <a16:creationId xmlns:a16="http://schemas.microsoft.com/office/drawing/2014/main" id="{E850EDCC-8B12-AF93-8F05-B2C3CA468F83}"/>
              </a:ext>
            </a:extLst>
          </p:cNvPr>
          <p:cNvSpPr>
            <a:spLocks noGrp="1"/>
          </p:cNvSpPr>
          <p:nvPr>
            <p:ph idx="1"/>
          </p:nvPr>
        </p:nvSpPr>
        <p:spPr/>
        <p:txBody>
          <a:bodyPr/>
          <a:lstStyle/>
          <a:p>
            <a:r>
              <a:rPr lang="en-US" dirty="0"/>
              <a:t>Proposed a principled framework, UDIL, for domain incremental learning with memory to </a:t>
            </a:r>
            <a:r>
              <a:rPr lang="en-US" b="1" i="1" dirty="0"/>
              <a:t>unify various existing methods</a:t>
            </a:r>
            <a:r>
              <a:rPr lang="en-US" dirty="0"/>
              <a:t>. </a:t>
            </a:r>
          </a:p>
          <a:p>
            <a:r>
              <a:rPr lang="en-US" dirty="0"/>
              <a:t>Theoretical analysis shows that different existing methods are equivalent to minimizing the same error bound with different </a:t>
            </a:r>
            <a:r>
              <a:rPr lang="en-US" b="1" i="1" dirty="0"/>
              <a:t>fixed</a:t>
            </a:r>
            <a:r>
              <a:rPr lang="en-US" dirty="0"/>
              <a:t> coefficients. </a:t>
            </a:r>
          </a:p>
          <a:p>
            <a:r>
              <a:rPr lang="en-US" dirty="0"/>
              <a:t>UDIL allows </a:t>
            </a:r>
            <a:r>
              <a:rPr lang="en-US" b="1" i="1" dirty="0"/>
              <a:t>adaptive</a:t>
            </a:r>
            <a:r>
              <a:rPr lang="en-US" dirty="0"/>
              <a:t> coefficients during training, thereby always achieving the tightest bound and improving the performance. </a:t>
            </a:r>
          </a:p>
          <a:p>
            <a:endParaRPr lang="en-US" dirty="0"/>
          </a:p>
        </p:txBody>
      </p:sp>
      <p:sp>
        <p:nvSpPr>
          <p:cNvPr id="4" name="Date Placeholder 3">
            <a:extLst>
              <a:ext uri="{FF2B5EF4-FFF2-40B4-BE49-F238E27FC236}">
                <a16:creationId xmlns:a16="http://schemas.microsoft.com/office/drawing/2014/main" id="{2051FDC1-BD0F-5ED0-2465-4FE082891F45}"/>
              </a:ext>
            </a:extLst>
          </p:cNvPr>
          <p:cNvSpPr>
            <a:spLocks noGrp="1"/>
          </p:cNvSpPr>
          <p:nvPr>
            <p:ph type="dt" sz="half" idx="10"/>
          </p:nvPr>
        </p:nvSpPr>
        <p:spPr/>
        <p:txBody>
          <a:bodyPr/>
          <a:lstStyle/>
          <a:p>
            <a:r>
              <a:rPr lang="en-US"/>
              <a:t>10/17/23</a:t>
            </a:r>
          </a:p>
        </p:txBody>
      </p:sp>
      <p:sp>
        <p:nvSpPr>
          <p:cNvPr id="5" name="Slide Number Placeholder 4">
            <a:extLst>
              <a:ext uri="{FF2B5EF4-FFF2-40B4-BE49-F238E27FC236}">
                <a16:creationId xmlns:a16="http://schemas.microsoft.com/office/drawing/2014/main" id="{02045B0F-E936-F290-00D7-48E20B9871E4}"/>
              </a:ext>
            </a:extLst>
          </p:cNvPr>
          <p:cNvSpPr>
            <a:spLocks noGrp="1"/>
          </p:cNvSpPr>
          <p:nvPr>
            <p:ph type="sldNum" sz="quarter" idx="12"/>
          </p:nvPr>
        </p:nvSpPr>
        <p:spPr/>
        <p:txBody>
          <a:bodyPr/>
          <a:lstStyle/>
          <a:p>
            <a:fld id="{1356DADE-C119-9245-93D0-7CF111F66159}" type="slidenum">
              <a:rPr lang="en-US" smtClean="0"/>
              <a:t>17</a:t>
            </a:fld>
            <a:endParaRPr lang="en-US"/>
          </a:p>
        </p:txBody>
      </p:sp>
      <p:pic>
        <p:nvPicPr>
          <p:cNvPr id="7" name="Picture 6" descr="A qr code on a white background&#10;&#10;Description automatically generated">
            <a:extLst>
              <a:ext uri="{FF2B5EF4-FFF2-40B4-BE49-F238E27FC236}">
                <a16:creationId xmlns:a16="http://schemas.microsoft.com/office/drawing/2014/main" id="{56AFA5EC-F81E-FA84-87D7-05717BCCE6AD}"/>
              </a:ext>
            </a:extLst>
          </p:cNvPr>
          <p:cNvPicPr>
            <a:picLocks noChangeAspect="1"/>
          </p:cNvPicPr>
          <p:nvPr/>
        </p:nvPicPr>
        <p:blipFill>
          <a:blip r:embed="rId3"/>
          <a:stretch>
            <a:fillRect/>
          </a:stretch>
        </p:blipFill>
        <p:spPr>
          <a:xfrm>
            <a:off x="2686780" y="3772798"/>
            <a:ext cx="1789240" cy="2222237"/>
          </a:xfrm>
          <a:prstGeom prst="rect">
            <a:avLst/>
          </a:prstGeom>
        </p:spPr>
      </p:pic>
      <p:pic>
        <p:nvPicPr>
          <p:cNvPr id="9" name="Picture 8" descr="A qr code on a white square&#10;&#10;Description automatically generated">
            <a:extLst>
              <a:ext uri="{FF2B5EF4-FFF2-40B4-BE49-F238E27FC236}">
                <a16:creationId xmlns:a16="http://schemas.microsoft.com/office/drawing/2014/main" id="{3A471BE1-F03F-AF16-F9BC-467A0D6D89CB}"/>
              </a:ext>
            </a:extLst>
          </p:cNvPr>
          <p:cNvPicPr>
            <a:picLocks noChangeAspect="1"/>
          </p:cNvPicPr>
          <p:nvPr/>
        </p:nvPicPr>
        <p:blipFill>
          <a:blip r:embed="rId4"/>
          <a:stretch>
            <a:fillRect/>
          </a:stretch>
        </p:blipFill>
        <p:spPr>
          <a:xfrm>
            <a:off x="7715982" y="3772798"/>
            <a:ext cx="1789241" cy="2222237"/>
          </a:xfrm>
          <a:prstGeom prst="rect">
            <a:avLst/>
          </a:prstGeom>
        </p:spPr>
      </p:pic>
    </p:spTree>
    <p:extLst>
      <p:ext uri="{BB962C8B-B14F-4D97-AF65-F5344CB8AC3E}">
        <p14:creationId xmlns:p14="http://schemas.microsoft.com/office/powerpoint/2010/main" val="1828537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A38E0-1655-D838-436D-F5E61099C256}"/>
              </a:ext>
            </a:extLst>
          </p:cNvPr>
          <p:cNvSpPr>
            <a:spLocks noGrp="1"/>
          </p:cNvSpPr>
          <p:nvPr>
            <p:ph type="title"/>
          </p:nvPr>
        </p:nvSpPr>
        <p:spPr/>
        <p:txBody>
          <a:bodyPr/>
          <a:lstStyle/>
          <a:p>
            <a:r>
              <a:rPr lang="en-US" altLang="zh-CN" dirty="0"/>
              <a:t>Background</a:t>
            </a:r>
            <a:endParaRPr lang="en-US" dirty="0"/>
          </a:p>
        </p:txBody>
      </p:sp>
      <p:sp>
        <p:nvSpPr>
          <p:cNvPr id="3" name="Content Placeholder 2">
            <a:extLst>
              <a:ext uri="{FF2B5EF4-FFF2-40B4-BE49-F238E27FC236}">
                <a16:creationId xmlns:a16="http://schemas.microsoft.com/office/drawing/2014/main" id="{7B54ECCC-F872-206A-5338-FE3F40F344D4}"/>
              </a:ext>
            </a:extLst>
          </p:cNvPr>
          <p:cNvSpPr>
            <a:spLocks noGrp="1"/>
          </p:cNvSpPr>
          <p:nvPr>
            <p:ph idx="1"/>
          </p:nvPr>
        </p:nvSpPr>
        <p:spPr/>
        <p:txBody>
          <a:bodyPr/>
          <a:lstStyle/>
          <a:p>
            <a:r>
              <a:rPr lang="en-US" altLang="zh-CN" dirty="0"/>
              <a:t>Domain</a:t>
            </a:r>
            <a:r>
              <a:rPr lang="zh-CN" altLang="en-US" dirty="0"/>
              <a:t> </a:t>
            </a:r>
            <a:r>
              <a:rPr lang="en-US" altLang="zh-CN" dirty="0"/>
              <a:t>Incremental</a:t>
            </a:r>
            <a:r>
              <a:rPr lang="zh-CN" altLang="en-US" dirty="0"/>
              <a:t> </a:t>
            </a:r>
            <a:r>
              <a:rPr lang="en-US" altLang="zh-CN" dirty="0"/>
              <a:t>Learning</a:t>
            </a:r>
            <a:r>
              <a:rPr lang="zh-CN" altLang="en-US" dirty="0"/>
              <a:t> </a:t>
            </a:r>
            <a:r>
              <a:rPr lang="en-US" altLang="zh-CN" dirty="0"/>
              <a:t>(DIL)</a:t>
            </a:r>
          </a:p>
          <a:p>
            <a:pPr lvl="1"/>
            <a:r>
              <a:rPr lang="en-US" altLang="zh-CN" dirty="0"/>
              <a:t>Machine</a:t>
            </a:r>
            <a:r>
              <a:rPr lang="zh-CN" altLang="en-US" dirty="0"/>
              <a:t> </a:t>
            </a:r>
            <a:r>
              <a:rPr lang="en-US" altLang="zh-CN" dirty="0"/>
              <a:t>learning</a:t>
            </a:r>
            <a:r>
              <a:rPr lang="zh-CN" altLang="en-US" dirty="0"/>
              <a:t> </a:t>
            </a:r>
            <a:r>
              <a:rPr lang="en-US" altLang="zh-CN" dirty="0"/>
              <a:t>models</a:t>
            </a:r>
            <a:r>
              <a:rPr lang="zh-CN" altLang="en-US" dirty="0"/>
              <a:t> </a:t>
            </a:r>
            <a:r>
              <a:rPr lang="en-US" altLang="zh-CN" dirty="0"/>
              <a:t>are</a:t>
            </a:r>
            <a:r>
              <a:rPr lang="zh-CN" altLang="en-US" dirty="0"/>
              <a:t> </a:t>
            </a:r>
            <a:r>
              <a:rPr lang="en-US" altLang="zh-CN" dirty="0"/>
              <a:t>required</a:t>
            </a:r>
            <a:r>
              <a:rPr lang="zh-CN" altLang="en-US" dirty="0"/>
              <a:t> </a:t>
            </a:r>
            <a:r>
              <a:rPr lang="en-US" altLang="zh-CN" dirty="0"/>
              <a:t>to</a:t>
            </a:r>
            <a:r>
              <a:rPr lang="zh-CN" altLang="en-US" dirty="0"/>
              <a:t> </a:t>
            </a:r>
            <a:r>
              <a:rPr lang="en-US" altLang="zh-CN" dirty="0"/>
              <a:t>incrementally</a:t>
            </a:r>
            <a:r>
              <a:rPr lang="zh-CN" altLang="en-US" dirty="0"/>
              <a:t> </a:t>
            </a:r>
            <a:r>
              <a:rPr lang="en-US" altLang="zh-CN" dirty="0"/>
              <a:t>learn</a:t>
            </a:r>
            <a:r>
              <a:rPr lang="zh-CN" altLang="en-US" dirty="0"/>
              <a:t> </a:t>
            </a:r>
            <a:r>
              <a:rPr lang="en-US" altLang="zh-CN" dirty="0"/>
              <a:t>the</a:t>
            </a:r>
            <a:r>
              <a:rPr lang="zh-CN" altLang="en-US" dirty="0"/>
              <a:t> </a:t>
            </a:r>
            <a:r>
              <a:rPr lang="en-US" altLang="zh-CN" dirty="0"/>
              <a:t>evolving</a:t>
            </a:r>
            <a:r>
              <a:rPr lang="zh-CN" altLang="en-US" dirty="0"/>
              <a:t> </a:t>
            </a:r>
            <a:r>
              <a:rPr lang="en-US" altLang="zh-CN" dirty="0"/>
              <a:t>data</a:t>
            </a:r>
            <a:r>
              <a:rPr lang="zh-CN" altLang="en-US" dirty="0"/>
              <a:t> </a:t>
            </a:r>
            <a:r>
              <a:rPr lang="en-US" altLang="zh-CN" dirty="0"/>
              <a:t>distributions.</a:t>
            </a:r>
          </a:p>
          <a:p>
            <a:pPr lvl="1"/>
            <a:r>
              <a:rPr lang="en-US" altLang="zh-CN" dirty="0"/>
              <a:t>E.g.,</a:t>
            </a:r>
            <a:r>
              <a:rPr lang="zh-CN" altLang="en-US" dirty="0"/>
              <a:t> </a:t>
            </a:r>
            <a:r>
              <a:rPr lang="en-US" altLang="zh-CN" dirty="0"/>
              <a:t>autonomous</a:t>
            </a:r>
            <a:r>
              <a:rPr lang="zh-CN" altLang="en-US" dirty="0"/>
              <a:t> </a:t>
            </a:r>
            <a:r>
              <a:rPr lang="en-US" altLang="zh-CN" dirty="0"/>
              <a:t>driving</a:t>
            </a:r>
            <a:r>
              <a:rPr lang="zh-CN" altLang="en-US" dirty="0"/>
              <a:t> </a:t>
            </a:r>
            <a:r>
              <a:rPr lang="en-US" altLang="zh-CN" dirty="0"/>
              <a:t>under</a:t>
            </a:r>
            <a:r>
              <a:rPr lang="zh-CN" altLang="en-US" dirty="0"/>
              <a:t> </a:t>
            </a:r>
            <a:r>
              <a:rPr lang="en-US" altLang="zh-CN" dirty="0"/>
              <a:t>different</a:t>
            </a:r>
            <a:r>
              <a:rPr lang="zh-CN" altLang="en-US" dirty="0"/>
              <a:t> </a:t>
            </a:r>
            <a:r>
              <a:rPr lang="en-US" altLang="zh-CN" dirty="0"/>
              <a:t>weather</a:t>
            </a:r>
            <a:r>
              <a:rPr lang="zh-CN" altLang="en-US" dirty="0"/>
              <a:t> </a:t>
            </a:r>
            <a:r>
              <a:rPr lang="en-US" altLang="zh-CN" dirty="0"/>
              <a:t>conditions.</a:t>
            </a:r>
          </a:p>
          <a:p>
            <a:pPr lvl="1"/>
            <a:endParaRPr lang="en-US" dirty="0"/>
          </a:p>
          <a:p>
            <a:pPr lvl="1"/>
            <a:endParaRPr lang="en-US" dirty="0"/>
          </a:p>
          <a:p>
            <a:pPr lvl="1"/>
            <a:endParaRPr lang="en-US" dirty="0"/>
          </a:p>
          <a:p>
            <a:pPr lvl="1"/>
            <a:endParaRPr lang="en-US" dirty="0"/>
          </a:p>
          <a:p>
            <a:pPr lvl="1"/>
            <a:endParaRPr lang="en-US" dirty="0"/>
          </a:p>
          <a:p>
            <a:pPr marL="457200" lvl="1" indent="0">
              <a:buNone/>
            </a:pPr>
            <a:endParaRPr lang="en-US" dirty="0"/>
          </a:p>
          <a:p>
            <a:pPr lvl="1"/>
            <a:r>
              <a:rPr lang="en-US" altLang="zh-CN" dirty="0"/>
              <a:t>Memory</a:t>
            </a:r>
            <a:r>
              <a:rPr lang="zh-CN" altLang="en-US" dirty="0"/>
              <a:t> </a:t>
            </a:r>
            <a:r>
              <a:rPr lang="en-US" altLang="zh-CN" dirty="0"/>
              <a:t>constraint:</a:t>
            </a:r>
            <a:r>
              <a:rPr lang="zh-CN" altLang="en-US" dirty="0"/>
              <a:t> </a:t>
            </a:r>
            <a:r>
              <a:rPr lang="en-US" altLang="zh-CN" dirty="0"/>
              <a:t>no</a:t>
            </a:r>
            <a:r>
              <a:rPr lang="zh-CN" altLang="en-US" dirty="0"/>
              <a:t> </a:t>
            </a:r>
            <a:r>
              <a:rPr lang="en-US" altLang="zh-CN" dirty="0"/>
              <a:t>(or</a:t>
            </a:r>
            <a:r>
              <a:rPr lang="zh-CN" altLang="en-US" dirty="0"/>
              <a:t> </a:t>
            </a:r>
            <a:r>
              <a:rPr lang="en-US" altLang="zh-CN" dirty="0"/>
              <a:t>very</a:t>
            </a:r>
            <a:r>
              <a:rPr lang="zh-CN" altLang="en-US" dirty="0"/>
              <a:t> </a:t>
            </a:r>
            <a:r>
              <a:rPr lang="en-US" altLang="zh-CN" dirty="0"/>
              <a:t>limited</a:t>
            </a:r>
            <a:r>
              <a:rPr lang="zh-CN" altLang="en-US" dirty="0"/>
              <a:t> </a:t>
            </a:r>
            <a:r>
              <a:rPr lang="en-US" altLang="zh-CN" dirty="0"/>
              <a:t>size</a:t>
            </a:r>
            <a:r>
              <a:rPr lang="zh-CN" altLang="en-US" dirty="0"/>
              <a:t> </a:t>
            </a:r>
            <a:r>
              <a:rPr lang="en-US" altLang="zh-CN" dirty="0"/>
              <a:t>of)</a:t>
            </a:r>
            <a:r>
              <a:rPr lang="zh-CN" altLang="en-US" dirty="0"/>
              <a:t> </a:t>
            </a:r>
            <a:r>
              <a:rPr lang="en-US" altLang="zh-CN" dirty="0"/>
              <a:t>the</a:t>
            </a:r>
            <a:r>
              <a:rPr lang="zh-CN" altLang="en-US" dirty="0"/>
              <a:t> </a:t>
            </a:r>
            <a:r>
              <a:rPr lang="en-US" altLang="zh-CN" dirty="0"/>
              <a:t>past</a:t>
            </a:r>
            <a:r>
              <a:rPr lang="zh-CN" altLang="en-US" dirty="0"/>
              <a:t> </a:t>
            </a:r>
            <a:r>
              <a:rPr lang="en-US" altLang="zh-CN" dirty="0"/>
              <a:t>data</a:t>
            </a:r>
            <a:r>
              <a:rPr lang="zh-CN" altLang="en-US" dirty="0"/>
              <a:t> </a:t>
            </a:r>
            <a:r>
              <a:rPr lang="en-US" altLang="zh-CN" dirty="0"/>
              <a:t>can</a:t>
            </a:r>
            <a:r>
              <a:rPr lang="zh-CN" altLang="en-US" dirty="0"/>
              <a:t> </a:t>
            </a:r>
            <a:r>
              <a:rPr lang="en-US" altLang="zh-CN" dirty="0"/>
              <a:t>be</a:t>
            </a:r>
            <a:r>
              <a:rPr lang="zh-CN" altLang="en-US" dirty="0"/>
              <a:t> </a:t>
            </a:r>
            <a:r>
              <a:rPr lang="en-US" altLang="zh-CN" dirty="0"/>
              <a:t>stored</a:t>
            </a:r>
            <a:r>
              <a:rPr lang="zh-CN" altLang="en-US" dirty="0"/>
              <a:t> </a:t>
            </a:r>
            <a:r>
              <a:rPr lang="en-US" altLang="zh-CN" dirty="0"/>
              <a:t>during</a:t>
            </a:r>
            <a:r>
              <a:rPr lang="zh-CN" altLang="en-US" dirty="0"/>
              <a:t> </a:t>
            </a:r>
            <a:r>
              <a:rPr lang="en-US" altLang="zh-CN" dirty="0"/>
              <a:t>training.</a:t>
            </a:r>
            <a:r>
              <a:rPr lang="zh-CN" altLang="en-US" dirty="0"/>
              <a:t> </a:t>
            </a:r>
            <a:endParaRPr lang="en-US" dirty="0"/>
          </a:p>
        </p:txBody>
      </p:sp>
      <p:sp>
        <p:nvSpPr>
          <p:cNvPr id="4" name="Date Placeholder 3">
            <a:extLst>
              <a:ext uri="{FF2B5EF4-FFF2-40B4-BE49-F238E27FC236}">
                <a16:creationId xmlns:a16="http://schemas.microsoft.com/office/drawing/2014/main" id="{467262FF-C0A2-8B50-A6F5-166B311C69FD}"/>
              </a:ext>
            </a:extLst>
          </p:cNvPr>
          <p:cNvSpPr>
            <a:spLocks noGrp="1"/>
          </p:cNvSpPr>
          <p:nvPr>
            <p:ph type="dt" sz="half" idx="10"/>
          </p:nvPr>
        </p:nvSpPr>
        <p:spPr/>
        <p:txBody>
          <a:bodyPr/>
          <a:lstStyle/>
          <a:p>
            <a:r>
              <a:rPr lang="en-US"/>
              <a:t>10/17/23</a:t>
            </a:r>
          </a:p>
        </p:txBody>
      </p:sp>
      <p:sp>
        <p:nvSpPr>
          <p:cNvPr id="5" name="Slide Number Placeholder 4">
            <a:extLst>
              <a:ext uri="{FF2B5EF4-FFF2-40B4-BE49-F238E27FC236}">
                <a16:creationId xmlns:a16="http://schemas.microsoft.com/office/drawing/2014/main" id="{FD976611-644F-A3D7-8044-E8021961A618}"/>
              </a:ext>
            </a:extLst>
          </p:cNvPr>
          <p:cNvSpPr>
            <a:spLocks noGrp="1"/>
          </p:cNvSpPr>
          <p:nvPr>
            <p:ph type="sldNum" sz="quarter" idx="12"/>
          </p:nvPr>
        </p:nvSpPr>
        <p:spPr/>
        <p:txBody>
          <a:bodyPr/>
          <a:lstStyle/>
          <a:p>
            <a:fld id="{1356DADE-C119-9245-93D0-7CF111F66159}" type="slidenum">
              <a:rPr lang="en-US" smtClean="0"/>
              <a:t>2</a:t>
            </a:fld>
            <a:endParaRPr lang="en-US" dirty="0"/>
          </a:p>
        </p:txBody>
      </p:sp>
      <p:pic>
        <p:nvPicPr>
          <p:cNvPr id="6" name="Picture 5">
            <a:extLst>
              <a:ext uri="{FF2B5EF4-FFF2-40B4-BE49-F238E27FC236}">
                <a16:creationId xmlns:a16="http://schemas.microsoft.com/office/drawing/2014/main" id="{D9F115B2-3026-7852-5F63-206D5EFE291F}"/>
              </a:ext>
            </a:extLst>
          </p:cNvPr>
          <p:cNvPicPr>
            <a:picLocks noChangeAspect="1"/>
          </p:cNvPicPr>
          <p:nvPr/>
        </p:nvPicPr>
        <p:blipFill>
          <a:blip r:embed="rId3"/>
          <a:stretch>
            <a:fillRect/>
          </a:stretch>
        </p:blipFill>
        <p:spPr>
          <a:xfrm>
            <a:off x="2209800" y="2044919"/>
            <a:ext cx="7772400" cy="1743617"/>
          </a:xfrm>
          <a:prstGeom prst="rect">
            <a:avLst/>
          </a:prstGeom>
        </p:spPr>
      </p:pic>
      <p:grpSp>
        <p:nvGrpSpPr>
          <p:cNvPr id="7" name="Group 6">
            <a:extLst>
              <a:ext uri="{FF2B5EF4-FFF2-40B4-BE49-F238E27FC236}">
                <a16:creationId xmlns:a16="http://schemas.microsoft.com/office/drawing/2014/main" id="{17560C53-3359-E3ED-5463-F164CDFC06FD}"/>
              </a:ext>
            </a:extLst>
          </p:cNvPr>
          <p:cNvGrpSpPr/>
          <p:nvPr/>
        </p:nvGrpSpPr>
        <p:grpSpPr>
          <a:xfrm>
            <a:off x="1722062" y="4762048"/>
            <a:ext cx="4513936" cy="1323087"/>
            <a:chOff x="7447130" y="862965"/>
            <a:chExt cx="5495981" cy="1610021"/>
          </a:xfrm>
        </p:grpSpPr>
        <p:sp>
          <p:nvSpPr>
            <p:cNvPr id="8" name="Rectangle 7">
              <a:extLst>
                <a:ext uri="{FF2B5EF4-FFF2-40B4-BE49-F238E27FC236}">
                  <a16:creationId xmlns:a16="http://schemas.microsoft.com/office/drawing/2014/main" id="{7D2D4CB1-F350-EEAD-3F40-0DA281A2A82E}"/>
                </a:ext>
              </a:extLst>
            </p:cNvPr>
            <p:cNvSpPr/>
            <p:nvPr/>
          </p:nvSpPr>
          <p:spPr>
            <a:xfrm>
              <a:off x="9798999" y="1696684"/>
              <a:ext cx="2021544" cy="4370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t>Continual</a:t>
              </a:r>
              <a:r>
                <a:rPr lang="zh-CN" altLang="en-US" sz="1400" dirty="0"/>
                <a:t> </a:t>
              </a:r>
              <a:r>
                <a:rPr lang="en-US" altLang="zh-CN" sz="1400" dirty="0"/>
                <a:t>Learner</a:t>
              </a:r>
              <a:endParaRPr lang="en-US" sz="1400" dirty="0"/>
            </a:p>
          </p:txBody>
        </p:sp>
        <mc:AlternateContent xmlns:mc="http://schemas.openxmlformats.org/markup-compatibility/2006" xmlns:a14="http://schemas.microsoft.com/office/drawing/2010/main">
          <mc:Choice Requires="a14">
            <p:sp>
              <p:nvSpPr>
                <p:cNvPr id="9" name="Oval 8">
                  <a:extLst>
                    <a:ext uri="{FF2B5EF4-FFF2-40B4-BE49-F238E27FC236}">
                      <a16:creationId xmlns:a16="http://schemas.microsoft.com/office/drawing/2014/main" id="{90A2D499-F616-0764-9A66-0EBAF1FBA3FA}"/>
                    </a:ext>
                  </a:extLst>
                </p:cNvPr>
                <p:cNvSpPr/>
                <p:nvPr/>
              </p:nvSpPr>
              <p:spPr>
                <a:xfrm>
                  <a:off x="7846938" y="862966"/>
                  <a:ext cx="524435" cy="524435"/>
                </a:xfrm>
                <a:prstGeom prst="ellipse">
                  <a:avLst/>
                </a:prstGeom>
                <a:solidFill>
                  <a:schemeClr val="accent3">
                    <a:lumMod val="20000"/>
                    <a:lumOff val="80000"/>
                  </a:schemeClr>
                </a:solidFill>
                <a:ln>
                  <a:solidFill>
                    <a:schemeClr val="accent3">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altLang="zh-CN" b="0" i="1" smtClean="0">
                                <a:latin typeface="Cambria Math" panose="02040503050406030204" pitchFamily="18" charset="0"/>
                              </a:rPr>
                              <m:t>𝐷</m:t>
                            </m:r>
                          </m:e>
                          <m:sub>
                            <m:r>
                              <a:rPr lang="en-US" altLang="zh-CN" b="0" i="1" smtClean="0">
                                <a:latin typeface="Cambria Math" panose="02040503050406030204" pitchFamily="18" charset="0"/>
                              </a:rPr>
                              <m:t>1</m:t>
                            </m:r>
                          </m:sub>
                        </m:sSub>
                      </m:oMath>
                    </m:oMathPara>
                  </a14:m>
                  <a:endParaRPr lang="en-US" dirty="0"/>
                </a:p>
              </p:txBody>
            </p:sp>
          </mc:Choice>
          <mc:Fallback xmlns="">
            <p:sp>
              <p:nvSpPr>
                <p:cNvPr id="9" name="Oval 8">
                  <a:extLst>
                    <a:ext uri="{FF2B5EF4-FFF2-40B4-BE49-F238E27FC236}">
                      <a16:creationId xmlns:a16="http://schemas.microsoft.com/office/drawing/2014/main" id="{90A2D499-F616-0764-9A66-0EBAF1FBA3FA}"/>
                    </a:ext>
                  </a:extLst>
                </p:cNvPr>
                <p:cNvSpPr>
                  <a:spLocks noRot="1" noChangeAspect="1" noMove="1" noResize="1" noEditPoints="1" noAdjustHandles="1" noChangeArrowheads="1" noChangeShapeType="1" noTextEdit="1"/>
                </p:cNvSpPr>
                <p:nvPr/>
              </p:nvSpPr>
              <p:spPr>
                <a:xfrm>
                  <a:off x="7846938" y="862966"/>
                  <a:ext cx="524435" cy="524435"/>
                </a:xfrm>
                <a:prstGeom prst="ellipse">
                  <a:avLst/>
                </a:prstGeom>
                <a:blipFill>
                  <a:blip r:embed="rId4"/>
                  <a:stretch>
                    <a:fillRect/>
                  </a:stretch>
                </a:blipFill>
                <a:ln>
                  <a:solidFill>
                    <a:schemeClr val="accent3">
                      <a:lumMod val="40000"/>
                      <a:lumOff val="6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Oval 9">
                  <a:extLst>
                    <a:ext uri="{FF2B5EF4-FFF2-40B4-BE49-F238E27FC236}">
                      <a16:creationId xmlns:a16="http://schemas.microsoft.com/office/drawing/2014/main" id="{F86C5079-A84D-7BF0-9DD6-70B6FE2C8DA8}"/>
                    </a:ext>
                  </a:extLst>
                </p:cNvPr>
                <p:cNvSpPr/>
                <p:nvPr/>
              </p:nvSpPr>
              <p:spPr>
                <a:xfrm>
                  <a:off x="8638074" y="862966"/>
                  <a:ext cx="524435" cy="524435"/>
                </a:xfrm>
                <a:prstGeom prst="ellipse">
                  <a:avLst/>
                </a:prstGeom>
                <a:solidFill>
                  <a:schemeClr val="accent3">
                    <a:lumMod val="60000"/>
                    <a:lumOff val="40000"/>
                  </a:schemeClr>
                </a:solidFill>
                <a:ln>
                  <a:solidFill>
                    <a:schemeClr val="accent3">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altLang="zh-CN" b="0" i="1" smtClean="0">
                                <a:latin typeface="Cambria Math" panose="02040503050406030204" pitchFamily="18" charset="0"/>
                              </a:rPr>
                              <m:t>𝐷</m:t>
                            </m:r>
                          </m:e>
                          <m:sub>
                            <m:r>
                              <a:rPr lang="en-US" altLang="zh-CN" b="0" i="1" smtClean="0">
                                <a:latin typeface="Cambria Math" panose="02040503050406030204" pitchFamily="18" charset="0"/>
                              </a:rPr>
                              <m:t>2</m:t>
                            </m:r>
                          </m:sub>
                        </m:sSub>
                      </m:oMath>
                    </m:oMathPara>
                  </a14:m>
                  <a:endParaRPr lang="en-US" dirty="0"/>
                </a:p>
              </p:txBody>
            </p:sp>
          </mc:Choice>
          <mc:Fallback xmlns="">
            <p:sp>
              <p:nvSpPr>
                <p:cNvPr id="10" name="Oval 9">
                  <a:extLst>
                    <a:ext uri="{FF2B5EF4-FFF2-40B4-BE49-F238E27FC236}">
                      <a16:creationId xmlns:a16="http://schemas.microsoft.com/office/drawing/2014/main" id="{F86C5079-A84D-7BF0-9DD6-70B6FE2C8DA8}"/>
                    </a:ext>
                  </a:extLst>
                </p:cNvPr>
                <p:cNvSpPr>
                  <a:spLocks noRot="1" noChangeAspect="1" noMove="1" noResize="1" noEditPoints="1" noAdjustHandles="1" noChangeArrowheads="1" noChangeShapeType="1" noTextEdit="1"/>
                </p:cNvSpPr>
                <p:nvPr/>
              </p:nvSpPr>
              <p:spPr>
                <a:xfrm>
                  <a:off x="8638074" y="862966"/>
                  <a:ext cx="524435" cy="524435"/>
                </a:xfrm>
                <a:prstGeom prst="ellipse">
                  <a:avLst/>
                </a:prstGeom>
                <a:blipFill>
                  <a:blip r:embed="rId5"/>
                  <a:stretch>
                    <a:fillRect l="-2778"/>
                  </a:stretch>
                </a:blipFill>
                <a:ln>
                  <a:solidFill>
                    <a:schemeClr val="accent3">
                      <a:lumMod val="60000"/>
                      <a:lumOff val="40000"/>
                    </a:schemeClr>
                  </a:solidFill>
                </a:ln>
              </p:spPr>
              <p:txBody>
                <a:bodyPr/>
                <a:lstStyle/>
                <a:p>
                  <a:r>
                    <a:rPr lang="en-US">
                      <a:noFill/>
                    </a:rPr>
                    <a:t> </a:t>
                  </a:r>
                </a:p>
              </p:txBody>
            </p:sp>
          </mc:Fallback>
        </mc:AlternateContent>
        <p:sp>
          <p:nvSpPr>
            <p:cNvPr id="11" name="TextBox 10">
              <a:extLst>
                <a:ext uri="{FF2B5EF4-FFF2-40B4-BE49-F238E27FC236}">
                  <a16:creationId xmlns:a16="http://schemas.microsoft.com/office/drawing/2014/main" id="{48AAF2C2-8802-7335-9B07-5407D5874BC1}"/>
                </a:ext>
              </a:extLst>
            </p:cNvPr>
            <p:cNvSpPr txBox="1"/>
            <p:nvPr/>
          </p:nvSpPr>
          <p:spPr>
            <a:xfrm>
              <a:off x="9864797" y="881642"/>
              <a:ext cx="357790" cy="369332"/>
            </a:xfrm>
            <a:prstGeom prst="rect">
              <a:avLst/>
            </a:prstGeom>
            <a:noFill/>
          </p:spPr>
          <p:txBody>
            <a:bodyPr wrap="none" rtlCol="0">
              <a:spAutoFit/>
            </a:bodyPr>
            <a:lstStyle/>
            <a:p>
              <a:pPr algn="ctr"/>
              <a:r>
                <a:rPr lang="en-US" altLang="zh-CN" dirty="0"/>
                <a:t>...</a:t>
              </a:r>
              <a:endParaRPr lang="en-US" dirty="0"/>
            </a:p>
          </p:txBody>
        </p:sp>
        <mc:AlternateContent xmlns:mc="http://schemas.openxmlformats.org/markup-compatibility/2006" xmlns:a14="http://schemas.microsoft.com/office/drawing/2010/main">
          <mc:Choice Requires="a14">
            <p:sp>
              <p:nvSpPr>
                <p:cNvPr id="12" name="Oval 11">
                  <a:extLst>
                    <a:ext uri="{FF2B5EF4-FFF2-40B4-BE49-F238E27FC236}">
                      <a16:creationId xmlns:a16="http://schemas.microsoft.com/office/drawing/2014/main" id="{4F40F156-8F8F-9325-2AD4-A5A7A5C72565}"/>
                    </a:ext>
                  </a:extLst>
                </p:cNvPr>
                <p:cNvSpPr/>
                <p:nvPr/>
              </p:nvSpPr>
              <p:spPr>
                <a:xfrm>
                  <a:off x="10547553" y="862965"/>
                  <a:ext cx="524435" cy="524435"/>
                </a:xfrm>
                <a:prstGeom prst="ellipse">
                  <a:avLst/>
                </a:prstGeom>
                <a:solidFill>
                  <a:schemeClr val="accent3">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altLang="zh-CN" b="0" i="1" smtClean="0">
                                <a:latin typeface="Cambria Math" panose="02040503050406030204" pitchFamily="18" charset="0"/>
                              </a:rPr>
                              <m:t>𝐷</m:t>
                            </m:r>
                          </m:e>
                          <m:sub>
                            <m:r>
                              <a:rPr lang="en-US" altLang="zh-CN" b="0" i="1" smtClean="0">
                                <a:latin typeface="Cambria Math" panose="02040503050406030204" pitchFamily="18" charset="0"/>
                              </a:rPr>
                              <m:t>𝑡</m:t>
                            </m:r>
                          </m:sub>
                        </m:sSub>
                      </m:oMath>
                    </m:oMathPara>
                  </a14:m>
                  <a:endParaRPr lang="en-US" dirty="0"/>
                </a:p>
              </p:txBody>
            </p:sp>
          </mc:Choice>
          <mc:Fallback xmlns="">
            <p:sp>
              <p:nvSpPr>
                <p:cNvPr id="12" name="Oval 11">
                  <a:extLst>
                    <a:ext uri="{FF2B5EF4-FFF2-40B4-BE49-F238E27FC236}">
                      <a16:creationId xmlns:a16="http://schemas.microsoft.com/office/drawing/2014/main" id="{4F40F156-8F8F-9325-2AD4-A5A7A5C72565}"/>
                    </a:ext>
                  </a:extLst>
                </p:cNvPr>
                <p:cNvSpPr>
                  <a:spLocks noRot="1" noChangeAspect="1" noMove="1" noResize="1" noEditPoints="1" noAdjustHandles="1" noChangeArrowheads="1" noChangeShapeType="1" noTextEdit="1"/>
                </p:cNvSpPr>
                <p:nvPr/>
              </p:nvSpPr>
              <p:spPr>
                <a:xfrm>
                  <a:off x="10547553" y="862965"/>
                  <a:ext cx="524435" cy="524435"/>
                </a:xfrm>
                <a:prstGeom prst="ellipse">
                  <a:avLst/>
                </a:prstGeom>
                <a:blipFill>
                  <a:blip r:embed="rId6"/>
                  <a:stretch>
                    <a:fillRect/>
                  </a:stretch>
                </a:blipFill>
              </p:spPr>
              <p:txBody>
                <a:bodyPr/>
                <a:lstStyle/>
                <a:p>
                  <a:r>
                    <a:rPr lang="en-US">
                      <a:noFill/>
                    </a:rPr>
                    <a:t> </a:t>
                  </a:r>
                </a:p>
              </p:txBody>
            </p:sp>
          </mc:Fallback>
        </mc:AlternateContent>
        <p:cxnSp>
          <p:nvCxnSpPr>
            <p:cNvPr id="13" name="Straight Arrow Connector 12">
              <a:extLst>
                <a:ext uri="{FF2B5EF4-FFF2-40B4-BE49-F238E27FC236}">
                  <a16:creationId xmlns:a16="http://schemas.microsoft.com/office/drawing/2014/main" id="{FB524033-4856-9ACD-FEF1-1B818DE30B03}"/>
                </a:ext>
              </a:extLst>
            </p:cNvPr>
            <p:cNvCxnSpPr>
              <a:stCxn id="12" idx="4"/>
              <a:endCxn id="8" idx="0"/>
            </p:cNvCxnSpPr>
            <p:nvPr/>
          </p:nvCxnSpPr>
          <p:spPr>
            <a:xfrm>
              <a:off x="10809771" y="1387400"/>
              <a:ext cx="0" cy="30928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CF3F06D-018B-7EEF-D481-3FD7222CB7D1}"/>
                </a:ext>
              </a:extLst>
            </p:cNvPr>
            <p:cNvSpPr txBox="1"/>
            <p:nvPr/>
          </p:nvSpPr>
          <p:spPr>
            <a:xfrm>
              <a:off x="10809771" y="1380005"/>
              <a:ext cx="2133340" cy="337071"/>
            </a:xfrm>
            <a:prstGeom prst="rect">
              <a:avLst/>
            </a:prstGeom>
            <a:noFill/>
          </p:spPr>
          <p:txBody>
            <a:bodyPr wrap="none" rtlCol="0">
              <a:spAutoFit/>
            </a:bodyPr>
            <a:lstStyle/>
            <a:p>
              <a:r>
                <a:rPr lang="en-US" altLang="zh-CN" sz="1200" dirty="0"/>
                <a:t>Current</a:t>
              </a:r>
              <a:r>
                <a:rPr lang="zh-CN" altLang="en-US" sz="1200" dirty="0"/>
                <a:t> </a:t>
              </a:r>
              <a:r>
                <a:rPr lang="en-US" altLang="zh-CN" sz="1200" dirty="0"/>
                <a:t>Domain</a:t>
              </a:r>
              <a:r>
                <a:rPr lang="zh-CN" altLang="en-US" sz="1200" dirty="0"/>
                <a:t> </a:t>
              </a:r>
              <a:r>
                <a:rPr lang="en-US" altLang="zh-CN" sz="1200" dirty="0"/>
                <a:t>Learning</a:t>
              </a:r>
              <a:endParaRPr lang="en-US" sz="1200" dirty="0"/>
            </a:p>
          </p:txBody>
        </p:sp>
        <p:cxnSp>
          <p:nvCxnSpPr>
            <p:cNvPr id="16" name="Elbow Connector 15">
              <a:extLst>
                <a:ext uri="{FF2B5EF4-FFF2-40B4-BE49-F238E27FC236}">
                  <a16:creationId xmlns:a16="http://schemas.microsoft.com/office/drawing/2014/main" id="{74F561A4-7803-0B3D-52DA-7E83EE5BA195}"/>
                </a:ext>
              </a:extLst>
            </p:cNvPr>
            <p:cNvCxnSpPr>
              <a:stCxn id="10" idx="4"/>
              <a:endCxn id="8" idx="1"/>
            </p:cNvCxnSpPr>
            <p:nvPr/>
          </p:nvCxnSpPr>
          <p:spPr>
            <a:xfrm rot="16200000" flipH="1">
              <a:off x="9085746" y="1201946"/>
              <a:ext cx="527798" cy="898707"/>
            </a:xfrm>
            <a:prstGeom prst="bentConnector2">
              <a:avLst/>
            </a:prstGeom>
            <a:ln w="127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17" name="Elbow Connector 16">
              <a:extLst>
                <a:ext uri="{FF2B5EF4-FFF2-40B4-BE49-F238E27FC236}">
                  <a16:creationId xmlns:a16="http://schemas.microsoft.com/office/drawing/2014/main" id="{7643D501-5106-87BD-A932-990424832ECC}"/>
                </a:ext>
              </a:extLst>
            </p:cNvPr>
            <p:cNvCxnSpPr>
              <a:cxnSpLocks/>
              <a:stCxn id="9" idx="4"/>
              <a:endCxn id="8" idx="1"/>
            </p:cNvCxnSpPr>
            <p:nvPr/>
          </p:nvCxnSpPr>
          <p:spPr>
            <a:xfrm rot="16200000" flipH="1">
              <a:off x="8690178" y="806378"/>
              <a:ext cx="527798" cy="1689843"/>
            </a:xfrm>
            <a:prstGeom prst="bentConnector2">
              <a:avLst/>
            </a:prstGeom>
            <a:ln w="12700">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C1BB2AD-1650-1267-3F10-3EA6C38E5B91}"/>
                </a:ext>
              </a:extLst>
            </p:cNvPr>
            <p:cNvSpPr txBox="1"/>
            <p:nvPr/>
          </p:nvSpPr>
          <p:spPr>
            <a:xfrm>
              <a:off x="7447130" y="1911201"/>
              <a:ext cx="1587632" cy="561785"/>
            </a:xfrm>
            <a:prstGeom prst="rect">
              <a:avLst/>
            </a:prstGeom>
            <a:noFill/>
          </p:spPr>
          <p:txBody>
            <a:bodyPr wrap="none" rtlCol="0">
              <a:spAutoFit/>
            </a:bodyPr>
            <a:lstStyle/>
            <a:p>
              <a:pPr algn="ctr"/>
              <a:r>
                <a:rPr lang="en-US" altLang="zh-CN" sz="1200" dirty="0">
                  <a:solidFill>
                    <a:srgbClr val="C00000"/>
                  </a:solidFill>
                </a:rPr>
                <a:t>Previous</a:t>
              </a:r>
              <a:r>
                <a:rPr lang="zh-CN" altLang="en-US" sz="1200" dirty="0">
                  <a:solidFill>
                    <a:srgbClr val="C00000"/>
                  </a:solidFill>
                </a:rPr>
                <a:t> </a:t>
              </a:r>
              <a:r>
                <a:rPr lang="en-US" altLang="zh-CN" sz="1200" dirty="0">
                  <a:solidFill>
                    <a:srgbClr val="C00000"/>
                  </a:solidFill>
                </a:rPr>
                <a:t>Domains</a:t>
              </a:r>
            </a:p>
            <a:p>
              <a:pPr algn="ctr"/>
              <a:r>
                <a:rPr lang="en-US" altLang="zh-CN" sz="1200" dirty="0">
                  <a:solidFill>
                    <a:srgbClr val="C00000"/>
                  </a:solidFill>
                </a:rPr>
                <a:t>(Unavailable)</a:t>
              </a:r>
              <a:endParaRPr lang="en-US" sz="1200" dirty="0">
                <a:solidFill>
                  <a:srgbClr val="C00000"/>
                </a:solidFill>
              </a:endParaRPr>
            </a:p>
          </p:txBody>
        </p:sp>
      </p:grpSp>
      <p:grpSp>
        <p:nvGrpSpPr>
          <p:cNvPr id="19" name="Group 18">
            <a:extLst>
              <a:ext uri="{FF2B5EF4-FFF2-40B4-BE49-F238E27FC236}">
                <a16:creationId xmlns:a16="http://schemas.microsoft.com/office/drawing/2014/main" id="{BB7F6235-7648-301E-6D43-40DF607A3EF6}"/>
              </a:ext>
            </a:extLst>
          </p:cNvPr>
          <p:cNvGrpSpPr/>
          <p:nvPr/>
        </p:nvGrpSpPr>
        <p:grpSpPr>
          <a:xfrm>
            <a:off x="6949352" y="4620224"/>
            <a:ext cx="4307043" cy="1399755"/>
            <a:chOff x="7205576" y="2969562"/>
            <a:chExt cx="5164436" cy="1754999"/>
          </a:xfrm>
        </p:grpSpPr>
        <p:sp>
          <p:nvSpPr>
            <p:cNvPr id="20" name="Rectangle 19">
              <a:extLst>
                <a:ext uri="{FF2B5EF4-FFF2-40B4-BE49-F238E27FC236}">
                  <a16:creationId xmlns:a16="http://schemas.microsoft.com/office/drawing/2014/main" id="{6E2A53FB-F4E9-F535-74CE-9E4BC8247D4E}"/>
                </a:ext>
              </a:extLst>
            </p:cNvPr>
            <p:cNvSpPr/>
            <p:nvPr/>
          </p:nvSpPr>
          <p:spPr>
            <a:xfrm>
              <a:off x="9258298" y="4024757"/>
              <a:ext cx="2021544" cy="4370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t>Continual</a:t>
              </a:r>
              <a:r>
                <a:rPr lang="zh-CN" altLang="en-US" sz="1400" dirty="0"/>
                <a:t> </a:t>
              </a:r>
              <a:r>
                <a:rPr lang="en-US" altLang="zh-CN" sz="1400" dirty="0"/>
                <a:t>Learner</a:t>
              </a:r>
              <a:endParaRPr lang="en-US" sz="1400" dirty="0"/>
            </a:p>
          </p:txBody>
        </p:sp>
        <mc:AlternateContent xmlns:mc="http://schemas.openxmlformats.org/markup-compatibility/2006" xmlns:a14="http://schemas.microsoft.com/office/drawing/2010/main">
          <mc:Choice Requires="a14">
            <p:sp>
              <p:nvSpPr>
                <p:cNvPr id="21" name="Oval 20">
                  <a:extLst>
                    <a:ext uri="{FF2B5EF4-FFF2-40B4-BE49-F238E27FC236}">
                      <a16:creationId xmlns:a16="http://schemas.microsoft.com/office/drawing/2014/main" id="{25167F73-7912-0016-40AB-5D3AE635AE83}"/>
                    </a:ext>
                  </a:extLst>
                </p:cNvPr>
                <p:cNvSpPr/>
                <p:nvPr/>
              </p:nvSpPr>
              <p:spPr>
                <a:xfrm>
                  <a:off x="7292792" y="2969562"/>
                  <a:ext cx="524435" cy="524434"/>
                </a:xfrm>
                <a:prstGeom prst="ellipse">
                  <a:avLst/>
                </a:prstGeom>
                <a:solidFill>
                  <a:schemeClr val="accent3">
                    <a:lumMod val="20000"/>
                    <a:lumOff val="80000"/>
                  </a:schemeClr>
                </a:solidFill>
                <a:ln>
                  <a:solidFill>
                    <a:schemeClr val="accent3">
                      <a:lumMod val="20000"/>
                      <a:lumOff val="8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altLang="zh-CN" b="0" i="1" smtClean="0">
                                <a:latin typeface="Cambria Math" panose="02040503050406030204" pitchFamily="18" charset="0"/>
                              </a:rPr>
                              <m:t>𝐷</m:t>
                            </m:r>
                          </m:e>
                          <m:sub>
                            <m:r>
                              <a:rPr lang="en-US" altLang="zh-CN" b="0" i="1" smtClean="0">
                                <a:latin typeface="Cambria Math" panose="02040503050406030204" pitchFamily="18" charset="0"/>
                              </a:rPr>
                              <m:t>1</m:t>
                            </m:r>
                          </m:sub>
                        </m:sSub>
                      </m:oMath>
                    </m:oMathPara>
                  </a14:m>
                  <a:endParaRPr lang="en-US" dirty="0"/>
                </a:p>
              </p:txBody>
            </p:sp>
          </mc:Choice>
          <mc:Fallback xmlns="">
            <p:sp>
              <p:nvSpPr>
                <p:cNvPr id="21" name="Oval 20">
                  <a:extLst>
                    <a:ext uri="{FF2B5EF4-FFF2-40B4-BE49-F238E27FC236}">
                      <a16:creationId xmlns:a16="http://schemas.microsoft.com/office/drawing/2014/main" id="{25167F73-7912-0016-40AB-5D3AE635AE83}"/>
                    </a:ext>
                  </a:extLst>
                </p:cNvPr>
                <p:cNvSpPr>
                  <a:spLocks noRot="1" noChangeAspect="1" noMove="1" noResize="1" noEditPoints="1" noAdjustHandles="1" noChangeArrowheads="1" noChangeShapeType="1" noTextEdit="1"/>
                </p:cNvSpPr>
                <p:nvPr/>
              </p:nvSpPr>
              <p:spPr>
                <a:xfrm>
                  <a:off x="7292792" y="2969562"/>
                  <a:ext cx="524435" cy="524434"/>
                </a:xfrm>
                <a:prstGeom prst="ellipse">
                  <a:avLst/>
                </a:prstGeom>
                <a:blipFill>
                  <a:blip r:embed="rId7"/>
                  <a:stretch>
                    <a:fillRect/>
                  </a:stretch>
                </a:blipFill>
                <a:ln>
                  <a:solidFill>
                    <a:schemeClr val="accent3">
                      <a:lumMod val="20000"/>
                      <a:lumOff val="8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Oval 21">
                  <a:extLst>
                    <a:ext uri="{FF2B5EF4-FFF2-40B4-BE49-F238E27FC236}">
                      <a16:creationId xmlns:a16="http://schemas.microsoft.com/office/drawing/2014/main" id="{78D26228-DB4C-0E07-F622-05E4E5DC1497}"/>
                    </a:ext>
                  </a:extLst>
                </p:cNvPr>
                <p:cNvSpPr/>
                <p:nvPr/>
              </p:nvSpPr>
              <p:spPr>
                <a:xfrm>
                  <a:off x="8083928" y="2969563"/>
                  <a:ext cx="524435" cy="524434"/>
                </a:xfrm>
                <a:prstGeom prst="ellipse">
                  <a:avLst/>
                </a:prstGeom>
                <a:solidFill>
                  <a:schemeClr val="accent3">
                    <a:lumMod val="60000"/>
                    <a:lumOff val="40000"/>
                  </a:schemeClr>
                </a:solidFill>
                <a:ln>
                  <a:solidFill>
                    <a:schemeClr val="accent3">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altLang="zh-CN" b="0" i="1" smtClean="0">
                                <a:latin typeface="Cambria Math" panose="02040503050406030204" pitchFamily="18" charset="0"/>
                              </a:rPr>
                              <m:t>𝐷</m:t>
                            </m:r>
                          </m:e>
                          <m:sub>
                            <m:r>
                              <a:rPr lang="en-US" altLang="zh-CN" b="0" i="1" smtClean="0">
                                <a:latin typeface="Cambria Math" panose="02040503050406030204" pitchFamily="18" charset="0"/>
                              </a:rPr>
                              <m:t>2</m:t>
                            </m:r>
                          </m:sub>
                        </m:sSub>
                      </m:oMath>
                    </m:oMathPara>
                  </a14:m>
                  <a:endParaRPr lang="en-US" dirty="0"/>
                </a:p>
              </p:txBody>
            </p:sp>
          </mc:Choice>
          <mc:Fallback xmlns="">
            <p:sp>
              <p:nvSpPr>
                <p:cNvPr id="22" name="Oval 21">
                  <a:extLst>
                    <a:ext uri="{FF2B5EF4-FFF2-40B4-BE49-F238E27FC236}">
                      <a16:creationId xmlns:a16="http://schemas.microsoft.com/office/drawing/2014/main" id="{78D26228-DB4C-0E07-F622-05E4E5DC1497}"/>
                    </a:ext>
                  </a:extLst>
                </p:cNvPr>
                <p:cNvSpPr>
                  <a:spLocks noRot="1" noChangeAspect="1" noMove="1" noResize="1" noEditPoints="1" noAdjustHandles="1" noChangeArrowheads="1" noChangeShapeType="1" noTextEdit="1"/>
                </p:cNvSpPr>
                <p:nvPr/>
              </p:nvSpPr>
              <p:spPr>
                <a:xfrm>
                  <a:off x="8083928" y="2969563"/>
                  <a:ext cx="524435" cy="524434"/>
                </a:xfrm>
                <a:prstGeom prst="ellipse">
                  <a:avLst/>
                </a:prstGeom>
                <a:blipFill>
                  <a:blip r:embed="rId8"/>
                  <a:stretch>
                    <a:fillRect l="-2778"/>
                  </a:stretch>
                </a:blipFill>
                <a:ln>
                  <a:solidFill>
                    <a:schemeClr val="accent3">
                      <a:lumMod val="60000"/>
                      <a:lumOff val="40000"/>
                    </a:schemeClr>
                  </a:solidFill>
                </a:ln>
              </p:spPr>
              <p:txBody>
                <a:bodyPr/>
                <a:lstStyle/>
                <a:p>
                  <a:r>
                    <a:rPr lang="en-US">
                      <a:noFill/>
                    </a:rPr>
                    <a:t> </a:t>
                  </a:r>
                </a:p>
              </p:txBody>
            </p:sp>
          </mc:Fallback>
        </mc:AlternateContent>
        <p:sp>
          <p:nvSpPr>
            <p:cNvPr id="23" name="TextBox 22">
              <a:extLst>
                <a:ext uri="{FF2B5EF4-FFF2-40B4-BE49-F238E27FC236}">
                  <a16:creationId xmlns:a16="http://schemas.microsoft.com/office/drawing/2014/main" id="{D273D703-016B-9BC6-FA0C-D34A70209658}"/>
                </a:ext>
              </a:extLst>
            </p:cNvPr>
            <p:cNvSpPr txBox="1"/>
            <p:nvPr/>
          </p:nvSpPr>
          <p:spPr>
            <a:xfrm>
              <a:off x="9324096" y="3209715"/>
              <a:ext cx="357790" cy="369332"/>
            </a:xfrm>
            <a:prstGeom prst="rect">
              <a:avLst/>
            </a:prstGeom>
            <a:noFill/>
          </p:spPr>
          <p:txBody>
            <a:bodyPr wrap="none" rtlCol="0">
              <a:spAutoFit/>
            </a:bodyPr>
            <a:lstStyle/>
            <a:p>
              <a:pPr algn="ctr"/>
              <a:r>
                <a:rPr lang="en-US" altLang="zh-CN" dirty="0"/>
                <a:t>...</a:t>
              </a:r>
              <a:endParaRPr lang="en-US" dirty="0"/>
            </a:p>
          </p:txBody>
        </p:sp>
        <mc:AlternateContent xmlns:mc="http://schemas.openxmlformats.org/markup-compatibility/2006" xmlns:a14="http://schemas.microsoft.com/office/drawing/2010/main">
          <mc:Choice Requires="a14">
            <p:sp>
              <p:nvSpPr>
                <p:cNvPr id="24" name="Oval 23">
                  <a:extLst>
                    <a:ext uri="{FF2B5EF4-FFF2-40B4-BE49-F238E27FC236}">
                      <a16:creationId xmlns:a16="http://schemas.microsoft.com/office/drawing/2014/main" id="{1917A5AC-535B-57DE-6B53-C679837E0FA5}"/>
                    </a:ext>
                  </a:extLst>
                </p:cNvPr>
                <p:cNvSpPr/>
                <p:nvPr/>
              </p:nvSpPr>
              <p:spPr>
                <a:xfrm>
                  <a:off x="10006852" y="3191038"/>
                  <a:ext cx="524435" cy="524435"/>
                </a:xfrm>
                <a:prstGeom prst="ellipse">
                  <a:avLst/>
                </a:prstGeom>
                <a:solidFill>
                  <a:schemeClr val="accent3">
                    <a:lumMod val="50000"/>
                    <a:alpha val="99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altLang="zh-CN" b="0" i="1" smtClean="0">
                                <a:latin typeface="Cambria Math" panose="02040503050406030204" pitchFamily="18" charset="0"/>
                              </a:rPr>
                              <m:t>𝐷</m:t>
                            </m:r>
                          </m:e>
                          <m:sub>
                            <m:r>
                              <a:rPr lang="en-US" altLang="zh-CN" b="0" i="1" smtClean="0">
                                <a:latin typeface="Cambria Math" panose="02040503050406030204" pitchFamily="18" charset="0"/>
                              </a:rPr>
                              <m:t>𝑡</m:t>
                            </m:r>
                          </m:sub>
                        </m:sSub>
                      </m:oMath>
                    </m:oMathPara>
                  </a14:m>
                  <a:endParaRPr lang="en-US" dirty="0"/>
                </a:p>
              </p:txBody>
            </p:sp>
          </mc:Choice>
          <mc:Fallback xmlns="">
            <p:sp>
              <p:nvSpPr>
                <p:cNvPr id="24" name="Oval 23">
                  <a:extLst>
                    <a:ext uri="{FF2B5EF4-FFF2-40B4-BE49-F238E27FC236}">
                      <a16:creationId xmlns:a16="http://schemas.microsoft.com/office/drawing/2014/main" id="{1917A5AC-535B-57DE-6B53-C679837E0FA5}"/>
                    </a:ext>
                  </a:extLst>
                </p:cNvPr>
                <p:cNvSpPr>
                  <a:spLocks noRot="1" noChangeAspect="1" noMove="1" noResize="1" noEditPoints="1" noAdjustHandles="1" noChangeArrowheads="1" noChangeShapeType="1" noTextEdit="1"/>
                </p:cNvSpPr>
                <p:nvPr/>
              </p:nvSpPr>
              <p:spPr>
                <a:xfrm>
                  <a:off x="10006852" y="3191038"/>
                  <a:ext cx="524435" cy="524435"/>
                </a:xfrm>
                <a:prstGeom prst="ellipse">
                  <a:avLst/>
                </a:prstGeom>
                <a:blipFill>
                  <a:blip r:embed="rId9"/>
                  <a:stretch>
                    <a:fillRect/>
                  </a:stretch>
                </a:blipFill>
              </p:spPr>
              <p:txBody>
                <a:bodyPr/>
                <a:lstStyle/>
                <a:p>
                  <a:r>
                    <a:rPr lang="en-US">
                      <a:noFill/>
                    </a:rPr>
                    <a:t> </a:t>
                  </a:r>
                </a:p>
              </p:txBody>
            </p:sp>
          </mc:Fallback>
        </mc:AlternateContent>
        <p:cxnSp>
          <p:nvCxnSpPr>
            <p:cNvPr id="25" name="Straight Arrow Connector 24">
              <a:extLst>
                <a:ext uri="{FF2B5EF4-FFF2-40B4-BE49-F238E27FC236}">
                  <a16:creationId xmlns:a16="http://schemas.microsoft.com/office/drawing/2014/main" id="{D1E787CC-E8F0-5A6E-C372-FFAFEF8C8D91}"/>
                </a:ext>
              </a:extLst>
            </p:cNvPr>
            <p:cNvCxnSpPr>
              <a:stCxn id="24" idx="4"/>
              <a:endCxn id="20" idx="0"/>
            </p:cNvCxnSpPr>
            <p:nvPr/>
          </p:nvCxnSpPr>
          <p:spPr>
            <a:xfrm>
              <a:off x="10269070" y="3715473"/>
              <a:ext cx="0" cy="30928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97749A5-486E-D702-157D-BE3657C27463}"/>
                </a:ext>
              </a:extLst>
            </p:cNvPr>
            <p:cNvSpPr txBox="1"/>
            <p:nvPr/>
          </p:nvSpPr>
          <p:spPr>
            <a:xfrm>
              <a:off x="10269070" y="3708079"/>
              <a:ext cx="2100942" cy="347299"/>
            </a:xfrm>
            <a:prstGeom prst="rect">
              <a:avLst/>
            </a:prstGeom>
            <a:noFill/>
          </p:spPr>
          <p:txBody>
            <a:bodyPr wrap="none" rtlCol="0">
              <a:spAutoFit/>
            </a:bodyPr>
            <a:lstStyle/>
            <a:p>
              <a:r>
                <a:rPr lang="en-US" altLang="zh-CN" sz="1200" dirty="0"/>
                <a:t>Current</a:t>
              </a:r>
              <a:r>
                <a:rPr lang="zh-CN" altLang="en-US" sz="1200" dirty="0"/>
                <a:t> </a:t>
              </a:r>
              <a:r>
                <a:rPr lang="en-US" altLang="zh-CN" sz="1200" dirty="0"/>
                <a:t>Domain</a:t>
              </a:r>
              <a:r>
                <a:rPr lang="zh-CN" altLang="en-US" sz="1200" dirty="0"/>
                <a:t> </a:t>
              </a:r>
              <a:r>
                <a:rPr lang="en-US" altLang="zh-CN" sz="1200" dirty="0"/>
                <a:t>Learning</a:t>
              </a:r>
              <a:endParaRPr lang="en-US" sz="1200" dirty="0"/>
            </a:p>
          </p:txBody>
        </p:sp>
        <p:sp>
          <p:nvSpPr>
            <p:cNvPr id="28" name="Rectangle 27">
              <a:extLst>
                <a:ext uri="{FF2B5EF4-FFF2-40B4-BE49-F238E27FC236}">
                  <a16:creationId xmlns:a16="http://schemas.microsoft.com/office/drawing/2014/main" id="{EC2B7F3E-86EB-D6A2-0BB4-F5B17D8E4014}"/>
                </a:ext>
              </a:extLst>
            </p:cNvPr>
            <p:cNvSpPr/>
            <p:nvPr/>
          </p:nvSpPr>
          <p:spPr>
            <a:xfrm>
              <a:off x="7335394" y="4125500"/>
              <a:ext cx="1243838" cy="242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t>Memory</a:t>
              </a:r>
              <a:endParaRPr lang="en-US" sz="1400" dirty="0"/>
            </a:p>
          </p:txBody>
        </p:sp>
        <p:cxnSp>
          <p:nvCxnSpPr>
            <p:cNvPr id="29" name="Elbow Connector 28">
              <a:extLst>
                <a:ext uri="{FF2B5EF4-FFF2-40B4-BE49-F238E27FC236}">
                  <a16:creationId xmlns:a16="http://schemas.microsoft.com/office/drawing/2014/main" id="{35DD2540-9D2D-BE02-B6A4-731CD0D7BFC0}"/>
                </a:ext>
              </a:extLst>
            </p:cNvPr>
            <p:cNvCxnSpPr>
              <a:cxnSpLocks/>
              <a:stCxn id="21" idx="4"/>
              <a:endCxn id="28" idx="0"/>
            </p:cNvCxnSpPr>
            <p:nvPr/>
          </p:nvCxnSpPr>
          <p:spPr>
            <a:xfrm rot="16200000" flipH="1">
              <a:off x="7440410" y="3608596"/>
              <a:ext cx="631504" cy="402304"/>
            </a:xfrm>
            <a:prstGeom prst="bentConnector3">
              <a:avLst>
                <a:gd name="adj1" fmla="val 50000"/>
              </a:avLst>
            </a:prstGeom>
            <a:ln w="12700">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30" name="Elbow Connector 29">
              <a:extLst>
                <a:ext uri="{FF2B5EF4-FFF2-40B4-BE49-F238E27FC236}">
                  <a16:creationId xmlns:a16="http://schemas.microsoft.com/office/drawing/2014/main" id="{861DFDB7-C395-D5BD-3C37-322EF4E0C808}"/>
                </a:ext>
              </a:extLst>
            </p:cNvPr>
            <p:cNvCxnSpPr>
              <a:cxnSpLocks/>
              <a:stCxn id="22" idx="4"/>
              <a:endCxn id="28" idx="0"/>
            </p:cNvCxnSpPr>
            <p:nvPr/>
          </p:nvCxnSpPr>
          <p:spPr>
            <a:xfrm rot="5400000">
              <a:off x="7835980" y="3615332"/>
              <a:ext cx="631503" cy="388832"/>
            </a:xfrm>
            <a:prstGeom prst="bentConnector3">
              <a:avLst>
                <a:gd name="adj1" fmla="val 50000"/>
              </a:avLst>
            </a:prstGeom>
            <a:ln w="12700">
              <a:solidFill>
                <a:schemeClr val="accent3"/>
              </a:solidFill>
              <a:prstDash val="sysDot"/>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DF2926B7-8A76-5460-8411-635D72AEB3B4}"/>
                </a:ext>
              </a:extLst>
            </p:cNvPr>
            <p:cNvSpPr txBox="1"/>
            <p:nvPr/>
          </p:nvSpPr>
          <p:spPr>
            <a:xfrm>
              <a:off x="7205576" y="3621806"/>
              <a:ext cx="1503474" cy="347299"/>
            </a:xfrm>
            <a:prstGeom prst="rect">
              <a:avLst/>
            </a:prstGeom>
            <a:noFill/>
          </p:spPr>
          <p:txBody>
            <a:bodyPr wrap="none" rtlCol="0">
              <a:spAutoFit/>
            </a:bodyPr>
            <a:lstStyle/>
            <a:p>
              <a:pPr algn="ctr"/>
              <a:r>
                <a:rPr lang="en-US" altLang="zh-CN" sz="1200" dirty="0"/>
                <a:t>Sample</a:t>
              </a:r>
              <a:r>
                <a:rPr lang="zh-CN" altLang="en-US" sz="1200" dirty="0"/>
                <a:t> </a:t>
              </a:r>
              <a:r>
                <a:rPr lang="en-US" altLang="zh-CN" sz="1200" dirty="0"/>
                <a:t>Selection</a:t>
              </a:r>
              <a:endParaRPr lang="en-US" sz="1200" dirty="0"/>
            </a:p>
          </p:txBody>
        </p:sp>
        <p:cxnSp>
          <p:nvCxnSpPr>
            <p:cNvPr id="32" name="Straight Arrow Connector 31">
              <a:extLst>
                <a:ext uri="{FF2B5EF4-FFF2-40B4-BE49-F238E27FC236}">
                  <a16:creationId xmlns:a16="http://schemas.microsoft.com/office/drawing/2014/main" id="{122B0840-BDFB-71C6-0727-565192B21A92}"/>
                </a:ext>
              </a:extLst>
            </p:cNvPr>
            <p:cNvCxnSpPr>
              <a:cxnSpLocks/>
              <a:stCxn id="28" idx="3"/>
              <a:endCxn id="20" idx="1"/>
            </p:cNvCxnSpPr>
            <p:nvPr/>
          </p:nvCxnSpPr>
          <p:spPr>
            <a:xfrm flipV="1">
              <a:off x="8579232" y="4243272"/>
              <a:ext cx="679066" cy="325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010C19B6-2601-A3D1-0DBC-F4D10313FE1B}"/>
                </a:ext>
              </a:extLst>
            </p:cNvPr>
            <p:cNvSpPr txBox="1"/>
            <p:nvPr/>
          </p:nvSpPr>
          <p:spPr>
            <a:xfrm>
              <a:off x="8386922" y="4447562"/>
              <a:ext cx="1092800" cy="276999"/>
            </a:xfrm>
            <a:prstGeom prst="rect">
              <a:avLst/>
            </a:prstGeom>
            <a:noFill/>
          </p:spPr>
          <p:txBody>
            <a:bodyPr wrap="none" rtlCol="0">
              <a:spAutoFit/>
            </a:bodyPr>
            <a:lstStyle/>
            <a:p>
              <a:pPr algn="ctr"/>
              <a:r>
                <a:rPr lang="en-US" altLang="zh-CN" sz="1200" dirty="0"/>
                <a:t>Sample</a:t>
              </a:r>
              <a:r>
                <a:rPr lang="zh-CN" altLang="en-US" sz="1200" dirty="0"/>
                <a:t> </a:t>
              </a:r>
              <a:r>
                <a:rPr lang="en-US" altLang="zh-CN" sz="1200" dirty="0"/>
                <a:t>Replay</a:t>
              </a:r>
              <a:endParaRPr lang="en-US" sz="1200" dirty="0"/>
            </a:p>
          </p:txBody>
        </p:sp>
      </p:grpSp>
    </p:spTree>
    <p:extLst>
      <p:ext uri="{BB962C8B-B14F-4D97-AF65-F5344CB8AC3E}">
        <p14:creationId xmlns:p14="http://schemas.microsoft.com/office/powerpoint/2010/main" val="3524562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A38E0-1655-D838-436D-F5E61099C256}"/>
              </a:ext>
            </a:extLst>
          </p:cNvPr>
          <p:cNvSpPr>
            <a:spLocks noGrp="1"/>
          </p:cNvSpPr>
          <p:nvPr>
            <p:ph type="title"/>
          </p:nvPr>
        </p:nvSpPr>
        <p:spPr/>
        <p:txBody>
          <a:bodyPr/>
          <a:lstStyle/>
          <a:p>
            <a:r>
              <a:rPr lang="en-US" altLang="zh-CN" dirty="0"/>
              <a:t>Background</a:t>
            </a:r>
            <a:endParaRPr lang="en-US" dirty="0"/>
          </a:p>
        </p:txBody>
      </p:sp>
      <p:sp>
        <p:nvSpPr>
          <p:cNvPr id="3" name="Content Placeholder 2">
            <a:extLst>
              <a:ext uri="{FF2B5EF4-FFF2-40B4-BE49-F238E27FC236}">
                <a16:creationId xmlns:a16="http://schemas.microsoft.com/office/drawing/2014/main" id="{7B54ECCC-F872-206A-5338-FE3F40F344D4}"/>
              </a:ext>
            </a:extLst>
          </p:cNvPr>
          <p:cNvSpPr>
            <a:spLocks noGrp="1"/>
          </p:cNvSpPr>
          <p:nvPr>
            <p:ph idx="1"/>
          </p:nvPr>
        </p:nvSpPr>
        <p:spPr/>
        <p:txBody>
          <a:bodyPr/>
          <a:lstStyle/>
          <a:p>
            <a:r>
              <a:rPr lang="en-US" altLang="zh-CN" dirty="0"/>
              <a:t>Domain</a:t>
            </a:r>
            <a:r>
              <a:rPr lang="zh-CN" altLang="en-US" dirty="0"/>
              <a:t> </a:t>
            </a:r>
            <a:r>
              <a:rPr lang="en-US" altLang="zh-CN" dirty="0"/>
              <a:t>Incremental</a:t>
            </a:r>
            <a:r>
              <a:rPr lang="zh-CN" altLang="en-US" dirty="0"/>
              <a:t> </a:t>
            </a:r>
            <a:r>
              <a:rPr lang="en-US" altLang="zh-CN" dirty="0"/>
              <a:t>Learning</a:t>
            </a:r>
            <a:r>
              <a:rPr lang="zh-CN" altLang="en-US" dirty="0"/>
              <a:t> </a:t>
            </a:r>
            <a:r>
              <a:rPr lang="en-US" altLang="zh-CN" dirty="0"/>
              <a:t>(DIL)</a:t>
            </a:r>
          </a:p>
          <a:p>
            <a:pPr lvl="1"/>
            <a:r>
              <a:rPr lang="en-US" altLang="zh-CN" dirty="0"/>
              <a:t>Machine</a:t>
            </a:r>
            <a:r>
              <a:rPr lang="zh-CN" altLang="en-US" dirty="0"/>
              <a:t> </a:t>
            </a:r>
            <a:r>
              <a:rPr lang="en-US" altLang="zh-CN" dirty="0"/>
              <a:t>learning</a:t>
            </a:r>
            <a:r>
              <a:rPr lang="zh-CN" altLang="en-US" dirty="0"/>
              <a:t> </a:t>
            </a:r>
            <a:r>
              <a:rPr lang="en-US" altLang="zh-CN" dirty="0"/>
              <a:t>models</a:t>
            </a:r>
            <a:r>
              <a:rPr lang="zh-CN" altLang="en-US" dirty="0"/>
              <a:t> </a:t>
            </a:r>
            <a:r>
              <a:rPr lang="en-US" altLang="zh-CN" dirty="0"/>
              <a:t>are</a:t>
            </a:r>
            <a:r>
              <a:rPr lang="zh-CN" altLang="en-US" dirty="0"/>
              <a:t> </a:t>
            </a:r>
            <a:r>
              <a:rPr lang="en-US" altLang="zh-CN" dirty="0"/>
              <a:t>required</a:t>
            </a:r>
            <a:r>
              <a:rPr lang="zh-CN" altLang="en-US" dirty="0"/>
              <a:t> </a:t>
            </a:r>
            <a:r>
              <a:rPr lang="en-US" altLang="zh-CN" dirty="0"/>
              <a:t>to</a:t>
            </a:r>
            <a:r>
              <a:rPr lang="zh-CN" altLang="en-US" dirty="0"/>
              <a:t> </a:t>
            </a:r>
            <a:r>
              <a:rPr lang="en-US" altLang="zh-CN" dirty="0"/>
              <a:t>incrementally</a:t>
            </a:r>
            <a:r>
              <a:rPr lang="zh-CN" altLang="en-US" dirty="0"/>
              <a:t> </a:t>
            </a:r>
            <a:r>
              <a:rPr lang="en-US" altLang="zh-CN" dirty="0"/>
              <a:t>learn</a:t>
            </a:r>
            <a:r>
              <a:rPr lang="zh-CN" altLang="en-US" dirty="0"/>
              <a:t> </a:t>
            </a:r>
            <a:r>
              <a:rPr lang="en-US" altLang="zh-CN" dirty="0"/>
              <a:t>the</a:t>
            </a:r>
            <a:r>
              <a:rPr lang="zh-CN" altLang="en-US" dirty="0"/>
              <a:t> </a:t>
            </a:r>
            <a:r>
              <a:rPr lang="en-US" altLang="zh-CN" dirty="0"/>
              <a:t>evolving</a:t>
            </a:r>
            <a:r>
              <a:rPr lang="zh-CN" altLang="en-US" dirty="0"/>
              <a:t> </a:t>
            </a:r>
            <a:r>
              <a:rPr lang="en-US" altLang="zh-CN" dirty="0"/>
              <a:t>data</a:t>
            </a:r>
            <a:r>
              <a:rPr lang="zh-CN" altLang="en-US" dirty="0"/>
              <a:t> </a:t>
            </a:r>
            <a:r>
              <a:rPr lang="en-US" altLang="zh-CN" dirty="0"/>
              <a:t>distributions.</a:t>
            </a:r>
          </a:p>
          <a:p>
            <a:pPr lvl="1"/>
            <a:r>
              <a:rPr lang="en-US" altLang="zh-CN" dirty="0"/>
              <a:t>E.g.,</a:t>
            </a:r>
            <a:r>
              <a:rPr lang="zh-CN" altLang="en-US" dirty="0"/>
              <a:t> </a:t>
            </a:r>
            <a:r>
              <a:rPr lang="en-US" altLang="zh-CN" dirty="0"/>
              <a:t>autonomous</a:t>
            </a:r>
            <a:r>
              <a:rPr lang="zh-CN" altLang="en-US" dirty="0"/>
              <a:t> </a:t>
            </a:r>
            <a:r>
              <a:rPr lang="en-US" altLang="zh-CN" dirty="0"/>
              <a:t>driving</a:t>
            </a:r>
            <a:r>
              <a:rPr lang="zh-CN" altLang="en-US" dirty="0"/>
              <a:t> </a:t>
            </a:r>
            <a:r>
              <a:rPr lang="en-US" altLang="zh-CN" dirty="0"/>
              <a:t>under</a:t>
            </a:r>
            <a:r>
              <a:rPr lang="zh-CN" altLang="en-US" dirty="0"/>
              <a:t> </a:t>
            </a:r>
            <a:r>
              <a:rPr lang="en-US" altLang="zh-CN" dirty="0"/>
              <a:t>different</a:t>
            </a:r>
            <a:r>
              <a:rPr lang="zh-CN" altLang="en-US" dirty="0"/>
              <a:t> </a:t>
            </a:r>
            <a:r>
              <a:rPr lang="en-US" altLang="zh-CN" dirty="0"/>
              <a:t>weather</a:t>
            </a:r>
            <a:r>
              <a:rPr lang="zh-CN" altLang="en-US" dirty="0"/>
              <a:t> </a:t>
            </a:r>
            <a:r>
              <a:rPr lang="en-US" altLang="zh-CN" dirty="0"/>
              <a:t>conditions.</a:t>
            </a:r>
          </a:p>
          <a:p>
            <a:pPr lvl="1"/>
            <a:endParaRPr lang="en-US" dirty="0"/>
          </a:p>
          <a:p>
            <a:pPr lvl="1"/>
            <a:endParaRPr lang="en-US" dirty="0"/>
          </a:p>
          <a:p>
            <a:pPr lvl="1"/>
            <a:endParaRPr lang="en-US" dirty="0"/>
          </a:p>
          <a:p>
            <a:pPr lvl="1"/>
            <a:endParaRPr lang="en-US" dirty="0"/>
          </a:p>
          <a:p>
            <a:pPr lvl="1"/>
            <a:endParaRPr lang="en-US" dirty="0"/>
          </a:p>
          <a:p>
            <a:pPr marL="457200" lvl="1" indent="0">
              <a:buNone/>
            </a:pPr>
            <a:endParaRPr lang="en-US" dirty="0"/>
          </a:p>
          <a:p>
            <a:pPr lvl="1"/>
            <a:r>
              <a:rPr lang="en-US" altLang="zh-CN" dirty="0"/>
              <a:t>Memory</a:t>
            </a:r>
            <a:r>
              <a:rPr lang="zh-CN" altLang="en-US" dirty="0"/>
              <a:t> </a:t>
            </a:r>
            <a:r>
              <a:rPr lang="en-US" altLang="zh-CN" dirty="0"/>
              <a:t>constraint:</a:t>
            </a:r>
            <a:r>
              <a:rPr lang="zh-CN" altLang="en-US" dirty="0"/>
              <a:t> </a:t>
            </a:r>
            <a:r>
              <a:rPr lang="en-US" altLang="zh-CN" dirty="0"/>
              <a:t>no</a:t>
            </a:r>
            <a:r>
              <a:rPr lang="zh-CN" altLang="en-US" dirty="0"/>
              <a:t> </a:t>
            </a:r>
            <a:r>
              <a:rPr lang="en-US" altLang="zh-CN" dirty="0"/>
              <a:t>(or</a:t>
            </a:r>
            <a:r>
              <a:rPr lang="zh-CN" altLang="en-US" dirty="0"/>
              <a:t> </a:t>
            </a:r>
            <a:r>
              <a:rPr lang="en-US" altLang="zh-CN" dirty="0"/>
              <a:t>very</a:t>
            </a:r>
            <a:r>
              <a:rPr lang="zh-CN" altLang="en-US" dirty="0"/>
              <a:t> </a:t>
            </a:r>
            <a:r>
              <a:rPr lang="en-US" altLang="zh-CN" dirty="0"/>
              <a:t>limited</a:t>
            </a:r>
            <a:r>
              <a:rPr lang="zh-CN" altLang="en-US" dirty="0"/>
              <a:t> </a:t>
            </a:r>
            <a:r>
              <a:rPr lang="en-US" altLang="zh-CN" dirty="0"/>
              <a:t>size</a:t>
            </a:r>
            <a:r>
              <a:rPr lang="zh-CN" altLang="en-US" dirty="0"/>
              <a:t> </a:t>
            </a:r>
            <a:r>
              <a:rPr lang="en-US" altLang="zh-CN" dirty="0"/>
              <a:t>of)</a:t>
            </a:r>
            <a:r>
              <a:rPr lang="zh-CN" altLang="en-US" dirty="0"/>
              <a:t> </a:t>
            </a:r>
            <a:r>
              <a:rPr lang="en-US" altLang="zh-CN" dirty="0"/>
              <a:t>the</a:t>
            </a:r>
            <a:r>
              <a:rPr lang="zh-CN" altLang="en-US" dirty="0"/>
              <a:t> </a:t>
            </a:r>
            <a:r>
              <a:rPr lang="en-US" altLang="zh-CN" dirty="0"/>
              <a:t>past</a:t>
            </a:r>
            <a:r>
              <a:rPr lang="zh-CN" altLang="en-US" dirty="0"/>
              <a:t> </a:t>
            </a:r>
            <a:r>
              <a:rPr lang="en-US" altLang="zh-CN" dirty="0"/>
              <a:t>data</a:t>
            </a:r>
            <a:r>
              <a:rPr lang="zh-CN" altLang="en-US" dirty="0"/>
              <a:t> </a:t>
            </a:r>
            <a:r>
              <a:rPr lang="en-US" altLang="zh-CN" dirty="0"/>
              <a:t>can</a:t>
            </a:r>
            <a:r>
              <a:rPr lang="zh-CN" altLang="en-US" dirty="0"/>
              <a:t> </a:t>
            </a:r>
            <a:r>
              <a:rPr lang="en-US" altLang="zh-CN" dirty="0"/>
              <a:t>be</a:t>
            </a:r>
            <a:r>
              <a:rPr lang="zh-CN" altLang="en-US" dirty="0"/>
              <a:t> </a:t>
            </a:r>
            <a:r>
              <a:rPr lang="en-US" altLang="zh-CN" dirty="0"/>
              <a:t>stored</a:t>
            </a:r>
            <a:r>
              <a:rPr lang="zh-CN" altLang="en-US" dirty="0"/>
              <a:t> </a:t>
            </a:r>
            <a:r>
              <a:rPr lang="en-US" altLang="zh-CN" dirty="0"/>
              <a:t>during</a:t>
            </a:r>
            <a:r>
              <a:rPr lang="zh-CN" altLang="en-US" dirty="0"/>
              <a:t> </a:t>
            </a:r>
            <a:r>
              <a:rPr lang="en-US" altLang="zh-CN" dirty="0"/>
              <a:t>training.</a:t>
            </a:r>
            <a:r>
              <a:rPr lang="zh-CN" altLang="en-US" dirty="0"/>
              <a:t> </a:t>
            </a:r>
            <a:endParaRPr lang="en-US" altLang="zh-CN" dirty="0"/>
          </a:p>
          <a:p>
            <a:pPr lvl="1"/>
            <a:r>
              <a:rPr lang="en-US" altLang="zh-CN" dirty="0"/>
              <a:t>Goal</a:t>
            </a:r>
            <a:r>
              <a:rPr lang="zh-CN" altLang="en-US" dirty="0"/>
              <a:t> </a:t>
            </a:r>
            <a:r>
              <a:rPr lang="en-US" altLang="zh-CN" dirty="0"/>
              <a:t>of</a:t>
            </a:r>
            <a:r>
              <a:rPr lang="zh-CN" altLang="en-US" dirty="0"/>
              <a:t> </a:t>
            </a:r>
            <a:r>
              <a:rPr lang="en-US" altLang="zh-CN" dirty="0"/>
              <a:t>DIL:</a:t>
            </a:r>
            <a:r>
              <a:rPr lang="zh-CN" altLang="en-US" dirty="0"/>
              <a:t> </a:t>
            </a:r>
            <a:r>
              <a:rPr lang="en-US" altLang="zh-CN" dirty="0"/>
              <a:t>minimize</a:t>
            </a:r>
            <a:r>
              <a:rPr lang="zh-CN" altLang="en-US" dirty="0"/>
              <a:t> </a:t>
            </a:r>
            <a:r>
              <a:rPr lang="en-US" altLang="zh-CN" dirty="0"/>
              <a:t>the</a:t>
            </a:r>
            <a:r>
              <a:rPr lang="zh-CN" altLang="en-US" dirty="0"/>
              <a:t> </a:t>
            </a:r>
            <a:r>
              <a:rPr lang="en-US" altLang="zh-CN" dirty="0"/>
              <a:t>model’s</a:t>
            </a:r>
            <a:r>
              <a:rPr lang="zh-CN" altLang="en-US" dirty="0"/>
              <a:t> </a:t>
            </a:r>
            <a:r>
              <a:rPr lang="en-US" altLang="zh-CN" dirty="0"/>
              <a:t>risk</a:t>
            </a:r>
            <a:r>
              <a:rPr lang="zh-CN" altLang="en-US" dirty="0"/>
              <a:t> </a:t>
            </a:r>
            <a:r>
              <a:rPr lang="en-US" altLang="zh-CN" dirty="0"/>
              <a:t>over</a:t>
            </a:r>
            <a:r>
              <a:rPr lang="zh-CN" altLang="en-US" dirty="0"/>
              <a:t> </a:t>
            </a:r>
            <a:r>
              <a:rPr lang="en-US" altLang="zh-CN" b="1" i="1" dirty="0"/>
              <a:t>all</a:t>
            </a:r>
            <a:r>
              <a:rPr lang="zh-CN" altLang="en-US" b="1" i="1" dirty="0"/>
              <a:t> </a:t>
            </a:r>
            <a:r>
              <a:rPr lang="en-US" altLang="zh-CN" b="1" i="1" dirty="0"/>
              <a:t>domains</a:t>
            </a:r>
            <a:r>
              <a:rPr lang="en-US" altLang="zh-CN" dirty="0"/>
              <a:t>.</a:t>
            </a:r>
          </a:p>
          <a:p>
            <a:pPr lvl="1"/>
            <a:endParaRPr lang="en-US" dirty="0"/>
          </a:p>
        </p:txBody>
      </p:sp>
      <p:sp>
        <p:nvSpPr>
          <p:cNvPr id="4" name="Date Placeholder 3">
            <a:extLst>
              <a:ext uri="{FF2B5EF4-FFF2-40B4-BE49-F238E27FC236}">
                <a16:creationId xmlns:a16="http://schemas.microsoft.com/office/drawing/2014/main" id="{467262FF-C0A2-8B50-A6F5-166B311C69FD}"/>
              </a:ext>
            </a:extLst>
          </p:cNvPr>
          <p:cNvSpPr>
            <a:spLocks noGrp="1"/>
          </p:cNvSpPr>
          <p:nvPr>
            <p:ph type="dt" sz="half" idx="10"/>
          </p:nvPr>
        </p:nvSpPr>
        <p:spPr/>
        <p:txBody>
          <a:bodyPr/>
          <a:lstStyle/>
          <a:p>
            <a:r>
              <a:rPr lang="en-US"/>
              <a:t>10/17/23</a:t>
            </a:r>
          </a:p>
        </p:txBody>
      </p:sp>
      <p:sp>
        <p:nvSpPr>
          <p:cNvPr id="5" name="Slide Number Placeholder 4">
            <a:extLst>
              <a:ext uri="{FF2B5EF4-FFF2-40B4-BE49-F238E27FC236}">
                <a16:creationId xmlns:a16="http://schemas.microsoft.com/office/drawing/2014/main" id="{FD976611-644F-A3D7-8044-E8021961A618}"/>
              </a:ext>
            </a:extLst>
          </p:cNvPr>
          <p:cNvSpPr>
            <a:spLocks noGrp="1"/>
          </p:cNvSpPr>
          <p:nvPr>
            <p:ph type="sldNum" sz="quarter" idx="12"/>
          </p:nvPr>
        </p:nvSpPr>
        <p:spPr/>
        <p:txBody>
          <a:bodyPr/>
          <a:lstStyle/>
          <a:p>
            <a:fld id="{1356DADE-C119-9245-93D0-7CF111F66159}" type="slidenum">
              <a:rPr lang="en-US" smtClean="0"/>
              <a:t>3</a:t>
            </a:fld>
            <a:endParaRPr lang="en-US" dirty="0"/>
          </a:p>
        </p:txBody>
      </p:sp>
      <p:pic>
        <p:nvPicPr>
          <p:cNvPr id="6" name="Picture 5">
            <a:extLst>
              <a:ext uri="{FF2B5EF4-FFF2-40B4-BE49-F238E27FC236}">
                <a16:creationId xmlns:a16="http://schemas.microsoft.com/office/drawing/2014/main" id="{D9F115B2-3026-7852-5F63-206D5EFE291F}"/>
              </a:ext>
            </a:extLst>
          </p:cNvPr>
          <p:cNvPicPr>
            <a:picLocks noChangeAspect="1"/>
          </p:cNvPicPr>
          <p:nvPr/>
        </p:nvPicPr>
        <p:blipFill>
          <a:blip r:embed="rId3"/>
          <a:stretch>
            <a:fillRect/>
          </a:stretch>
        </p:blipFill>
        <p:spPr>
          <a:xfrm>
            <a:off x="2209800" y="2044919"/>
            <a:ext cx="7772400" cy="1743617"/>
          </a:xfrm>
          <a:prstGeom prst="rect">
            <a:avLst/>
          </a:prstGeom>
        </p:spPr>
      </p:pic>
      <p:pic>
        <p:nvPicPr>
          <p:cNvPr id="34" name="Picture 33">
            <a:extLst>
              <a:ext uri="{FF2B5EF4-FFF2-40B4-BE49-F238E27FC236}">
                <a16:creationId xmlns:a16="http://schemas.microsoft.com/office/drawing/2014/main" id="{52F97786-D55C-AFE1-B09A-E28716AC7580}"/>
              </a:ext>
            </a:extLst>
          </p:cNvPr>
          <p:cNvPicPr>
            <a:picLocks noChangeAspect="1"/>
          </p:cNvPicPr>
          <p:nvPr/>
        </p:nvPicPr>
        <p:blipFill>
          <a:blip r:embed="rId4"/>
          <a:stretch>
            <a:fillRect/>
          </a:stretch>
        </p:blipFill>
        <p:spPr>
          <a:xfrm>
            <a:off x="2209800" y="4823533"/>
            <a:ext cx="7772400" cy="751776"/>
          </a:xfrm>
          <a:prstGeom prst="rect">
            <a:avLst/>
          </a:prstGeom>
        </p:spPr>
      </p:pic>
    </p:spTree>
    <p:extLst>
      <p:ext uri="{BB962C8B-B14F-4D97-AF65-F5344CB8AC3E}">
        <p14:creationId xmlns:p14="http://schemas.microsoft.com/office/powerpoint/2010/main" val="1757124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969B6-2F0F-F3CF-B270-C91D2560C9CF}"/>
              </a:ext>
            </a:extLst>
          </p:cNvPr>
          <p:cNvSpPr>
            <a:spLocks noGrp="1"/>
          </p:cNvSpPr>
          <p:nvPr>
            <p:ph type="title"/>
          </p:nvPr>
        </p:nvSpPr>
        <p:spPr/>
        <p:txBody>
          <a:bodyPr/>
          <a:lstStyle/>
          <a:p>
            <a:r>
              <a:rPr lang="en-US" altLang="zh-CN" dirty="0"/>
              <a:t>ERM-Based</a:t>
            </a:r>
            <a:r>
              <a:rPr lang="zh-CN" altLang="en-US" dirty="0"/>
              <a:t> </a:t>
            </a:r>
            <a:r>
              <a:rPr lang="en-US" altLang="zh-CN" dirty="0"/>
              <a:t>Generalization</a:t>
            </a:r>
            <a:r>
              <a:rPr lang="zh-CN" altLang="en-US" dirty="0"/>
              <a:t> </a:t>
            </a:r>
            <a:r>
              <a:rPr lang="en-US" altLang="zh-CN" dirty="0"/>
              <a:t>Bound</a:t>
            </a:r>
            <a:endParaRPr lang="en-US" dirty="0"/>
          </a:p>
        </p:txBody>
      </p:sp>
      <p:sp>
        <p:nvSpPr>
          <p:cNvPr id="3" name="Content Placeholder 2">
            <a:extLst>
              <a:ext uri="{FF2B5EF4-FFF2-40B4-BE49-F238E27FC236}">
                <a16:creationId xmlns:a16="http://schemas.microsoft.com/office/drawing/2014/main" id="{EB200B8A-DBFA-FFCF-BC95-92CF766B0440}"/>
              </a:ext>
            </a:extLst>
          </p:cNvPr>
          <p:cNvSpPr>
            <a:spLocks noGrp="1"/>
          </p:cNvSpPr>
          <p:nvPr>
            <p:ph idx="1"/>
          </p:nvPr>
        </p:nvSpPr>
        <p:spPr/>
        <p:txBody>
          <a:bodyPr/>
          <a:lstStyle/>
          <a:p>
            <a:r>
              <a:rPr lang="en-US" altLang="zh-CN" dirty="0"/>
              <a:t>Empirical</a:t>
            </a:r>
            <a:r>
              <a:rPr lang="zh-CN" altLang="en-US" dirty="0"/>
              <a:t> </a:t>
            </a:r>
            <a:r>
              <a:rPr lang="en-US" altLang="zh-CN" dirty="0"/>
              <a:t>Risk</a:t>
            </a:r>
            <a:r>
              <a:rPr lang="zh-CN" altLang="en-US" dirty="0"/>
              <a:t> </a:t>
            </a:r>
            <a:r>
              <a:rPr lang="en-US" altLang="zh-CN" dirty="0"/>
              <a:t>Minimization</a:t>
            </a:r>
            <a:r>
              <a:rPr lang="zh-CN" altLang="en-US" dirty="0"/>
              <a:t> </a:t>
            </a:r>
            <a:r>
              <a:rPr lang="en-US" altLang="zh-CN" dirty="0"/>
              <a:t>(ERM)</a:t>
            </a:r>
            <a:r>
              <a:rPr lang="zh-CN" altLang="en-US" dirty="0"/>
              <a:t> </a:t>
            </a:r>
            <a:r>
              <a:rPr lang="en-US" altLang="zh-CN" dirty="0"/>
              <a:t>via</a:t>
            </a:r>
            <a:r>
              <a:rPr lang="zh-CN" altLang="en-US" dirty="0"/>
              <a:t> </a:t>
            </a:r>
            <a:r>
              <a:rPr lang="en-US" altLang="zh-CN" dirty="0"/>
              <a:t>Experience</a:t>
            </a:r>
            <a:r>
              <a:rPr lang="zh-CN" altLang="en-US" dirty="0"/>
              <a:t> </a:t>
            </a:r>
            <a:r>
              <a:rPr lang="en-US" altLang="zh-CN" dirty="0"/>
              <a:t>Replay</a:t>
            </a:r>
            <a:r>
              <a:rPr lang="zh-CN" altLang="en-US" dirty="0"/>
              <a:t> </a:t>
            </a:r>
            <a:r>
              <a:rPr lang="en-US" altLang="zh-CN" dirty="0"/>
              <a:t>(ER)</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altLang="zh-CN" dirty="0"/>
              <a:t>[Lemma 3.1]</a:t>
            </a:r>
            <a:r>
              <a:rPr lang="zh-CN" altLang="en-US" dirty="0"/>
              <a:t> </a:t>
            </a:r>
            <a:r>
              <a:rPr lang="en-US" altLang="zh-CN" dirty="0"/>
              <a:t>Trivially replaying</a:t>
            </a:r>
            <a:r>
              <a:rPr lang="zh-CN" altLang="en-US" dirty="0"/>
              <a:t> </a:t>
            </a:r>
            <a:r>
              <a:rPr lang="en-US" altLang="zh-CN" dirty="0"/>
              <a:t>the</a:t>
            </a:r>
            <a:r>
              <a:rPr lang="zh-CN" altLang="en-US" dirty="0"/>
              <a:t> </a:t>
            </a:r>
            <a:r>
              <a:rPr lang="en-US" altLang="zh-CN" dirty="0"/>
              <a:t>memory</a:t>
            </a:r>
            <a:r>
              <a:rPr lang="zh-CN" altLang="en-US" dirty="0"/>
              <a:t> </a:t>
            </a:r>
            <a:r>
              <a:rPr lang="en-US" altLang="zh-CN" dirty="0"/>
              <a:t>will</a:t>
            </a:r>
            <a:r>
              <a:rPr lang="zh-CN" altLang="en-US" dirty="0"/>
              <a:t> </a:t>
            </a:r>
            <a:r>
              <a:rPr lang="en-US" altLang="zh-CN" dirty="0"/>
              <a:t>cause </a:t>
            </a:r>
            <a:r>
              <a:rPr lang="en-US" altLang="zh-CN" b="1" i="1" dirty="0"/>
              <a:t>a</a:t>
            </a:r>
            <a:r>
              <a:rPr lang="zh-CN" altLang="en-US" b="1" i="1" dirty="0"/>
              <a:t> </a:t>
            </a:r>
            <a:r>
              <a:rPr lang="en-US" altLang="zh-CN" b="1" i="1" dirty="0"/>
              <a:t>loose</a:t>
            </a:r>
            <a:r>
              <a:rPr lang="zh-CN" altLang="en-US" b="1" i="1" dirty="0"/>
              <a:t> </a:t>
            </a:r>
            <a:r>
              <a:rPr lang="en-US" altLang="zh-CN" b="1" i="1" dirty="0"/>
              <a:t>generalization</a:t>
            </a:r>
            <a:r>
              <a:rPr lang="zh-CN" altLang="en-US" b="1" i="1" dirty="0"/>
              <a:t> </a:t>
            </a:r>
            <a:r>
              <a:rPr lang="en-US" altLang="zh-CN" b="1" i="1" dirty="0"/>
              <a:t>bound</a:t>
            </a:r>
            <a:r>
              <a:rPr lang="en-US" altLang="zh-CN" dirty="0"/>
              <a:t>.</a:t>
            </a:r>
          </a:p>
          <a:p>
            <a:endParaRPr lang="en-US" dirty="0"/>
          </a:p>
        </p:txBody>
      </p:sp>
      <p:sp>
        <p:nvSpPr>
          <p:cNvPr id="4" name="Date Placeholder 3">
            <a:extLst>
              <a:ext uri="{FF2B5EF4-FFF2-40B4-BE49-F238E27FC236}">
                <a16:creationId xmlns:a16="http://schemas.microsoft.com/office/drawing/2014/main" id="{D766F261-4E09-53B1-2EE8-103A5F57EC8F}"/>
              </a:ext>
            </a:extLst>
          </p:cNvPr>
          <p:cNvSpPr>
            <a:spLocks noGrp="1"/>
          </p:cNvSpPr>
          <p:nvPr>
            <p:ph type="dt" sz="half" idx="10"/>
          </p:nvPr>
        </p:nvSpPr>
        <p:spPr/>
        <p:txBody>
          <a:bodyPr/>
          <a:lstStyle/>
          <a:p>
            <a:r>
              <a:rPr lang="en-US"/>
              <a:t>10/17/23</a:t>
            </a:r>
          </a:p>
        </p:txBody>
      </p:sp>
      <p:sp>
        <p:nvSpPr>
          <p:cNvPr id="5" name="Slide Number Placeholder 4">
            <a:extLst>
              <a:ext uri="{FF2B5EF4-FFF2-40B4-BE49-F238E27FC236}">
                <a16:creationId xmlns:a16="http://schemas.microsoft.com/office/drawing/2014/main" id="{A8D102CA-1BA3-FBBA-B0CE-8A41CED309A8}"/>
              </a:ext>
            </a:extLst>
          </p:cNvPr>
          <p:cNvSpPr>
            <a:spLocks noGrp="1"/>
          </p:cNvSpPr>
          <p:nvPr>
            <p:ph type="sldNum" sz="quarter" idx="12"/>
          </p:nvPr>
        </p:nvSpPr>
        <p:spPr/>
        <p:txBody>
          <a:bodyPr/>
          <a:lstStyle/>
          <a:p>
            <a:fld id="{1356DADE-C119-9245-93D0-7CF111F66159}" type="slidenum">
              <a:rPr lang="en-US" smtClean="0"/>
              <a:t>4</a:t>
            </a:fld>
            <a:endParaRPr lang="en-US"/>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5AB527C0-EFC9-D55D-3E36-865A3D461E2E}"/>
                  </a:ext>
                </a:extLst>
              </p:cNvPr>
              <p:cNvSpPr txBox="1"/>
              <p:nvPr/>
            </p:nvSpPr>
            <p:spPr>
              <a:xfrm>
                <a:off x="5229603" y="3302385"/>
                <a:ext cx="921214" cy="307777"/>
              </a:xfrm>
              <a:prstGeom prst="rect">
                <a:avLst/>
              </a:prstGeom>
              <a:noFill/>
            </p:spPr>
            <p:txBody>
              <a:bodyPr wrap="none" rtlCol="0">
                <a:spAutoFit/>
              </a:bodyPr>
              <a:lstStyle/>
              <a:p>
                <a:pPr algn="ctr"/>
                <a:r>
                  <a:rPr lang="en-US" altLang="zh-CN" sz="1400" dirty="0">
                    <a:latin typeface="Times New Roman" panose="02020603050405020304" pitchFamily="18" charset="0"/>
                    <a:cs typeface="Times New Roman" panose="02020603050405020304" pitchFamily="18" charset="0"/>
                  </a:rPr>
                  <a:t>Encoder</a:t>
                </a:r>
                <a:r>
                  <a:rPr lang="zh-CN" altLang="en-US" sz="1400" dirty="0">
                    <a:latin typeface="Times New Roman" panose="02020603050405020304" pitchFamily="18" charset="0"/>
                    <a:cs typeface="Times New Roman" panose="02020603050405020304" pitchFamily="18" charset="0"/>
                  </a:rPr>
                  <a:t> </a:t>
                </a:r>
                <a14:m>
                  <m:oMath xmlns:m="http://schemas.openxmlformats.org/officeDocument/2006/math">
                    <m:r>
                      <a:rPr lang="en-US" altLang="zh-CN" sz="1400" i="1" dirty="0" smtClean="0">
                        <a:latin typeface="Cambria Math" panose="02040503050406030204" pitchFamily="18" charset="0"/>
                        <a:cs typeface="Times New Roman" panose="02020603050405020304" pitchFamily="18" charset="0"/>
                      </a:rPr>
                      <m:t>𝑒</m:t>
                    </m:r>
                  </m:oMath>
                </a14:m>
                <a:endParaRPr lang="en-US" sz="1400" dirty="0">
                  <a:latin typeface="Times New Roman" panose="02020603050405020304" pitchFamily="18" charset="0"/>
                  <a:cs typeface="Times New Roman" panose="02020603050405020304" pitchFamily="18" charset="0"/>
                </a:endParaRPr>
              </a:p>
            </p:txBody>
          </p:sp>
        </mc:Choice>
        <mc:Fallback>
          <p:sp>
            <p:nvSpPr>
              <p:cNvPr id="8" name="TextBox 7">
                <a:extLst>
                  <a:ext uri="{FF2B5EF4-FFF2-40B4-BE49-F238E27FC236}">
                    <a16:creationId xmlns:a16="http://schemas.microsoft.com/office/drawing/2014/main" id="{5AB527C0-EFC9-D55D-3E36-865A3D461E2E}"/>
                  </a:ext>
                </a:extLst>
              </p:cNvPr>
              <p:cNvSpPr txBox="1">
                <a:spLocks noRot="1" noChangeAspect="1" noMove="1" noResize="1" noEditPoints="1" noAdjustHandles="1" noChangeArrowheads="1" noChangeShapeType="1" noTextEdit="1"/>
              </p:cNvSpPr>
              <p:nvPr/>
            </p:nvSpPr>
            <p:spPr>
              <a:xfrm>
                <a:off x="5229603" y="3302385"/>
                <a:ext cx="921214" cy="307777"/>
              </a:xfrm>
              <a:prstGeom prst="rect">
                <a:avLst/>
              </a:prstGeom>
              <a:blipFill>
                <a:blip r:embed="rId3"/>
                <a:stretch>
                  <a:fillRect l="-1351" t="-4000" b="-20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A6E22E80-B014-4811-DD4D-E4ADCB73B225}"/>
                  </a:ext>
                </a:extLst>
              </p:cNvPr>
              <p:cNvSpPr txBox="1"/>
              <p:nvPr/>
            </p:nvSpPr>
            <p:spPr>
              <a:xfrm>
                <a:off x="6644798" y="3286765"/>
                <a:ext cx="988347" cy="307777"/>
              </a:xfrm>
              <a:prstGeom prst="rect">
                <a:avLst/>
              </a:prstGeom>
              <a:noFill/>
            </p:spPr>
            <p:txBody>
              <a:bodyPr wrap="none" rtlCol="0">
                <a:spAutoFit/>
              </a:bodyPr>
              <a:lstStyle/>
              <a:p>
                <a:pPr algn="ctr"/>
                <a:r>
                  <a:rPr lang="en-US" altLang="zh-CN" sz="1400" dirty="0">
                    <a:latin typeface="Times New Roman" panose="02020603050405020304" pitchFamily="18" charset="0"/>
                    <a:cs typeface="Times New Roman" panose="02020603050405020304" pitchFamily="18" charset="0"/>
                  </a:rPr>
                  <a:t>Predictor</a:t>
                </a:r>
                <a:r>
                  <a:rPr lang="zh-CN" altLang="en-US" sz="1400" dirty="0">
                    <a:latin typeface="Times New Roman" panose="02020603050405020304" pitchFamily="18" charset="0"/>
                    <a:cs typeface="Times New Roman" panose="02020603050405020304" pitchFamily="18" charset="0"/>
                  </a:rPr>
                  <a:t> </a:t>
                </a:r>
                <a14:m>
                  <m:oMath xmlns:m="http://schemas.openxmlformats.org/officeDocument/2006/math">
                    <m:r>
                      <a:rPr lang="en-US" altLang="zh-CN" sz="1400" b="0" i="1" smtClean="0">
                        <a:latin typeface="Cambria Math" panose="02040503050406030204" pitchFamily="18" charset="0"/>
                        <a:cs typeface="Times New Roman" panose="02020603050405020304" pitchFamily="18" charset="0"/>
                      </a:rPr>
                      <m:t>𝑝</m:t>
                    </m:r>
                  </m:oMath>
                </a14:m>
                <a:endParaRPr lang="en-US" sz="1400" dirty="0">
                  <a:latin typeface="Times New Roman" panose="02020603050405020304" pitchFamily="18" charset="0"/>
                  <a:cs typeface="Times New Roman" panose="02020603050405020304" pitchFamily="18" charset="0"/>
                </a:endParaRPr>
              </a:p>
            </p:txBody>
          </p:sp>
        </mc:Choice>
        <mc:Fallback>
          <p:sp>
            <p:nvSpPr>
              <p:cNvPr id="9" name="TextBox 8">
                <a:extLst>
                  <a:ext uri="{FF2B5EF4-FFF2-40B4-BE49-F238E27FC236}">
                    <a16:creationId xmlns:a16="http://schemas.microsoft.com/office/drawing/2014/main" id="{A6E22E80-B014-4811-DD4D-E4ADCB73B225}"/>
                  </a:ext>
                </a:extLst>
              </p:cNvPr>
              <p:cNvSpPr txBox="1">
                <a:spLocks noRot="1" noChangeAspect="1" noMove="1" noResize="1" noEditPoints="1" noAdjustHandles="1" noChangeArrowheads="1" noChangeShapeType="1" noTextEdit="1"/>
              </p:cNvSpPr>
              <p:nvPr/>
            </p:nvSpPr>
            <p:spPr>
              <a:xfrm>
                <a:off x="6644798" y="3286765"/>
                <a:ext cx="988347" cy="307777"/>
              </a:xfrm>
              <a:prstGeom prst="rect">
                <a:avLst/>
              </a:prstGeom>
              <a:blipFill>
                <a:blip r:embed="rId4"/>
                <a:stretch>
                  <a:fillRect l="-1282" t="-3846" b="-15385"/>
                </a:stretch>
              </a:blipFill>
            </p:spPr>
            <p:txBody>
              <a:bodyPr/>
              <a:lstStyle/>
              <a:p>
                <a:r>
                  <a:rPr lang="en-US">
                    <a:noFill/>
                  </a:rPr>
                  <a:t> </a:t>
                </a:r>
              </a:p>
            </p:txBody>
          </p:sp>
        </mc:Fallback>
      </mc:AlternateContent>
      <p:sp>
        <p:nvSpPr>
          <p:cNvPr id="13" name="Rectangle 12">
            <a:extLst>
              <a:ext uri="{FF2B5EF4-FFF2-40B4-BE49-F238E27FC236}">
                <a16:creationId xmlns:a16="http://schemas.microsoft.com/office/drawing/2014/main" id="{30C2BEC0-E3C7-C85B-CEB2-1D041EA8F15E}"/>
              </a:ext>
            </a:extLst>
          </p:cNvPr>
          <p:cNvSpPr/>
          <p:nvPr/>
        </p:nvSpPr>
        <p:spPr>
          <a:xfrm>
            <a:off x="2179430" y="1477427"/>
            <a:ext cx="2307536" cy="2564553"/>
          </a:xfrm>
          <a:prstGeom prst="rect">
            <a:avLst/>
          </a:prstGeom>
          <a:noFill/>
          <a:ln w="1905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Elbow Connector 13">
            <a:extLst>
              <a:ext uri="{FF2B5EF4-FFF2-40B4-BE49-F238E27FC236}">
                <a16:creationId xmlns:a16="http://schemas.microsoft.com/office/drawing/2014/main" id="{4E8B9E20-DE35-782D-CA23-3E79BD2BFF2F}"/>
              </a:ext>
            </a:extLst>
          </p:cNvPr>
          <p:cNvCxnSpPr>
            <a:cxnSpLocks/>
            <a:stCxn id="22" idx="3"/>
            <a:endCxn id="28" idx="1"/>
          </p:cNvCxnSpPr>
          <p:nvPr/>
        </p:nvCxnSpPr>
        <p:spPr>
          <a:xfrm>
            <a:off x="3604515" y="1957586"/>
            <a:ext cx="1415121" cy="1557853"/>
          </a:xfrm>
          <a:prstGeom prst="bentConnector3">
            <a:avLst>
              <a:gd name="adj1" fmla="val 82308"/>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8721C68B-5C9D-CE30-2BDA-113DA0D2B8B1}"/>
                  </a:ext>
                </a:extLst>
              </p:cNvPr>
              <p:cNvSpPr txBox="1"/>
              <p:nvPr/>
            </p:nvSpPr>
            <p:spPr>
              <a:xfrm>
                <a:off x="2443622" y="2356865"/>
                <a:ext cx="1915717" cy="320088"/>
              </a:xfrm>
              <a:prstGeom prst="rect">
                <a:avLst/>
              </a:prstGeom>
              <a:noFill/>
            </p:spPr>
            <p:txBody>
              <a:bodyPr wrap="none" rtlCol="0">
                <a:spAutoFit/>
              </a:bodyPr>
              <a:lstStyle/>
              <a:p>
                <a:pPr algn="ctr"/>
                <a:r>
                  <a:rPr lang="en-US" altLang="zh-CN" sz="1400" b="0" dirty="0">
                    <a:cs typeface="Times New Roman" panose="02020603050405020304" pitchFamily="18" charset="0"/>
                  </a:rPr>
                  <a:t>Memory: </a:t>
                </a:r>
                <a14:m>
                  <m:oMath xmlns:m="http://schemas.openxmlformats.org/officeDocument/2006/math">
                    <m:sSubSup>
                      <m:sSubSupPr>
                        <m:ctrlPr>
                          <a:rPr lang="en-US" altLang="zh-CN" sz="1400" b="0" i="1" smtClean="0">
                            <a:latin typeface="Cambria Math" panose="02040503050406030204" pitchFamily="18" charset="0"/>
                            <a:cs typeface="Times New Roman" panose="02020603050405020304" pitchFamily="18" charset="0"/>
                          </a:rPr>
                        </m:ctrlPr>
                      </m:sSubSupPr>
                      <m:e>
                        <m:r>
                          <a:rPr lang="en-US" altLang="zh-CN" sz="1400" b="0" i="1" smtClean="0">
                            <a:latin typeface="Cambria Math" panose="02040503050406030204" pitchFamily="18" charset="0"/>
                            <a:ea typeface="Cambria Math" panose="02040503050406030204" pitchFamily="18" charset="0"/>
                            <a:cs typeface="Times New Roman" panose="02020603050405020304" pitchFamily="18" charset="0"/>
                          </a:rPr>
                          <m:t>ℳ</m:t>
                        </m:r>
                        <m:r>
                          <a:rPr lang="en-US" altLang="zh-CN" sz="1400" b="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1400" i="1" smtClean="0">
                                <a:solidFill>
                                  <a:schemeClr val="tx1"/>
                                </a:solidFill>
                                <a:latin typeface="Cambria Math" panose="02040503050406030204" pitchFamily="18" charset="0"/>
                              </a:rPr>
                            </m:ctrlPr>
                          </m:sSubPr>
                          <m:e>
                            <m:r>
                              <a:rPr lang="en-US" altLang="zh-CN" sz="1400" b="0" i="1" smtClean="0">
                                <a:solidFill>
                                  <a:schemeClr val="tx1"/>
                                </a:solidFill>
                                <a:latin typeface="Cambria Math" panose="02040503050406030204" pitchFamily="18" charset="0"/>
                              </a:rPr>
                              <m:t>𝑀</m:t>
                            </m:r>
                          </m:e>
                          <m:sub>
                            <m:r>
                              <a:rPr lang="en-US" altLang="zh-CN" sz="1400" b="0" i="1" smtClean="0">
                                <a:solidFill>
                                  <a:schemeClr val="tx1"/>
                                </a:solidFill>
                                <a:latin typeface="Cambria Math" panose="02040503050406030204" pitchFamily="18" charset="0"/>
                              </a:rPr>
                              <m:t>𝑖</m:t>
                            </m:r>
                          </m:sub>
                        </m:sSub>
                        <m:r>
                          <a:rPr lang="en-US" altLang="zh-CN" sz="1400" b="0" i="1" smtClean="0">
                            <a:latin typeface="Cambria Math" panose="02040503050406030204" pitchFamily="18" charset="0"/>
                            <a:cs typeface="Times New Roman" panose="02020603050405020304" pitchFamily="18" charset="0"/>
                          </a:rPr>
                          <m:t>}</m:t>
                        </m:r>
                      </m:e>
                      <m:sub>
                        <m:r>
                          <a:rPr lang="en-US" altLang="zh-CN" sz="1400" b="0" i="1" smtClean="0">
                            <a:latin typeface="Cambria Math" panose="02040503050406030204" pitchFamily="18" charset="0"/>
                            <a:cs typeface="Times New Roman" panose="02020603050405020304" pitchFamily="18" charset="0"/>
                          </a:rPr>
                          <m:t>𝑖</m:t>
                        </m:r>
                        <m:r>
                          <a:rPr lang="en-US" altLang="zh-CN" sz="1400" b="0" i="1" smtClean="0">
                            <a:latin typeface="Cambria Math" panose="02040503050406030204" pitchFamily="18" charset="0"/>
                            <a:cs typeface="Times New Roman" panose="02020603050405020304" pitchFamily="18" charset="0"/>
                          </a:rPr>
                          <m:t>=1</m:t>
                        </m:r>
                      </m:sub>
                      <m:sup>
                        <m:r>
                          <a:rPr lang="en-US" altLang="zh-CN" sz="1400" b="0" i="1" smtClean="0">
                            <a:latin typeface="Cambria Math" panose="02040503050406030204" pitchFamily="18" charset="0"/>
                            <a:cs typeface="Times New Roman" panose="02020603050405020304" pitchFamily="18" charset="0"/>
                          </a:rPr>
                          <m:t>𝑡</m:t>
                        </m:r>
                        <m:r>
                          <a:rPr lang="en-US" altLang="zh-CN" sz="1400" b="0" i="1" smtClean="0">
                            <a:latin typeface="Cambria Math" panose="02040503050406030204" pitchFamily="18" charset="0"/>
                            <a:cs typeface="Times New Roman" panose="02020603050405020304" pitchFamily="18" charset="0"/>
                          </a:rPr>
                          <m:t>−1</m:t>
                        </m:r>
                      </m:sup>
                    </m:sSubSup>
                  </m:oMath>
                </a14:m>
                <a:endParaRPr lang="en-US" sz="1400" dirty="0">
                  <a:latin typeface="Times New Roman" panose="02020603050405020304" pitchFamily="18" charset="0"/>
                  <a:cs typeface="Times New Roman" panose="02020603050405020304" pitchFamily="18" charset="0"/>
                </a:endParaRPr>
              </a:p>
            </p:txBody>
          </p:sp>
        </mc:Choice>
        <mc:Fallback>
          <p:sp>
            <p:nvSpPr>
              <p:cNvPr id="15" name="TextBox 14">
                <a:extLst>
                  <a:ext uri="{FF2B5EF4-FFF2-40B4-BE49-F238E27FC236}">
                    <a16:creationId xmlns:a16="http://schemas.microsoft.com/office/drawing/2014/main" id="{8721C68B-5C9D-CE30-2BDA-113DA0D2B8B1}"/>
                  </a:ext>
                </a:extLst>
              </p:cNvPr>
              <p:cNvSpPr txBox="1">
                <a:spLocks noRot="1" noChangeAspect="1" noMove="1" noResize="1" noEditPoints="1" noAdjustHandles="1" noChangeArrowheads="1" noChangeShapeType="1" noTextEdit="1"/>
              </p:cNvSpPr>
              <p:nvPr/>
            </p:nvSpPr>
            <p:spPr>
              <a:xfrm>
                <a:off x="2443622" y="2356865"/>
                <a:ext cx="1915717" cy="320088"/>
              </a:xfrm>
              <a:prstGeom prst="rect">
                <a:avLst/>
              </a:prstGeom>
              <a:blipFill>
                <a:blip r:embed="rId5"/>
                <a:stretch>
                  <a:fillRect l="-658" b="-2307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9C0709AE-DF06-19F3-671A-3CAD2D9D4CF1}"/>
                  </a:ext>
                </a:extLst>
              </p:cNvPr>
              <p:cNvSpPr txBox="1"/>
              <p:nvPr/>
            </p:nvSpPr>
            <p:spPr>
              <a:xfrm>
                <a:off x="2216652" y="3671091"/>
                <a:ext cx="2270312" cy="307777"/>
              </a:xfrm>
              <a:prstGeom prst="rect">
                <a:avLst/>
              </a:prstGeom>
              <a:noFill/>
            </p:spPr>
            <p:txBody>
              <a:bodyPr wrap="square">
                <a:spAutoFit/>
              </a:bodyPr>
              <a:lstStyle/>
              <a:p>
                <a:pPr algn="ctr"/>
                <a:r>
                  <a:rPr lang="en-US" sz="1400" dirty="0">
                    <a:solidFill>
                      <a:schemeClr val="tx1"/>
                    </a:solidFill>
                  </a:rPr>
                  <a:t>Current Domain Data: </a:t>
                </a:r>
                <a14:m>
                  <m:oMath xmlns:m="http://schemas.openxmlformats.org/officeDocument/2006/math">
                    <m:sSub>
                      <m:sSubPr>
                        <m:ctrlPr>
                          <a:rPr lang="en-US" sz="1400" i="1" smtClean="0">
                            <a:solidFill>
                              <a:schemeClr val="tx1"/>
                            </a:solidFill>
                            <a:latin typeface="Cambria Math" panose="02040503050406030204" pitchFamily="18" charset="0"/>
                          </a:rPr>
                        </m:ctrlPr>
                      </m:sSubPr>
                      <m:e>
                        <m:r>
                          <a:rPr lang="en-US" sz="1400" i="1" smtClean="0">
                            <a:solidFill>
                              <a:schemeClr val="tx1"/>
                            </a:solidFill>
                            <a:latin typeface="Cambria Math" panose="02040503050406030204" pitchFamily="18" charset="0"/>
                            <a:ea typeface="Cambria Math" panose="02040503050406030204" pitchFamily="18" charset="0"/>
                          </a:rPr>
                          <m:t>𝒮</m:t>
                        </m:r>
                      </m:e>
                      <m:sub>
                        <m:r>
                          <a:rPr lang="en-US" altLang="zh-CN" sz="1400" b="0" i="1" smtClean="0">
                            <a:solidFill>
                              <a:schemeClr val="tx1"/>
                            </a:solidFill>
                            <a:latin typeface="Cambria Math" panose="02040503050406030204" pitchFamily="18" charset="0"/>
                            <a:ea typeface="Cambria Math" panose="02040503050406030204" pitchFamily="18" charset="0"/>
                          </a:rPr>
                          <m:t>𝑡</m:t>
                        </m:r>
                      </m:sub>
                    </m:sSub>
                  </m:oMath>
                </a14:m>
                <a:endParaRPr lang="en-US" sz="1400" dirty="0"/>
              </a:p>
            </p:txBody>
          </p:sp>
        </mc:Choice>
        <mc:Fallback>
          <p:sp>
            <p:nvSpPr>
              <p:cNvPr id="16" name="TextBox 15">
                <a:extLst>
                  <a:ext uri="{FF2B5EF4-FFF2-40B4-BE49-F238E27FC236}">
                    <a16:creationId xmlns:a16="http://schemas.microsoft.com/office/drawing/2014/main" id="{9C0709AE-DF06-19F3-671A-3CAD2D9D4CF1}"/>
                  </a:ext>
                </a:extLst>
              </p:cNvPr>
              <p:cNvSpPr txBox="1">
                <a:spLocks noRot="1" noChangeAspect="1" noMove="1" noResize="1" noEditPoints="1" noAdjustHandles="1" noChangeArrowheads="1" noChangeShapeType="1" noTextEdit="1"/>
              </p:cNvSpPr>
              <p:nvPr/>
            </p:nvSpPr>
            <p:spPr>
              <a:xfrm>
                <a:off x="2216652" y="3671091"/>
                <a:ext cx="2270312" cy="307777"/>
              </a:xfrm>
              <a:prstGeom prst="rect">
                <a:avLst/>
              </a:prstGeom>
              <a:blipFill>
                <a:blip r:embed="rId6"/>
                <a:stretch>
                  <a:fillRect b="-19231"/>
                </a:stretch>
              </a:blipFill>
            </p:spPr>
            <p:txBody>
              <a:bodyPr/>
              <a:lstStyle/>
              <a:p>
                <a:r>
                  <a:rPr lang="en-US">
                    <a:noFill/>
                  </a:rPr>
                  <a:t> </a:t>
                </a:r>
              </a:p>
            </p:txBody>
          </p:sp>
        </mc:Fallback>
      </mc:AlternateContent>
      <p:cxnSp>
        <p:nvCxnSpPr>
          <p:cNvPr id="17" name="Straight Arrow Connector 16">
            <a:extLst>
              <a:ext uri="{FF2B5EF4-FFF2-40B4-BE49-F238E27FC236}">
                <a16:creationId xmlns:a16="http://schemas.microsoft.com/office/drawing/2014/main" id="{A9F1757D-A2B7-853F-8865-B256BE7AAA40}"/>
              </a:ext>
            </a:extLst>
          </p:cNvPr>
          <p:cNvCxnSpPr>
            <a:cxnSpLocks/>
          </p:cNvCxnSpPr>
          <p:nvPr/>
        </p:nvCxnSpPr>
        <p:spPr>
          <a:xfrm>
            <a:off x="1889686" y="1477427"/>
            <a:ext cx="0" cy="284840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BF4E09D5-1F1A-278C-4293-D3839B3D3F52}"/>
                  </a:ext>
                </a:extLst>
              </p:cNvPr>
              <p:cNvSpPr txBox="1"/>
              <p:nvPr/>
            </p:nvSpPr>
            <p:spPr>
              <a:xfrm>
                <a:off x="1623064" y="3345513"/>
                <a:ext cx="14991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𝑡</m:t>
                      </m:r>
                    </m:oMath>
                  </m:oMathPara>
                </a14:m>
                <a:endParaRPr lang="en-US" dirty="0"/>
              </a:p>
            </p:txBody>
          </p:sp>
        </mc:Choice>
        <mc:Fallback>
          <p:sp>
            <p:nvSpPr>
              <p:cNvPr id="18" name="TextBox 17">
                <a:extLst>
                  <a:ext uri="{FF2B5EF4-FFF2-40B4-BE49-F238E27FC236}">
                    <a16:creationId xmlns:a16="http://schemas.microsoft.com/office/drawing/2014/main" id="{BF4E09D5-1F1A-278C-4293-D3839B3D3F52}"/>
                  </a:ext>
                </a:extLst>
              </p:cNvPr>
              <p:cNvSpPr txBox="1">
                <a:spLocks noRot="1" noChangeAspect="1" noMove="1" noResize="1" noEditPoints="1" noAdjustHandles="1" noChangeArrowheads="1" noChangeShapeType="1" noTextEdit="1"/>
              </p:cNvSpPr>
              <p:nvPr/>
            </p:nvSpPr>
            <p:spPr>
              <a:xfrm>
                <a:off x="1623064" y="3345513"/>
                <a:ext cx="149913" cy="276999"/>
              </a:xfrm>
              <a:prstGeom prst="rect">
                <a:avLst/>
              </a:prstGeom>
              <a:blipFill>
                <a:blip r:embed="rId7"/>
                <a:stretch>
                  <a:fillRect l="-23077" r="-23077" b="-4348"/>
                </a:stretch>
              </a:blipFill>
            </p:spPr>
            <p:txBody>
              <a:bodyPr/>
              <a:lstStyle/>
              <a:p>
                <a:r>
                  <a:rPr lang="en-US">
                    <a:noFill/>
                  </a:rPr>
                  <a:t> </a:t>
                </a:r>
              </a:p>
            </p:txBody>
          </p:sp>
        </mc:Fallback>
      </mc:AlternateContent>
      <p:cxnSp>
        <p:nvCxnSpPr>
          <p:cNvPr id="19" name="Straight Connector 18">
            <a:extLst>
              <a:ext uri="{FF2B5EF4-FFF2-40B4-BE49-F238E27FC236}">
                <a16:creationId xmlns:a16="http://schemas.microsoft.com/office/drawing/2014/main" id="{FB40E62D-8E1E-C626-E2CC-5026A8D567DA}"/>
              </a:ext>
            </a:extLst>
          </p:cNvPr>
          <p:cNvCxnSpPr>
            <a:stCxn id="18" idx="3"/>
          </p:cNvCxnSpPr>
          <p:nvPr/>
        </p:nvCxnSpPr>
        <p:spPr>
          <a:xfrm flipV="1">
            <a:off x="1772977" y="3484012"/>
            <a:ext cx="105911"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BFD32D1-AA77-E366-9F3C-A0457838C7FA}"/>
              </a:ext>
            </a:extLst>
          </p:cNvPr>
          <p:cNvSpPr txBox="1"/>
          <p:nvPr/>
        </p:nvSpPr>
        <p:spPr>
          <a:xfrm>
            <a:off x="1899418" y="4090420"/>
            <a:ext cx="997389" cy="307777"/>
          </a:xfrm>
          <a:prstGeom prst="rect">
            <a:avLst/>
          </a:prstGeom>
          <a:noFill/>
        </p:spPr>
        <p:txBody>
          <a:bodyPr wrap="none" rtlCol="0">
            <a:spAutoFit/>
          </a:bodyPr>
          <a:lstStyle/>
          <a:p>
            <a:pPr algn="ctr"/>
            <a:r>
              <a:rPr lang="en-US" altLang="zh-CN" sz="1400" dirty="0">
                <a:latin typeface="Times New Roman" panose="02020603050405020304" pitchFamily="18" charset="0"/>
                <a:cs typeface="Times New Roman" panose="02020603050405020304" pitchFamily="18" charset="0"/>
              </a:rPr>
              <a:t>Domain</a:t>
            </a:r>
            <a:r>
              <a:rPr lang="zh-CN" altLang="en-US" sz="1400" dirty="0">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ID</a:t>
            </a:r>
            <a:endParaRPr lang="en-US" sz="1400" dirty="0">
              <a:latin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6533AF2C-64C7-1EE7-1EBC-219684F97200}"/>
              </a:ext>
            </a:extLst>
          </p:cNvPr>
          <p:cNvSpPr/>
          <p:nvPr/>
        </p:nvSpPr>
        <p:spPr>
          <a:xfrm>
            <a:off x="3125195" y="1608804"/>
            <a:ext cx="548640" cy="548640"/>
          </a:xfrm>
          <a:prstGeom prst="rect">
            <a:avLst/>
          </a:prstGeom>
          <a:solidFill>
            <a:schemeClr val="bg1">
              <a:lumMod val="85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9C9A759-FA1D-DBF5-B47D-69F9EA667F21}"/>
              </a:ext>
            </a:extLst>
          </p:cNvPr>
          <p:cNvSpPr/>
          <p:nvPr/>
        </p:nvSpPr>
        <p:spPr>
          <a:xfrm>
            <a:off x="3055875" y="1683266"/>
            <a:ext cx="548640" cy="548640"/>
          </a:xfrm>
          <a:prstGeom prst="rect">
            <a:avLst/>
          </a:prstGeom>
          <a:solidFill>
            <a:schemeClr val="bg1">
              <a:lumMod val="75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BD95CE9-9016-CE38-15E0-EBC35138FE70}"/>
              </a:ext>
            </a:extLst>
          </p:cNvPr>
          <p:cNvSpPr/>
          <p:nvPr/>
        </p:nvSpPr>
        <p:spPr>
          <a:xfrm>
            <a:off x="2989697" y="1774053"/>
            <a:ext cx="548640" cy="548640"/>
          </a:xfrm>
          <a:prstGeom prst="rect">
            <a:avLst/>
          </a:prstGeom>
          <a:solidFill>
            <a:schemeClr val="bg1">
              <a:lumMod val="65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D782B08-BEE5-884E-2F5D-327D4EBCE7FD}"/>
              </a:ext>
            </a:extLst>
          </p:cNvPr>
          <p:cNvSpPr/>
          <p:nvPr/>
        </p:nvSpPr>
        <p:spPr>
          <a:xfrm>
            <a:off x="3196496" y="2869836"/>
            <a:ext cx="548640" cy="548640"/>
          </a:xfrm>
          <a:prstGeom prst="rect">
            <a:avLst/>
          </a:prstGeom>
          <a:solidFill>
            <a:schemeClr val="bg1">
              <a:lumMod val="5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42431DF-9E16-AA63-8BD9-6405A38BE26F}"/>
              </a:ext>
            </a:extLst>
          </p:cNvPr>
          <p:cNvSpPr/>
          <p:nvPr/>
        </p:nvSpPr>
        <p:spPr>
          <a:xfrm>
            <a:off x="3113469" y="2949496"/>
            <a:ext cx="548640" cy="548640"/>
          </a:xfrm>
          <a:prstGeom prst="rect">
            <a:avLst/>
          </a:prstGeom>
          <a:solidFill>
            <a:schemeClr val="bg1">
              <a:lumMod val="5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143C646-EA9E-572B-A2FB-FD3F2AA4252E}"/>
              </a:ext>
            </a:extLst>
          </p:cNvPr>
          <p:cNvSpPr/>
          <p:nvPr/>
        </p:nvSpPr>
        <p:spPr>
          <a:xfrm>
            <a:off x="3030442" y="3030616"/>
            <a:ext cx="548640" cy="548640"/>
          </a:xfrm>
          <a:prstGeom prst="rect">
            <a:avLst/>
          </a:prstGeom>
          <a:solidFill>
            <a:schemeClr val="bg1">
              <a:lumMod val="5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7B0AA67-FF09-4599-A06C-FC3F35E8CF40}"/>
              </a:ext>
            </a:extLst>
          </p:cNvPr>
          <p:cNvSpPr/>
          <p:nvPr/>
        </p:nvSpPr>
        <p:spPr>
          <a:xfrm>
            <a:off x="2939002" y="3111736"/>
            <a:ext cx="548640" cy="548640"/>
          </a:xfrm>
          <a:prstGeom prst="rect">
            <a:avLst/>
          </a:prstGeom>
          <a:solidFill>
            <a:schemeClr val="bg1">
              <a:lumMod val="5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CC70E91-8CC2-E5E0-600B-9556C25D4264}"/>
              </a:ext>
            </a:extLst>
          </p:cNvPr>
          <p:cNvSpPr/>
          <p:nvPr/>
        </p:nvSpPr>
        <p:spPr>
          <a:xfrm>
            <a:off x="5019636" y="3073006"/>
            <a:ext cx="2918564" cy="884866"/>
          </a:xfrm>
          <a:prstGeom prst="rect">
            <a:avLst/>
          </a:prstGeom>
          <a:noFill/>
          <a:ln w="1905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a:extLst>
              <a:ext uri="{FF2B5EF4-FFF2-40B4-BE49-F238E27FC236}">
                <a16:creationId xmlns:a16="http://schemas.microsoft.com/office/drawing/2014/main" id="{40F72EF5-985A-3997-6C7B-1B16BEC8B6C6}"/>
              </a:ext>
            </a:extLst>
          </p:cNvPr>
          <p:cNvSpPr/>
          <p:nvPr/>
        </p:nvSpPr>
        <p:spPr>
          <a:xfrm rot="5400000">
            <a:off x="5534177" y="2823461"/>
            <a:ext cx="441038" cy="1265627"/>
          </a:xfrm>
          <a:prstGeom prst="trapezoid">
            <a:avLst>
              <a:gd name="adj" fmla="val 22043"/>
            </a:avLst>
          </a:prstGeom>
          <a:noFill/>
          <a:ln w="19050"/>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30" name="Trapezoid 29">
            <a:extLst>
              <a:ext uri="{FF2B5EF4-FFF2-40B4-BE49-F238E27FC236}">
                <a16:creationId xmlns:a16="http://schemas.microsoft.com/office/drawing/2014/main" id="{14A01BF2-D5BC-9CA4-856E-1B581B5D0E7D}"/>
              </a:ext>
            </a:extLst>
          </p:cNvPr>
          <p:cNvSpPr/>
          <p:nvPr/>
        </p:nvSpPr>
        <p:spPr>
          <a:xfrm rot="16200000">
            <a:off x="6908530" y="2823462"/>
            <a:ext cx="441045" cy="1265627"/>
          </a:xfrm>
          <a:prstGeom prst="trapezoid">
            <a:avLst>
              <a:gd name="adj" fmla="val 22043"/>
            </a:avLst>
          </a:prstGeom>
          <a:noFill/>
          <a:ln w="19050"/>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dirty="0"/>
          </a:p>
        </p:txBody>
      </p:sp>
      <mc:AlternateContent xmlns:mc="http://schemas.openxmlformats.org/markup-compatibility/2006">
        <mc:Choice xmlns:a14="http://schemas.microsoft.com/office/drawing/2010/main" Requires="a14">
          <p:sp>
            <p:nvSpPr>
              <p:cNvPr id="31" name="TextBox 30">
                <a:extLst>
                  <a:ext uri="{FF2B5EF4-FFF2-40B4-BE49-F238E27FC236}">
                    <a16:creationId xmlns:a16="http://schemas.microsoft.com/office/drawing/2014/main" id="{2C137FFC-4DC2-E334-1105-0546DF23B828}"/>
                  </a:ext>
                </a:extLst>
              </p:cNvPr>
              <p:cNvSpPr txBox="1"/>
              <p:nvPr/>
            </p:nvSpPr>
            <p:spPr>
              <a:xfrm>
                <a:off x="5744777" y="3643629"/>
                <a:ext cx="1382110" cy="307777"/>
              </a:xfrm>
              <a:prstGeom prst="rect">
                <a:avLst/>
              </a:prstGeom>
              <a:noFill/>
            </p:spPr>
            <p:txBody>
              <a:bodyPr wrap="none" rtlCol="0">
                <a:spAutoFit/>
              </a:bodyPr>
              <a:lstStyle/>
              <a:p>
                <a:pPr algn="ctr"/>
                <a:r>
                  <a:rPr lang="en-US" altLang="zh-CN" sz="1400" dirty="0">
                    <a:latin typeface="Times New Roman" panose="02020603050405020304" pitchFamily="18" charset="0"/>
                    <a:cs typeface="Times New Roman" panose="02020603050405020304" pitchFamily="18" charset="0"/>
                  </a:rPr>
                  <a:t>Current Model </a:t>
                </a:r>
                <a14:m>
                  <m:oMath xmlns:m="http://schemas.openxmlformats.org/officeDocument/2006/math">
                    <m:r>
                      <a:rPr lang="en-US" altLang="zh-CN" sz="1400" i="1" dirty="0" smtClean="0">
                        <a:latin typeface="Cambria Math" panose="02040503050406030204" pitchFamily="18" charset="0"/>
                        <a:cs typeface="Times New Roman" panose="02020603050405020304" pitchFamily="18" charset="0"/>
                      </a:rPr>
                      <m:t>h</m:t>
                    </m:r>
                  </m:oMath>
                </a14:m>
                <a:endParaRPr lang="en-US" sz="1400" dirty="0">
                  <a:latin typeface="Times New Roman" panose="02020603050405020304" pitchFamily="18" charset="0"/>
                  <a:cs typeface="Times New Roman" panose="02020603050405020304" pitchFamily="18" charset="0"/>
                </a:endParaRPr>
              </a:p>
            </p:txBody>
          </p:sp>
        </mc:Choice>
        <mc:Fallback>
          <p:sp>
            <p:nvSpPr>
              <p:cNvPr id="31" name="TextBox 30">
                <a:extLst>
                  <a:ext uri="{FF2B5EF4-FFF2-40B4-BE49-F238E27FC236}">
                    <a16:creationId xmlns:a16="http://schemas.microsoft.com/office/drawing/2014/main" id="{2C137FFC-4DC2-E334-1105-0546DF23B828}"/>
                  </a:ext>
                </a:extLst>
              </p:cNvPr>
              <p:cNvSpPr txBox="1">
                <a:spLocks noRot="1" noChangeAspect="1" noMove="1" noResize="1" noEditPoints="1" noAdjustHandles="1" noChangeArrowheads="1" noChangeShapeType="1" noTextEdit="1"/>
              </p:cNvSpPr>
              <p:nvPr/>
            </p:nvSpPr>
            <p:spPr>
              <a:xfrm>
                <a:off x="5744777" y="3643629"/>
                <a:ext cx="1382110" cy="307777"/>
              </a:xfrm>
              <a:prstGeom prst="rect">
                <a:avLst/>
              </a:prstGeom>
              <a:blipFill>
                <a:blip r:embed="rId8"/>
                <a:stretch>
                  <a:fillRect l="-1818" t="-4000" b="-20000"/>
                </a:stretch>
              </a:blipFill>
            </p:spPr>
            <p:txBody>
              <a:bodyPr/>
              <a:lstStyle/>
              <a:p>
                <a:r>
                  <a:rPr lang="en-US">
                    <a:noFill/>
                  </a:rPr>
                  <a:t> </a:t>
                </a:r>
              </a:p>
            </p:txBody>
          </p:sp>
        </mc:Fallback>
      </mc:AlternateContent>
      <p:cxnSp>
        <p:nvCxnSpPr>
          <p:cNvPr id="33" name="Straight Arrow Connector 32">
            <a:extLst>
              <a:ext uri="{FF2B5EF4-FFF2-40B4-BE49-F238E27FC236}">
                <a16:creationId xmlns:a16="http://schemas.microsoft.com/office/drawing/2014/main" id="{A09A6BB7-8C6A-C7FE-876B-E7137EDC434C}"/>
              </a:ext>
            </a:extLst>
          </p:cNvPr>
          <p:cNvCxnSpPr>
            <a:cxnSpLocks/>
            <a:stCxn id="28" idx="3"/>
            <a:endCxn id="34" idx="1"/>
          </p:cNvCxnSpPr>
          <p:nvPr/>
        </p:nvCxnSpPr>
        <p:spPr>
          <a:xfrm>
            <a:off x="7938200" y="3515439"/>
            <a:ext cx="55036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4" name="TextBox 33">
                <a:extLst>
                  <a:ext uri="{FF2B5EF4-FFF2-40B4-BE49-F238E27FC236}">
                    <a16:creationId xmlns:a16="http://schemas.microsoft.com/office/drawing/2014/main" id="{064FCEE5-43B8-D818-D665-6EDDEEAD383E}"/>
                  </a:ext>
                </a:extLst>
              </p:cNvPr>
              <p:cNvSpPr txBox="1"/>
              <p:nvPr/>
            </p:nvSpPr>
            <p:spPr>
              <a:xfrm>
                <a:off x="8488568" y="3178680"/>
                <a:ext cx="2080367" cy="673518"/>
              </a:xfrm>
              <a:prstGeom prst="rect">
                <a:avLst/>
              </a:prstGeom>
              <a:noFill/>
            </p:spPr>
            <p:txBody>
              <a:bodyPr wrap="square">
                <a:spAutoFit/>
              </a:bodyPr>
              <a:lstStyle/>
              <a:p>
                <a:pPr algn="ctr"/>
                <a:r>
                  <a:rPr lang="en-US" altLang="zh-CN" b="1" i="1" dirty="0">
                    <a:latin typeface="Times New Roman" panose="02020603050405020304" pitchFamily="18" charset="0"/>
                    <a:cs typeface="Times New Roman" panose="02020603050405020304" pitchFamily="18" charset="0"/>
                  </a:rPr>
                  <a:t>Classification</a:t>
                </a:r>
                <a:r>
                  <a:rPr lang="zh-CN" altLang="en-US" b="1" i="1" dirty="0">
                    <a:latin typeface="Times New Roman" panose="02020603050405020304" pitchFamily="18" charset="0"/>
                    <a:cs typeface="Times New Roman" panose="02020603050405020304" pitchFamily="18" charset="0"/>
                  </a:rPr>
                  <a:t> </a:t>
                </a:r>
                <a:r>
                  <a:rPr lang="en-US" altLang="zh-CN" b="1" i="1" dirty="0">
                    <a:latin typeface="Times New Roman" panose="02020603050405020304" pitchFamily="18" charset="0"/>
                    <a:cs typeface="Times New Roman" panose="02020603050405020304" pitchFamily="18" charset="0"/>
                  </a:rPr>
                  <a:t>Loss</a:t>
                </a:r>
              </a:p>
              <a:p>
                <a:pPr algn="ctr"/>
                <a14:m>
                  <m:oMathPara xmlns:m="http://schemas.openxmlformats.org/officeDocument/2006/math">
                    <m:oMathParaPr>
                      <m:jc m:val="centerGroup"/>
                    </m:oMathParaPr>
                    <m:oMath xmlns:m="http://schemas.openxmlformats.org/officeDocument/2006/math">
                      <m:sSub>
                        <m:sSubPr>
                          <m:ctrlPr>
                            <a:rPr lang="en-US" sz="1800" i="1" smtClean="0">
                              <a:solidFill>
                                <a:schemeClr val="tx1"/>
                              </a:solidFill>
                              <a:latin typeface="Cambria Math" panose="02040503050406030204" pitchFamily="18" charset="0"/>
                            </a:rPr>
                          </m:ctrlPr>
                        </m:sSubPr>
                        <m:e>
                          <m:r>
                            <a:rPr lang="en-US" sz="1800" i="1" smtClean="0">
                              <a:solidFill>
                                <a:schemeClr val="tx1"/>
                              </a:solidFill>
                              <a:latin typeface="Cambria Math" panose="02040503050406030204" pitchFamily="18" charset="0"/>
                              <a:ea typeface="Cambria Math" panose="02040503050406030204" pitchFamily="18" charset="0"/>
                            </a:rPr>
                            <m:t>𝜖</m:t>
                          </m:r>
                        </m:e>
                        <m:sub>
                          <m:sSub>
                            <m:sSubPr>
                              <m:ctrlPr>
                                <a:rPr lang="en-US" sz="1800" i="1" smtClean="0">
                                  <a:solidFill>
                                    <a:schemeClr val="tx1"/>
                                  </a:solidFill>
                                  <a:latin typeface="Cambria Math" panose="02040503050406030204" pitchFamily="18" charset="0"/>
                                </a:rPr>
                              </m:ctrlPr>
                            </m:sSubPr>
                            <m:e>
                              <m:r>
                                <a:rPr lang="en-US" sz="1800" i="1" smtClean="0">
                                  <a:solidFill>
                                    <a:schemeClr val="tx1"/>
                                  </a:solidFill>
                                  <a:latin typeface="Cambria Math" panose="02040503050406030204" pitchFamily="18" charset="0"/>
                                  <a:ea typeface="Cambria Math" panose="02040503050406030204" pitchFamily="18" charset="0"/>
                                </a:rPr>
                                <m:t>𝒟</m:t>
                              </m:r>
                            </m:e>
                            <m:sub>
                              <m:r>
                                <a:rPr lang="en-US" altLang="zh-CN" sz="1800" b="0" i="1" smtClean="0">
                                  <a:solidFill>
                                    <a:schemeClr val="tx1"/>
                                  </a:solidFill>
                                  <a:latin typeface="Cambria Math" panose="02040503050406030204" pitchFamily="18" charset="0"/>
                                </a:rPr>
                                <m:t>𝑖</m:t>
                              </m:r>
                            </m:sub>
                          </m:sSub>
                        </m:sub>
                      </m:sSub>
                      <m:d>
                        <m:dPr>
                          <m:ctrlPr>
                            <a:rPr lang="en-US" altLang="zh-CN" sz="1800" b="0" i="1" smtClean="0">
                              <a:solidFill>
                                <a:schemeClr val="tx1"/>
                              </a:solidFill>
                              <a:latin typeface="Cambria Math" panose="02040503050406030204" pitchFamily="18" charset="0"/>
                            </a:rPr>
                          </m:ctrlPr>
                        </m:dPr>
                        <m:e>
                          <m:r>
                            <a:rPr lang="en-US" altLang="zh-CN" sz="1800" b="0" i="1" smtClean="0">
                              <a:solidFill>
                                <a:schemeClr val="tx1"/>
                              </a:solidFill>
                              <a:latin typeface="Cambria Math" panose="02040503050406030204" pitchFamily="18" charset="0"/>
                            </a:rPr>
                            <m:t>h</m:t>
                          </m:r>
                        </m:e>
                      </m:d>
                      <m:r>
                        <a:rPr lang="en-US" altLang="zh-CN" sz="1800" b="0" i="1" smtClean="0">
                          <a:solidFill>
                            <a:schemeClr val="tx1"/>
                          </a:solidFill>
                          <a:latin typeface="Cambria Math" panose="02040503050406030204" pitchFamily="18" charset="0"/>
                        </a:rPr>
                        <m:t>+</m:t>
                      </m:r>
                      <m:sSub>
                        <m:sSubPr>
                          <m:ctrlPr>
                            <a:rPr lang="en-US" sz="1800" i="1" smtClean="0">
                              <a:solidFill>
                                <a:schemeClr val="tx1"/>
                              </a:solidFill>
                              <a:latin typeface="Cambria Math" panose="02040503050406030204" pitchFamily="18" charset="0"/>
                            </a:rPr>
                          </m:ctrlPr>
                        </m:sSubPr>
                        <m:e>
                          <m:r>
                            <a:rPr lang="en-US" sz="1800" i="1" smtClean="0">
                              <a:solidFill>
                                <a:schemeClr val="tx1"/>
                              </a:solidFill>
                              <a:latin typeface="Cambria Math" panose="02040503050406030204" pitchFamily="18" charset="0"/>
                              <a:ea typeface="Cambria Math" panose="02040503050406030204" pitchFamily="18" charset="0"/>
                            </a:rPr>
                            <m:t>𝜖</m:t>
                          </m:r>
                        </m:e>
                        <m:sub>
                          <m:sSub>
                            <m:sSubPr>
                              <m:ctrlPr>
                                <a:rPr lang="en-US" sz="1800" i="1" smtClean="0">
                                  <a:solidFill>
                                    <a:schemeClr val="tx1"/>
                                  </a:solidFill>
                                  <a:latin typeface="Cambria Math" panose="02040503050406030204" pitchFamily="18" charset="0"/>
                                </a:rPr>
                              </m:ctrlPr>
                            </m:sSubPr>
                            <m:e>
                              <m:r>
                                <a:rPr lang="en-US" sz="1800" i="1" smtClean="0">
                                  <a:solidFill>
                                    <a:schemeClr val="tx1"/>
                                  </a:solidFill>
                                  <a:latin typeface="Cambria Math" panose="02040503050406030204" pitchFamily="18" charset="0"/>
                                  <a:ea typeface="Cambria Math" panose="02040503050406030204" pitchFamily="18" charset="0"/>
                                </a:rPr>
                                <m:t>𝒟</m:t>
                              </m:r>
                            </m:e>
                            <m:sub>
                              <m:r>
                                <a:rPr lang="en-US" altLang="zh-CN" sz="1800" b="0" i="1" smtClean="0">
                                  <a:solidFill>
                                    <a:schemeClr val="tx1"/>
                                  </a:solidFill>
                                  <a:latin typeface="Cambria Math" panose="02040503050406030204" pitchFamily="18" charset="0"/>
                                  <a:ea typeface="Cambria Math" panose="02040503050406030204" pitchFamily="18" charset="0"/>
                                </a:rPr>
                                <m:t>𝑡</m:t>
                              </m:r>
                            </m:sub>
                          </m:sSub>
                        </m:sub>
                      </m:sSub>
                      <m:r>
                        <a:rPr lang="en-US" altLang="zh-CN" sz="1800" b="0" i="1" smtClean="0">
                          <a:solidFill>
                            <a:schemeClr val="tx1"/>
                          </a:solidFill>
                          <a:latin typeface="Cambria Math" panose="02040503050406030204" pitchFamily="18" charset="0"/>
                        </a:rPr>
                        <m:t>(</m:t>
                      </m:r>
                      <m:r>
                        <a:rPr lang="en-US" altLang="zh-CN" sz="1800" b="0" i="1" smtClean="0">
                          <a:solidFill>
                            <a:schemeClr val="tx1"/>
                          </a:solidFill>
                          <a:latin typeface="Cambria Math" panose="02040503050406030204" pitchFamily="18" charset="0"/>
                        </a:rPr>
                        <m:t>h</m:t>
                      </m:r>
                      <m:r>
                        <a:rPr lang="en-US" altLang="zh-CN" sz="1800" b="0" i="1" smtClean="0">
                          <a:solidFill>
                            <a:schemeClr val="tx1"/>
                          </a:solidFill>
                          <a:latin typeface="Cambria Math" panose="02040503050406030204" pitchFamily="18" charset="0"/>
                        </a:rPr>
                        <m:t>)</m:t>
                      </m:r>
                    </m:oMath>
                  </m:oMathPara>
                </a14:m>
                <a:endParaRPr lang="en-US" b="1" i="1" dirty="0">
                  <a:latin typeface="Times New Roman" panose="02020603050405020304" pitchFamily="18" charset="0"/>
                  <a:cs typeface="Times New Roman" panose="02020603050405020304" pitchFamily="18" charset="0"/>
                </a:endParaRPr>
              </a:p>
            </p:txBody>
          </p:sp>
        </mc:Choice>
        <mc:Fallback>
          <p:sp>
            <p:nvSpPr>
              <p:cNvPr id="34" name="TextBox 33">
                <a:extLst>
                  <a:ext uri="{FF2B5EF4-FFF2-40B4-BE49-F238E27FC236}">
                    <a16:creationId xmlns:a16="http://schemas.microsoft.com/office/drawing/2014/main" id="{064FCEE5-43B8-D818-D665-6EDDEEAD383E}"/>
                  </a:ext>
                </a:extLst>
              </p:cNvPr>
              <p:cNvSpPr txBox="1">
                <a:spLocks noRot="1" noChangeAspect="1" noMove="1" noResize="1" noEditPoints="1" noAdjustHandles="1" noChangeArrowheads="1" noChangeShapeType="1" noTextEdit="1"/>
              </p:cNvSpPr>
              <p:nvPr/>
            </p:nvSpPr>
            <p:spPr>
              <a:xfrm>
                <a:off x="8488568" y="3178680"/>
                <a:ext cx="2080367" cy="673518"/>
              </a:xfrm>
              <a:prstGeom prst="rect">
                <a:avLst/>
              </a:prstGeom>
              <a:blipFill>
                <a:blip r:embed="rId9"/>
                <a:stretch>
                  <a:fillRect t="-3704" b="-3704"/>
                </a:stretch>
              </a:blipFill>
            </p:spPr>
            <p:txBody>
              <a:bodyPr/>
              <a:lstStyle/>
              <a:p>
                <a:r>
                  <a:rPr lang="en-US">
                    <a:noFill/>
                  </a:rPr>
                  <a:t> </a:t>
                </a:r>
              </a:p>
            </p:txBody>
          </p:sp>
        </mc:Fallback>
      </mc:AlternateContent>
      <p:cxnSp>
        <p:nvCxnSpPr>
          <p:cNvPr id="38" name="Elbow Connector 37">
            <a:extLst>
              <a:ext uri="{FF2B5EF4-FFF2-40B4-BE49-F238E27FC236}">
                <a16:creationId xmlns:a16="http://schemas.microsoft.com/office/drawing/2014/main" id="{58F097EA-43AA-102E-3C44-A26EEAB9E36D}"/>
              </a:ext>
            </a:extLst>
          </p:cNvPr>
          <p:cNvCxnSpPr>
            <a:cxnSpLocks/>
            <a:stCxn id="26" idx="3"/>
            <a:endCxn id="28" idx="1"/>
          </p:cNvCxnSpPr>
          <p:nvPr/>
        </p:nvCxnSpPr>
        <p:spPr>
          <a:xfrm>
            <a:off x="3579082" y="3304936"/>
            <a:ext cx="1440554" cy="210503"/>
          </a:xfrm>
          <a:prstGeom prst="bentConnector3">
            <a:avLst>
              <a:gd name="adj1" fmla="val 8274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408C798-988D-FCA2-4889-FA2ECA0BE101}"/>
              </a:ext>
            </a:extLst>
          </p:cNvPr>
          <p:cNvCxnSpPr>
            <a:cxnSpLocks/>
          </p:cNvCxnSpPr>
          <p:nvPr/>
        </p:nvCxnSpPr>
        <p:spPr>
          <a:xfrm>
            <a:off x="448734" y="4661371"/>
            <a:ext cx="1129453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4" name="Picture 43">
            <a:extLst>
              <a:ext uri="{FF2B5EF4-FFF2-40B4-BE49-F238E27FC236}">
                <a16:creationId xmlns:a16="http://schemas.microsoft.com/office/drawing/2014/main" id="{5D8A1B82-E792-DCE8-E326-C71F6D3B1E9C}"/>
              </a:ext>
            </a:extLst>
          </p:cNvPr>
          <p:cNvPicPr>
            <a:picLocks noChangeAspect="1"/>
          </p:cNvPicPr>
          <p:nvPr/>
        </p:nvPicPr>
        <p:blipFill rotWithShape="1">
          <a:blip r:embed="rId10"/>
          <a:srcRect l="10179" t="44608" r="11018"/>
          <a:stretch/>
        </p:blipFill>
        <p:spPr>
          <a:xfrm>
            <a:off x="2531251" y="5459062"/>
            <a:ext cx="7129498" cy="1037536"/>
          </a:xfrm>
          <a:prstGeom prst="rect">
            <a:avLst/>
          </a:prstGeom>
        </p:spPr>
      </p:pic>
    </p:spTree>
    <p:extLst>
      <p:ext uri="{BB962C8B-B14F-4D97-AF65-F5344CB8AC3E}">
        <p14:creationId xmlns:p14="http://schemas.microsoft.com/office/powerpoint/2010/main" val="1364544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1AE20-2A6B-2534-8BA5-C3F91847BCB2}"/>
              </a:ext>
            </a:extLst>
          </p:cNvPr>
          <p:cNvSpPr>
            <a:spLocks noGrp="1"/>
          </p:cNvSpPr>
          <p:nvPr>
            <p:ph type="title"/>
          </p:nvPr>
        </p:nvSpPr>
        <p:spPr/>
        <p:txBody>
          <a:bodyPr/>
          <a:lstStyle/>
          <a:p>
            <a:r>
              <a:rPr lang="en-US" altLang="zh-CN" dirty="0"/>
              <a:t>Intra-Domain</a:t>
            </a:r>
            <a:r>
              <a:rPr lang="zh-CN" altLang="en-US" dirty="0"/>
              <a:t> </a:t>
            </a:r>
            <a:r>
              <a:rPr lang="en-US" altLang="zh-CN" dirty="0"/>
              <a:t>Model-Based</a:t>
            </a:r>
            <a:r>
              <a:rPr lang="zh-CN" altLang="en-US" dirty="0"/>
              <a:t> </a:t>
            </a:r>
            <a:r>
              <a:rPr lang="en-US" altLang="zh-CN" dirty="0"/>
              <a:t>Bound</a:t>
            </a:r>
            <a:endParaRPr lang="en-US" dirty="0"/>
          </a:p>
        </p:txBody>
      </p:sp>
      <p:sp>
        <p:nvSpPr>
          <p:cNvPr id="3" name="Content Placeholder 2">
            <a:extLst>
              <a:ext uri="{FF2B5EF4-FFF2-40B4-BE49-F238E27FC236}">
                <a16:creationId xmlns:a16="http://schemas.microsoft.com/office/drawing/2014/main" id="{F4F43F58-8938-7B56-EF07-E9D91FA672C6}"/>
              </a:ext>
            </a:extLst>
          </p:cNvPr>
          <p:cNvSpPr>
            <a:spLocks noGrp="1"/>
          </p:cNvSpPr>
          <p:nvPr>
            <p:ph idx="1"/>
          </p:nvPr>
        </p:nvSpPr>
        <p:spPr/>
        <p:txBody>
          <a:bodyPr/>
          <a:lstStyle/>
          <a:p>
            <a:r>
              <a:rPr lang="en-US" altLang="zh-CN" dirty="0"/>
              <a:t>Dark</a:t>
            </a:r>
            <a:r>
              <a:rPr lang="zh-CN" altLang="en-US" dirty="0"/>
              <a:t> </a:t>
            </a:r>
            <a:r>
              <a:rPr lang="en-US" altLang="zh-CN" dirty="0"/>
              <a:t>Experience</a:t>
            </a:r>
            <a:r>
              <a:rPr lang="zh-CN" altLang="en-US" dirty="0"/>
              <a:t> </a:t>
            </a:r>
            <a:r>
              <a:rPr lang="en-US" altLang="zh-CN" dirty="0"/>
              <a:t>Replay</a:t>
            </a:r>
            <a:r>
              <a:rPr lang="zh-CN" altLang="en-US" dirty="0"/>
              <a:t> </a:t>
            </a:r>
            <a:r>
              <a:rPr lang="en-US" altLang="zh-CN" dirty="0"/>
              <a:t>(DER++)</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altLang="zh-CN" dirty="0"/>
              <a:t>[Lemma</a:t>
            </a:r>
            <a:r>
              <a:rPr lang="zh-CN" altLang="en-US" dirty="0"/>
              <a:t> </a:t>
            </a:r>
            <a:r>
              <a:rPr lang="en-US" altLang="zh-CN" dirty="0"/>
              <a:t>3.2]</a:t>
            </a:r>
            <a:r>
              <a:rPr lang="zh-CN" altLang="en-US" dirty="0"/>
              <a:t> </a:t>
            </a:r>
            <a:r>
              <a:rPr lang="en-US" altLang="zh-CN" dirty="0"/>
              <a:t>Intra-Domain</a:t>
            </a:r>
            <a:r>
              <a:rPr lang="zh-CN" altLang="en-US" dirty="0"/>
              <a:t> </a:t>
            </a:r>
            <a:r>
              <a:rPr lang="en-US" altLang="zh-CN" dirty="0"/>
              <a:t>Model-Based</a:t>
            </a:r>
            <a:r>
              <a:rPr lang="zh-CN" altLang="en-US" dirty="0"/>
              <a:t> </a:t>
            </a:r>
            <a:r>
              <a:rPr lang="en-US" altLang="zh-CN" dirty="0"/>
              <a:t>Bound</a:t>
            </a:r>
            <a:endParaRPr lang="en-US" dirty="0"/>
          </a:p>
          <a:p>
            <a:endParaRPr lang="en-US" dirty="0"/>
          </a:p>
        </p:txBody>
      </p:sp>
      <p:sp>
        <p:nvSpPr>
          <p:cNvPr id="4" name="Date Placeholder 3">
            <a:extLst>
              <a:ext uri="{FF2B5EF4-FFF2-40B4-BE49-F238E27FC236}">
                <a16:creationId xmlns:a16="http://schemas.microsoft.com/office/drawing/2014/main" id="{A8C2463F-F0ED-06F1-C862-AB95D2267060}"/>
              </a:ext>
            </a:extLst>
          </p:cNvPr>
          <p:cNvSpPr>
            <a:spLocks noGrp="1"/>
          </p:cNvSpPr>
          <p:nvPr>
            <p:ph type="dt" sz="half" idx="10"/>
          </p:nvPr>
        </p:nvSpPr>
        <p:spPr/>
        <p:txBody>
          <a:bodyPr/>
          <a:lstStyle/>
          <a:p>
            <a:r>
              <a:rPr lang="en-US"/>
              <a:t>10/17/23</a:t>
            </a:r>
          </a:p>
        </p:txBody>
      </p:sp>
      <p:sp>
        <p:nvSpPr>
          <p:cNvPr id="5" name="Slide Number Placeholder 4">
            <a:extLst>
              <a:ext uri="{FF2B5EF4-FFF2-40B4-BE49-F238E27FC236}">
                <a16:creationId xmlns:a16="http://schemas.microsoft.com/office/drawing/2014/main" id="{7B32A8F1-80CF-2C57-B83D-E1DEE9D1E339}"/>
              </a:ext>
            </a:extLst>
          </p:cNvPr>
          <p:cNvSpPr>
            <a:spLocks noGrp="1"/>
          </p:cNvSpPr>
          <p:nvPr>
            <p:ph type="sldNum" sz="quarter" idx="12"/>
          </p:nvPr>
        </p:nvSpPr>
        <p:spPr/>
        <p:txBody>
          <a:bodyPr/>
          <a:lstStyle/>
          <a:p>
            <a:fld id="{1356DADE-C119-9245-93D0-7CF111F66159}" type="slidenum">
              <a:rPr lang="en-US" smtClean="0"/>
              <a:t>5</a:t>
            </a:fld>
            <a:endParaRPr lang="en-US"/>
          </a:p>
        </p:txBody>
      </p:sp>
      <p:grpSp>
        <p:nvGrpSpPr>
          <p:cNvPr id="38" name="Group 37">
            <a:extLst>
              <a:ext uri="{FF2B5EF4-FFF2-40B4-BE49-F238E27FC236}">
                <a16:creationId xmlns:a16="http://schemas.microsoft.com/office/drawing/2014/main" id="{513D0A45-EEE8-AE8C-9D5A-D32E3D7C3A5D}"/>
              </a:ext>
            </a:extLst>
          </p:cNvPr>
          <p:cNvGrpSpPr/>
          <p:nvPr/>
        </p:nvGrpSpPr>
        <p:grpSpPr>
          <a:xfrm>
            <a:off x="1623064" y="1476379"/>
            <a:ext cx="8945873" cy="2921818"/>
            <a:chOff x="1472439" y="1476379"/>
            <a:chExt cx="8945873" cy="2921818"/>
          </a:xfrm>
        </p:grpSpPr>
        <p:sp>
          <p:nvSpPr>
            <p:cNvPr id="6" name="Rectangle 5">
              <a:extLst>
                <a:ext uri="{FF2B5EF4-FFF2-40B4-BE49-F238E27FC236}">
                  <a16:creationId xmlns:a16="http://schemas.microsoft.com/office/drawing/2014/main" id="{80A30FB6-331C-32AC-AAD2-50A9DBC9B5D0}"/>
                </a:ext>
              </a:extLst>
            </p:cNvPr>
            <p:cNvSpPr/>
            <p:nvPr/>
          </p:nvSpPr>
          <p:spPr>
            <a:xfrm>
              <a:off x="4869011" y="1476379"/>
              <a:ext cx="2918564" cy="884866"/>
            </a:xfrm>
            <a:prstGeom prst="rect">
              <a:avLst/>
            </a:prstGeom>
            <a:noFill/>
            <a:ln w="1905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D76711D-6B17-5809-2AD3-2138DD478428}"/>
                    </a:ext>
                  </a:extLst>
                </p:cNvPr>
                <p:cNvSpPr txBox="1"/>
                <p:nvPr/>
              </p:nvSpPr>
              <p:spPr>
                <a:xfrm>
                  <a:off x="5078978" y="3302385"/>
                  <a:ext cx="921214" cy="307777"/>
                </a:xfrm>
                <a:prstGeom prst="rect">
                  <a:avLst/>
                </a:prstGeom>
                <a:noFill/>
              </p:spPr>
              <p:txBody>
                <a:bodyPr wrap="none" rtlCol="0">
                  <a:spAutoFit/>
                </a:bodyPr>
                <a:lstStyle/>
                <a:p>
                  <a:pPr algn="ctr"/>
                  <a:r>
                    <a:rPr lang="en-US" altLang="zh-CN" sz="1400" dirty="0">
                      <a:latin typeface="Times New Roman" panose="02020603050405020304" pitchFamily="18" charset="0"/>
                      <a:cs typeface="Times New Roman" panose="02020603050405020304" pitchFamily="18" charset="0"/>
                    </a:rPr>
                    <a:t>Encoder</a:t>
                  </a:r>
                  <a:r>
                    <a:rPr lang="zh-CN" altLang="en-US" sz="1400" dirty="0">
                      <a:latin typeface="Times New Roman" panose="02020603050405020304" pitchFamily="18" charset="0"/>
                      <a:cs typeface="Times New Roman" panose="02020603050405020304" pitchFamily="18" charset="0"/>
                    </a:rPr>
                    <a:t> </a:t>
                  </a:r>
                  <a14:m>
                    <m:oMath xmlns:m="http://schemas.openxmlformats.org/officeDocument/2006/math">
                      <m:r>
                        <a:rPr lang="en-US" altLang="zh-CN" sz="1400" i="1" dirty="0" smtClean="0">
                          <a:latin typeface="Cambria Math" panose="02040503050406030204" pitchFamily="18" charset="0"/>
                          <a:cs typeface="Times New Roman" panose="02020603050405020304" pitchFamily="18" charset="0"/>
                        </a:rPr>
                        <m:t>𝑒</m:t>
                      </m:r>
                    </m:oMath>
                  </a14:m>
                  <a:endParaRPr lang="en-US" sz="1400" dirty="0">
                    <a:latin typeface="Times New Roman" panose="02020603050405020304" pitchFamily="18"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4D76711D-6B17-5809-2AD3-2138DD478428}"/>
                    </a:ext>
                  </a:extLst>
                </p:cNvPr>
                <p:cNvSpPr txBox="1">
                  <a:spLocks noRot="1" noChangeAspect="1" noMove="1" noResize="1" noEditPoints="1" noAdjustHandles="1" noChangeArrowheads="1" noChangeShapeType="1" noTextEdit="1"/>
                </p:cNvSpPr>
                <p:nvPr/>
              </p:nvSpPr>
              <p:spPr>
                <a:xfrm>
                  <a:off x="5078978" y="3302385"/>
                  <a:ext cx="921214" cy="307777"/>
                </a:xfrm>
                <a:prstGeom prst="rect">
                  <a:avLst/>
                </a:prstGeom>
                <a:blipFill>
                  <a:blip r:embed="rId3"/>
                  <a:stretch>
                    <a:fillRect l="-1351" t="-4000"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39F9F24-8A99-8212-D64C-01A4E21D55E2}"/>
                    </a:ext>
                  </a:extLst>
                </p:cNvPr>
                <p:cNvSpPr txBox="1"/>
                <p:nvPr/>
              </p:nvSpPr>
              <p:spPr>
                <a:xfrm>
                  <a:off x="6494173" y="3286765"/>
                  <a:ext cx="988347" cy="307777"/>
                </a:xfrm>
                <a:prstGeom prst="rect">
                  <a:avLst/>
                </a:prstGeom>
                <a:noFill/>
              </p:spPr>
              <p:txBody>
                <a:bodyPr wrap="none" rtlCol="0">
                  <a:spAutoFit/>
                </a:bodyPr>
                <a:lstStyle/>
                <a:p>
                  <a:pPr algn="ctr"/>
                  <a:r>
                    <a:rPr lang="en-US" altLang="zh-CN" sz="1400" dirty="0">
                      <a:latin typeface="Times New Roman" panose="02020603050405020304" pitchFamily="18" charset="0"/>
                      <a:cs typeface="Times New Roman" panose="02020603050405020304" pitchFamily="18" charset="0"/>
                    </a:rPr>
                    <a:t>Predictor</a:t>
                  </a:r>
                  <a:r>
                    <a:rPr lang="zh-CN" altLang="en-US" sz="1400" dirty="0">
                      <a:latin typeface="Times New Roman" panose="02020603050405020304" pitchFamily="18" charset="0"/>
                      <a:cs typeface="Times New Roman" panose="02020603050405020304" pitchFamily="18" charset="0"/>
                    </a:rPr>
                    <a:t> </a:t>
                  </a:r>
                  <a14:m>
                    <m:oMath xmlns:m="http://schemas.openxmlformats.org/officeDocument/2006/math">
                      <m:r>
                        <a:rPr lang="en-US" altLang="zh-CN" sz="1400" b="0" i="1" smtClean="0">
                          <a:latin typeface="Cambria Math" panose="02040503050406030204" pitchFamily="18" charset="0"/>
                          <a:cs typeface="Times New Roman" panose="02020603050405020304" pitchFamily="18" charset="0"/>
                        </a:rPr>
                        <m:t>𝑝</m:t>
                      </m:r>
                    </m:oMath>
                  </a14:m>
                  <a:endParaRPr lang="en-US" sz="1400" dirty="0">
                    <a:latin typeface="Times New Roman" panose="02020603050405020304" pitchFamily="18"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E39F9F24-8A99-8212-D64C-01A4E21D55E2}"/>
                    </a:ext>
                  </a:extLst>
                </p:cNvPr>
                <p:cNvSpPr txBox="1">
                  <a:spLocks noRot="1" noChangeAspect="1" noMove="1" noResize="1" noEditPoints="1" noAdjustHandles="1" noChangeArrowheads="1" noChangeShapeType="1" noTextEdit="1"/>
                </p:cNvSpPr>
                <p:nvPr/>
              </p:nvSpPr>
              <p:spPr>
                <a:xfrm>
                  <a:off x="6494173" y="3286765"/>
                  <a:ext cx="988347" cy="307777"/>
                </a:xfrm>
                <a:prstGeom prst="rect">
                  <a:avLst/>
                </a:prstGeom>
                <a:blipFill>
                  <a:blip r:embed="rId4"/>
                  <a:stretch>
                    <a:fillRect l="-1282" t="-3846" b="-15385"/>
                  </a:stretch>
                </a:blipFill>
              </p:spPr>
              <p:txBody>
                <a:bodyPr/>
                <a:lstStyle/>
                <a:p>
                  <a:r>
                    <a:rPr lang="en-US">
                      <a:noFill/>
                    </a:rPr>
                    <a:t> </a:t>
                  </a:r>
                </a:p>
              </p:txBody>
            </p:sp>
          </mc:Fallback>
        </mc:AlternateContent>
        <p:sp>
          <p:nvSpPr>
            <p:cNvPr id="9" name="Trapezoid 8">
              <a:extLst>
                <a:ext uri="{FF2B5EF4-FFF2-40B4-BE49-F238E27FC236}">
                  <a16:creationId xmlns:a16="http://schemas.microsoft.com/office/drawing/2014/main" id="{7F68A658-20EE-C614-AB70-A716211DA8D4}"/>
                </a:ext>
              </a:extLst>
            </p:cNvPr>
            <p:cNvSpPr/>
            <p:nvPr/>
          </p:nvSpPr>
          <p:spPr>
            <a:xfrm rot="5400000">
              <a:off x="5383552" y="1226834"/>
              <a:ext cx="441038" cy="1265627"/>
            </a:xfrm>
            <a:prstGeom prst="trapezoid">
              <a:avLst>
                <a:gd name="adj" fmla="val 22043"/>
              </a:avLst>
            </a:prstGeom>
            <a:noFill/>
            <a:ln w="19050"/>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0" name="Trapezoid 9">
              <a:extLst>
                <a:ext uri="{FF2B5EF4-FFF2-40B4-BE49-F238E27FC236}">
                  <a16:creationId xmlns:a16="http://schemas.microsoft.com/office/drawing/2014/main" id="{3A18914F-5E31-6896-6E1C-F6A468B4EFBA}"/>
                </a:ext>
              </a:extLst>
            </p:cNvPr>
            <p:cNvSpPr/>
            <p:nvPr/>
          </p:nvSpPr>
          <p:spPr>
            <a:xfrm rot="16200000">
              <a:off x="6757905" y="1226835"/>
              <a:ext cx="441045" cy="1265627"/>
            </a:xfrm>
            <a:prstGeom prst="trapezoid">
              <a:avLst>
                <a:gd name="adj" fmla="val 22043"/>
              </a:avLst>
            </a:prstGeom>
            <a:noFill/>
            <a:ln w="19050"/>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968DA88-24D9-2757-DD0D-3409FD115F2F}"/>
                    </a:ext>
                  </a:extLst>
                </p:cNvPr>
                <p:cNvSpPr txBox="1"/>
                <p:nvPr/>
              </p:nvSpPr>
              <p:spPr>
                <a:xfrm>
                  <a:off x="5464084" y="2047002"/>
                  <a:ext cx="1642244" cy="307777"/>
                </a:xfrm>
                <a:prstGeom prst="rect">
                  <a:avLst/>
                </a:prstGeom>
                <a:noFill/>
              </p:spPr>
              <p:txBody>
                <a:bodyPr wrap="none" rtlCol="0">
                  <a:spAutoFit/>
                </a:bodyPr>
                <a:lstStyle/>
                <a:p>
                  <a:pPr algn="ctr"/>
                  <a:r>
                    <a:rPr lang="en-US" altLang="zh-CN" sz="1400" dirty="0">
                      <a:latin typeface="Times New Roman" panose="02020603050405020304" pitchFamily="18" charset="0"/>
                      <a:cs typeface="Times New Roman" panose="02020603050405020304" pitchFamily="18" charset="0"/>
                    </a:rPr>
                    <a:t>History</a:t>
                  </a:r>
                  <a:r>
                    <a:rPr lang="zh-CN" altLang="en-US" sz="1400" dirty="0">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Model</a:t>
                  </a:r>
                  <a:r>
                    <a:rPr lang="zh-CN" altLang="en-US" sz="1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CN" sz="1400" i="1" smtClean="0">
                              <a:latin typeface="Cambria Math" panose="02040503050406030204" pitchFamily="18" charset="0"/>
                              <a:cs typeface="Times New Roman" panose="02020603050405020304" pitchFamily="18" charset="0"/>
                            </a:rPr>
                          </m:ctrlPr>
                        </m:sSubPr>
                        <m:e>
                          <m:r>
                            <a:rPr lang="en-US" altLang="zh-CN" sz="1400" b="0" i="1" smtClean="0">
                              <a:latin typeface="Cambria Math" panose="02040503050406030204" pitchFamily="18" charset="0"/>
                              <a:cs typeface="Times New Roman" panose="02020603050405020304" pitchFamily="18" charset="0"/>
                            </a:rPr>
                            <m:t>𝐻</m:t>
                          </m:r>
                        </m:e>
                        <m:sub>
                          <m:r>
                            <a:rPr lang="en-US" altLang="zh-CN" sz="1400" b="0" i="1" smtClean="0">
                              <a:latin typeface="Cambria Math" panose="02040503050406030204" pitchFamily="18" charset="0"/>
                              <a:cs typeface="Times New Roman" panose="02020603050405020304" pitchFamily="18" charset="0"/>
                            </a:rPr>
                            <m:t>𝑡</m:t>
                          </m:r>
                          <m:r>
                            <a:rPr lang="en-US" altLang="zh-CN" sz="1400" b="0" i="1" smtClean="0">
                              <a:latin typeface="Cambria Math" panose="02040503050406030204" pitchFamily="18" charset="0"/>
                              <a:cs typeface="Times New Roman" panose="02020603050405020304" pitchFamily="18" charset="0"/>
                            </a:rPr>
                            <m:t>−1</m:t>
                          </m:r>
                        </m:sub>
                      </m:sSub>
                    </m:oMath>
                  </a14:m>
                  <a:endParaRPr lang="en-US" sz="1400" dirty="0">
                    <a:latin typeface="Times New Roman" panose="02020603050405020304" pitchFamily="18"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6968DA88-24D9-2757-DD0D-3409FD115F2F}"/>
                    </a:ext>
                  </a:extLst>
                </p:cNvPr>
                <p:cNvSpPr txBox="1">
                  <a:spLocks noRot="1" noChangeAspect="1" noMove="1" noResize="1" noEditPoints="1" noAdjustHandles="1" noChangeArrowheads="1" noChangeShapeType="1" noTextEdit="1"/>
                </p:cNvSpPr>
                <p:nvPr/>
              </p:nvSpPr>
              <p:spPr>
                <a:xfrm>
                  <a:off x="5464084" y="2047002"/>
                  <a:ext cx="1642244" cy="307777"/>
                </a:xfrm>
                <a:prstGeom prst="rect">
                  <a:avLst/>
                </a:prstGeom>
                <a:blipFill>
                  <a:blip r:embed="rId5"/>
                  <a:stretch>
                    <a:fillRect l="-769" t="-4000" b="-20000"/>
                  </a:stretch>
                </a:blipFill>
              </p:spPr>
              <p:txBody>
                <a:bodyPr/>
                <a:lstStyle/>
                <a:p>
                  <a:r>
                    <a:rPr lang="en-US">
                      <a:noFill/>
                    </a:rPr>
                    <a:t> </a:t>
                  </a:r>
                </a:p>
              </p:txBody>
            </p:sp>
          </mc:Fallback>
        </mc:AlternateContent>
        <p:sp>
          <p:nvSpPr>
            <p:cNvPr id="12" name="Rectangle 11">
              <a:extLst>
                <a:ext uri="{FF2B5EF4-FFF2-40B4-BE49-F238E27FC236}">
                  <a16:creationId xmlns:a16="http://schemas.microsoft.com/office/drawing/2014/main" id="{9DDD0362-098E-5451-391E-DB769067B9BD}"/>
                </a:ext>
              </a:extLst>
            </p:cNvPr>
            <p:cNvSpPr/>
            <p:nvPr/>
          </p:nvSpPr>
          <p:spPr>
            <a:xfrm>
              <a:off x="2028805" y="1477427"/>
              <a:ext cx="2307536" cy="2564553"/>
            </a:xfrm>
            <a:prstGeom prst="rect">
              <a:avLst/>
            </a:prstGeom>
            <a:noFill/>
            <a:ln w="1905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Elbow Connector 12">
              <a:extLst>
                <a:ext uri="{FF2B5EF4-FFF2-40B4-BE49-F238E27FC236}">
                  <a16:creationId xmlns:a16="http://schemas.microsoft.com/office/drawing/2014/main" id="{8A6A9B2D-40F4-4858-C084-EF2C90C73439}"/>
                </a:ext>
              </a:extLst>
            </p:cNvPr>
            <p:cNvCxnSpPr>
              <a:cxnSpLocks/>
              <a:stCxn id="21" idx="3"/>
            </p:cNvCxnSpPr>
            <p:nvPr/>
          </p:nvCxnSpPr>
          <p:spPr>
            <a:xfrm>
              <a:off x="3453890" y="1957586"/>
              <a:ext cx="1388395" cy="1376758"/>
            </a:xfrm>
            <a:prstGeom prst="bentConnector3">
              <a:avLst>
                <a:gd name="adj1" fmla="val 8218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189BAE7-80AF-FD04-F176-553EADB8BAAA}"/>
                    </a:ext>
                  </a:extLst>
                </p:cNvPr>
                <p:cNvSpPr txBox="1"/>
                <p:nvPr/>
              </p:nvSpPr>
              <p:spPr>
                <a:xfrm>
                  <a:off x="2292997" y="2356865"/>
                  <a:ext cx="1915717" cy="320088"/>
                </a:xfrm>
                <a:prstGeom prst="rect">
                  <a:avLst/>
                </a:prstGeom>
                <a:noFill/>
              </p:spPr>
              <p:txBody>
                <a:bodyPr wrap="none" rtlCol="0">
                  <a:spAutoFit/>
                </a:bodyPr>
                <a:lstStyle/>
                <a:p>
                  <a:pPr algn="ctr"/>
                  <a:r>
                    <a:rPr lang="en-US" altLang="zh-CN" sz="1400" b="0" dirty="0">
                      <a:cs typeface="Times New Roman" panose="02020603050405020304" pitchFamily="18" charset="0"/>
                    </a:rPr>
                    <a:t>Memory: </a:t>
                  </a:r>
                  <a14:m>
                    <m:oMath xmlns:m="http://schemas.openxmlformats.org/officeDocument/2006/math">
                      <m:sSubSup>
                        <m:sSubSupPr>
                          <m:ctrlPr>
                            <a:rPr lang="en-US" altLang="zh-CN" sz="1400" b="0" i="1" smtClean="0">
                              <a:latin typeface="Cambria Math" panose="02040503050406030204" pitchFamily="18" charset="0"/>
                              <a:cs typeface="Times New Roman" panose="02020603050405020304" pitchFamily="18" charset="0"/>
                            </a:rPr>
                          </m:ctrlPr>
                        </m:sSubSupPr>
                        <m:e>
                          <m:r>
                            <a:rPr lang="en-US" altLang="zh-CN" sz="1400" b="0" i="1" smtClean="0">
                              <a:latin typeface="Cambria Math" panose="02040503050406030204" pitchFamily="18" charset="0"/>
                              <a:ea typeface="Cambria Math" panose="02040503050406030204" pitchFamily="18" charset="0"/>
                              <a:cs typeface="Times New Roman" panose="02020603050405020304" pitchFamily="18" charset="0"/>
                            </a:rPr>
                            <m:t>ℳ</m:t>
                          </m:r>
                          <m:r>
                            <a:rPr lang="en-US" altLang="zh-CN" sz="1400" b="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1400" i="1" smtClean="0">
                                  <a:solidFill>
                                    <a:schemeClr val="tx1"/>
                                  </a:solidFill>
                                  <a:latin typeface="Cambria Math" panose="02040503050406030204" pitchFamily="18" charset="0"/>
                                </a:rPr>
                              </m:ctrlPr>
                            </m:sSubPr>
                            <m:e>
                              <m:r>
                                <a:rPr lang="en-US" altLang="zh-CN" sz="1400" b="0" i="1" smtClean="0">
                                  <a:solidFill>
                                    <a:schemeClr val="tx1"/>
                                  </a:solidFill>
                                  <a:latin typeface="Cambria Math" panose="02040503050406030204" pitchFamily="18" charset="0"/>
                                </a:rPr>
                                <m:t>𝑀</m:t>
                              </m:r>
                            </m:e>
                            <m:sub>
                              <m:r>
                                <a:rPr lang="en-US" altLang="zh-CN" sz="1400" b="0" i="1" smtClean="0">
                                  <a:solidFill>
                                    <a:schemeClr val="tx1"/>
                                  </a:solidFill>
                                  <a:latin typeface="Cambria Math" panose="02040503050406030204" pitchFamily="18" charset="0"/>
                                </a:rPr>
                                <m:t>𝑖</m:t>
                              </m:r>
                            </m:sub>
                          </m:sSub>
                          <m:r>
                            <a:rPr lang="en-US" altLang="zh-CN" sz="1400" b="0" i="1" smtClean="0">
                              <a:latin typeface="Cambria Math" panose="02040503050406030204" pitchFamily="18" charset="0"/>
                              <a:cs typeface="Times New Roman" panose="02020603050405020304" pitchFamily="18" charset="0"/>
                            </a:rPr>
                            <m:t>}</m:t>
                          </m:r>
                        </m:e>
                        <m:sub>
                          <m:r>
                            <a:rPr lang="en-US" altLang="zh-CN" sz="1400" b="0" i="1" smtClean="0">
                              <a:latin typeface="Cambria Math" panose="02040503050406030204" pitchFamily="18" charset="0"/>
                              <a:cs typeface="Times New Roman" panose="02020603050405020304" pitchFamily="18" charset="0"/>
                            </a:rPr>
                            <m:t>𝑖</m:t>
                          </m:r>
                          <m:r>
                            <a:rPr lang="en-US" altLang="zh-CN" sz="1400" b="0" i="1" smtClean="0">
                              <a:latin typeface="Cambria Math" panose="02040503050406030204" pitchFamily="18" charset="0"/>
                              <a:cs typeface="Times New Roman" panose="02020603050405020304" pitchFamily="18" charset="0"/>
                            </a:rPr>
                            <m:t>=1</m:t>
                          </m:r>
                        </m:sub>
                        <m:sup>
                          <m:r>
                            <a:rPr lang="en-US" altLang="zh-CN" sz="1400" b="0" i="1" smtClean="0">
                              <a:latin typeface="Cambria Math" panose="02040503050406030204" pitchFamily="18" charset="0"/>
                              <a:cs typeface="Times New Roman" panose="02020603050405020304" pitchFamily="18" charset="0"/>
                            </a:rPr>
                            <m:t>𝑡</m:t>
                          </m:r>
                          <m:r>
                            <a:rPr lang="en-US" altLang="zh-CN" sz="1400" b="0" i="1" smtClean="0">
                              <a:latin typeface="Cambria Math" panose="02040503050406030204" pitchFamily="18" charset="0"/>
                              <a:cs typeface="Times New Roman" panose="02020603050405020304" pitchFamily="18" charset="0"/>
                            </a:rPr>
                            <m:t>−1</m:t>
                          </m:r>
                        </m:sup>
                      </m:sSubSup>
                    </m:oMath>
                  </a14:m>
                  <a:endParaRPr lang="en-US" sz="1400" dirty="0">
                    <a:latin typeface="Times New Roman" panose="02020603050405020304" pitchFamily="18" charset="0"/>
                    <a:cs typeface="Times New Roman" panose="02020603050405020304" pitchFamily="18" charset="0"/>
                  </a:endParaRPr>
                </a:p>
              </p:txBody>
            </p:sp>
          </mc:Choice>
          <mc:Fallback xmlns="">
            <p:sp>
              <p:nvSpPr>
                <p:cNvPr id="14" name="TextBox 13">
                  <a:extLst>
                    <a:ext uri="{FF2B5EF4-FFF2-40B4-BE49-F238E27FC236}">
                      <a16:creationId xmlns:a16="http://schemas.microsoft.com/office/drawing/2014/main" id="{4189BAE7-80AF-FD04-F176-553EADB8BAAA}"/>
                    </a:ext>
                  </a:extLst>
                </p:cNvPr>
                <p:cNvSpPr txBox="1">
                  <a:spLocks noRot="1" noChangeAspect="1" noMove="1" noResize="1" noEditPoints="1" noAdjustHandles="1" noChangeArrowheads="1" noChangeShapeType="1" noTextEdit="1"/>
                </p:cNvSpPr>
                <p:nvPr/>
              </p:nvSpPr>
              <p:spPr>
                <a:xfrm>
                  <a:off x="2292997" y="2356865"/>
                  <a:ext cx="1915717" cy="320088"/>
                </a:xfrm>
                <a:prstGeom prst="rect">
                  <a:avLst/>
                </a:prstGeom>
                <a:blipFill>
                  <a:blip r:embed="rId6"/>
                  <a:stretch>
                    <a:fillRect l="-658" b="-230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591A895-A238-E7B8-B78D-3CFF671DAE17}"/>
                    </a:ext>
                  </a:extLst>
                </p:cNvPr>
                <p:cNvSpPr txBox="1"/>
                <p:nvPr/>
              </p:nvSpPr>
              <p:spPr>
                <a:xfrm>
                  <a:off x="2066027" y="3671091"/>
                  <a:ext cx="2270312" cy="307777"/>
                </a:xfrm>
                <a:prstGeom prst="rect">
                  <a:avLst/>
                </a:prstGeom>
                <a:noFill/>
              </p:spPr>
              <p:txBody>
                <a:bodyPr wrap="square">
                  <a:spAutoFit/>
                </a:bodyPr>
                <a:lstStyle/>
                <a:p>
                  <a:pPr algn="ctr"/>
                  <a:r>
                    <a:rPr lang="en-US" sz="1400" dirty="0">
                      <a:solidFill>
                        <a:schemeClr val="tx1"/>
                      </a:solidFill>
                    </a:rPr>
                    <a:t>Current Domain Data: </a:t>
                  </a:r>
                  <a14:m>
                    <m:oMath xmlns:m="http://schemas.openxmlformats.org/officeDocument/2006/math">
                      <m:sSub>
                        <m:sSubPr>
                          <m:ctrlPr>
                            <a:rPr lang="en-US" sz="1400" i="1" smtClean="0">
                              <a:solidFill>
                                <a:schemeClr val="tx1"/>
                              </a:solidFill>
                              <a:latin typeface="Cambria Math" panose="02040503050406030204" pitchFamily="18" charset="0"/>
                            </a:rPr>
                          </m:ctrlPr>
                        </m:sSubPr>
                        <m:e>
                          <m:r>
                            <a:rPr lang="en-US" sz="1400" i="1" smtClean="0">
                              <a:solidFill>
                                <a:schemeClr val="tx1"/>
                              </a:solidFill>
                              <a:latin typeface="Cambria Math" panose="02040503050406030204" pitchFamily="18" charset="0"/>
                              <a:ea typeface="Cambria Math" panose="02040503050406030204" pitchFamily="18" charset="0"/>
                            </a:rPr>
                            <m:t>𝒮</m:t>
                          </m:r>
                        </m:e>
                        <m:sub>
                          <m:r>
                            <a:rPr lang="en-US" altLang="zh-CN" sz="1400" b="0" i="1" smtClean="0">
                              <a:solidFill>
                                <a:schemeClr val="tx1"/>
                              </a:solidFill>
                              <a:latin typeface="Cambria Math" panose="02040503050406030204" pitchFamily="18" charset="0"/>
                              <a:ea typeface="Cambria Math" panose="02040503050406030204" pitchFamily="18" charset="0"/>
                            </a:rPr>
                            <m:t>𝑡</m:t>
                          </m:r>
                        </m:sub>
                      </m:sSub>
                    </m:oMath>
                  </a14:m>
                  <a:endParaRPr lang="en-US" sz="1400" dirty="0"/>
                </a:p>
              </p:txBody>
            </p:sp>
          </mc:Choice>
          <mc:Fallback xmlns="">
            <p:sp>
              <p:nvSpPr>
                <p:cNvPr id="15" name="TextBox 14">
                  <a:extLst>
                    <a:ext uri="{FF2B5EF4-FFF2-40B4-BE49-F238E27FC236}">
                      <a16:creationId xmlns:a16="http://schemas.microsoft.com/office/drawing/2014/main" id="{1591A895-A238-E7B8-B78D-3CFF671DAE17}"/>
                    </a:ext>
                  </a:extLst>
                </p:cNvPr>
                <p:cNvSpPr txBox="1">
                  <a:spLocks noRot="1" noChangeAspect="1" noMove="1" noResize="1" noEditPoints="1" noAdjustHandles="1" noChangeArrowheads="1" noChangeShapeType="1" noTextEdit="1"/>
                </p:cNvSpPr>
                <p:nvPr/>
              </p:nvSpPr>
              <p:spPr>
                <a:xfrm>
                  <a:off x="2066027" y="3671091"/>
                  <a:ext cx="2270312" cy="307777"/>
                </a:xfrm>
                <a:prstGeom prst="rect">
                  <a:avLst/>
                </a:prstGeom>
                <a:blipFill>
                  <a:blip r:embed="rId7"/>
                  <a:stretch>
                    <a:fillRect b="-19231"/>
                  </a:stretch>
                </a:blipFill>
              </p:spPr>
              <p:txBody>
                <a:bodyPr/>
                <a:lstStyle/>
                <a:p>
                  <a:r>
                    <a:rPr lang="en-US">
                      <a:noFill/>
                    </a:rPr>
                    <a:t> </a:t>
                  </a:r>
                </a:p>
              </p:txBody>
            </p:sp>
          </mc:Fallback>
        </mc:AlternateContent>
        <p:cxnSp>
          <p:nvCxnSpPr>
            <p:cNvPr id="16" name="Straight Arrow Connector 15">
              <a:extLst>
                <a:ext uri="{FF2B5EF4-FFF2-40B4-BE49-F238E27FC236}">
                  <a16:creationId xmlns:a16="http://schemas.microsoft.com/office/drawing/2014/main" id="{B78A7700-528D-AC40-1937-A75C54F52FDE}"/>
                </a:ext>
              </a:extLst>
            </p:cNvPr>
            <p:cNvCxnSpPr>
              <a:cxnSpLocks/>
            </p:cNvCxnSpPr>
            <p:nvPr/>
          </p:nvCxnSpPr>
          <p:spPr>
            <a:xfrm>
              <a:off x="1739061" y="1477427"/>
              <a:ext cx="0" cy="284840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0BD0E7BD-3765-266C-599E-7DC6861C1A1A}"/>
                    </a:ext>
                  </a:extLst>
                </p:cNvPr>
                <p:cNvSpPr txBox="1"/>
                <p:nvPr/>
              </p:nvSpPr>
              <p:spPr>
                <a:xfrm>
                  <a:off x="1472439" y="3345513"/>
                  <a:ext cx="14991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𝑡</m:t>
                        </m:r>
                      </m:oMath>
                    </m:oMathPara>
                  </a14:m>
                  <a:endParaRPr lang="en-US" dirty="0"/>
                </a:p>
              </p:txBody>
            </p:sp>
          </mc:Choice>
          <mc:Fallback xmlns="">
            <p:sp>
              <p:nvSpPr>
                <p:cNvPr id="17" name="TextBox 16">
                  <a:extLst>
                    <a:ext uri="{FF2B5EF4-FFF2-40B4-BE49-F238E27FC236}">
                      <a16:creationId xmlns:a16="http://schemas.microsoft.com/office/drawing/2014/main" id="{0BD0E7BD-3765-266C-599E-7DC6861C1A1A}"/>
                    </a:ext>
                  </a:extLst>
                </p:cNvPr>
                <p:cNvSpPr txBox="1">
                  <a:spLocks noRot="1" noChangeAspect="1" noMove="1" noResize="1" noEditPoints="1" noAdjustHandles="1" noChangeArrowheads="1" noChangeShapeType="1" noTextEdit="1"/>
                </p:cNvSpPr>
                <p:nvPr/>
              </p:nvSpPr>
              <p:spPr>
                <a:xfrm>
                  <a:off x="1472439" y="3345513"/>
                  <a:ext cx="149913" cy="276999"/>
                </a:xfrm>
                <a:prstGeom prst="rect">
                  <a:avLst/>
                </a:prstGeom>
                <a:blipFill>
                  <a:blip r:embed="rId8"/>
                  <a:stretch>
                    <a:fillRect l="-23077" r="-23077" b="-4348"/>
                  </a:stretch>
                </a:blipFill>
              </p:spPr>
              <p:txBody>
                <a:bodyPr/>
                <a:lstStyle/>
                <a:p>
                  <a:r>
                    <a:rPr lang="en-US">
                      <a:noFill/>
                    </a:rPr>
                    <a:t> </a:t>
                  </a:r>
                </a:p>
              </p:txBody>
            </p:sp>
          </mc:Fallback>
        </mc:AlternateContent>
        <p:cxnSp>
          <p:nvCxnSpPr>
            <p:cNvPr id="18" name="Straight Connector 17">
              <a:extLst>
                <a:ext uri="{FF2B5EF4-FFF2-40B4-BE49-F238E27FC236}">
                  <a16:creationId xmlns:a16="http://schemas.microsoft.com/office/drawing/2014/main" id="{7DC8C325-A910-E968-BD7F-C1B8D35B2CE8}"/>
                </a:ext>
              </a:extLst>
            </p:cNvPr>
            <p:cNvCxnSpPr>
              <a:stCxn id="17" idx="3"/>
            </p:cNvCxnSpPr>
            <p:nvPr/>
          </p:nvCxnSpPr>
          <p:spPr>
            <a:xfrm flipV="1">
              <a:off x="1622352" y="3484012"/>
              <a:ext cx="105911"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79BB992-05E6-CCDC-0922-B05580F9CB93}"/>
                </a:ext>
              </a:extLst>
            </p:cNvPr>
            <p:cNvSpPr txBox="1"/>
            <p:nvPr/>
          </p:nvSpPr>
          <p:spPr>
            <a:xfrm>
              <a:off x="1748793" y="4090420"/>
              <a:ext cx="997389" cy="307777"/>
            </a:xfrm>
            <a:prstGeom prst="rect">
              <a:avLst/>
            </a:prstGeom>
            <a:noFill/>
          </p:spPr>
          <p:txBody>
            <a:bodyPr wrap="none" rtlCol="0">
              <a:spAutoFit/>
            </a:bodyPr>
            <a:lstStyle/>
            <a:p>
              <a:pPr algn="ctr"/>
              <a:r>
                <a:rPr lang="en-US" altLang="zh-CN" sz="1400" dirty="0">
                  <a:latin typeface="Times New Roman" panose="02020603050405020304" pitchFamily="18" charset="0"/>
                  <a:cs typeface="Times New Roman" panose="02020603050405020304" pitchFamily="18" charset="0"/>
                </a:rPr>
                <a:t>Domain</a:t>
              </a:r>
              <a:r>
                <a:rPr lang="zh-CN" altLang="en-US" sz="1400" dirty="0">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ID</a:t>
              </a:r>
              <a:endParaRPr lang="en-US" sz="1400" dirty="0">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9468B3EA-82BE-D360-7CAC-EB073E1EFDA3}"/>
                </a:ext>
              </a:extLst>
            </p:cNvPr>
            <p:cNvSpPr/>
            <p:nvPr/>
          </p:nvSpPr>
          <p:spPr>
            <a:xfrm>
              <a:off x="2974570" y="1608804"/>
              <a:ext cx="548640" cy="548640"/>
            </a:xfrm>
            <a:prstGeom prst="rect">
              <a:avLst/>
            </a:prstGeom>
            <a:solidFill>
              <a:schemeClr val="bg1">
                <a:lumMod val="85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612D18E-EAAD-0052-E05A-29EBBC97DE1E}"/>
                </a:ext>
              </a:extLst>
            </p:cNvPr>
            <p:cNvSpPr/>
            <p:nvPr/>
          </p:nvSpPr>
          <p:spPr>
            <a:xfrm>
              <a:off x="2905250" y="1683266"/>
              <a:ext cx="548640" cy="548640"/>
            </a:xfrm>
            <a:prstGeom prst="rect">
              <a:avLst/>
            </a:prstGeom>
            <a:solidFill>
              <a:schemeClr val="bg1">
                <a:lumMod val="75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291CF2D-B8EB-08ED-BDEB-3F8D36813E1D}"/>
                </a:ext>
              </a:extLst>
            </p:cNvPr>
            <p:cNvSpPr/>
            <p:nvPr/>
          </p:nvSpPr>
          <p:spPr>
            <a:xfrm>
              <a:off x="2839072" y="1774053"/>
              <a:ext cx="548640" cy="548640"/>
            </a:xfrm>
            <a:prstGeom prst="rect">
              <a:avLst/>
            </a:prstGeom>
            <a:solidFill>
              <a:schemeClr val="bg1">
                <a:lumMod val="65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D5F656F-181B-5A0B-0BD9-97D8771B0436}"/>
                </a:ext>
              </a:extLst>
            </p:cNvPr>
            <p:cNvSpPr/>
            <p:nvPr/>
          </p:nvSpPr>
          <p:spPr>
            <a:xfrm>
              <a:off x="3045871" y="2869836"/>
              <a:ext cx="548640" cy="548640"/>
            </a:xfrm>
            <a:prstGeom prst="rect">
              <a:avLst/>
            </a:prstGeom>
            <a:solidFill>
              <a:schemeClr val="bg1">
                <a:lumMod val="5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37EB164-52A2-0C46-FDDF-1824B5A18900}"/>
                </a:ext>
              </a:extLst>
            </p:cNvPr>
            <p:cNvSpPr/>
            <p:nvPr/>
          </p:nvSpPr>
          <p:spPr>
            <a:xfrm>
              <a:off x="2962844" y="2949496"/>
              <a:ext cx="548640" cy="548640"/>
            </a:xfrm>
            <a:prstGeom prst="rect">
              <a:avLst/>
            </a:prstGeom>
            <a:solidFill>
              <a:schemeClr val="bg1">
                <a:lumMod val="5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4AD4F46-E631-9CFB-72E8-083554CA0019}"/>
                </a:ext>
              </a:extLst>
            </p:cNvPr>
            <p:cNvSpPr/>
            <p:nvPr/>
          </p:nvSpPr>
          <p:spPr>
            <a:xfrm>
              <a:off x="2879817" y="3030616"/>
              <a:ext cx="548640" cy="548640"/>
            </a:xfrm>
            <a:prstGeom prst="rect">
              <a:avLst/>
            </a:prstGeom>
            <a:solidFill>
              <a:schemeClr val="bg1">
                <a:lumMod val="5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ACFD789-0A94-FBD2-6409-F421DC8297CA}"/>
                </a:ext>
              </a:extLst>
            </p:cNvPr>
            <p:cNvSpPr/>
            <p:nvPr/>
          </p:nvSpPr>
          <p:spPr>
            <a:xfrm>
              <a:off x="2788377" y="3111736"/>
              <a:ext cx="548640" cy="548640"/>
            </a:xfrm>
            <a:prstGeom prst="rect">
              <a:avLst/>
            </a:prstGeom>
            <a:solidFill>
              <a:schemeClr val="bg1">
                <a:lumMod val="5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2B4D4E7-D164-81A8-ECAC-D0E17355D423}"/>
                </a:ext>
              </a:extLst>
            </p:cNvPr>
            <p:cNvSpPr/>
            <p:nvPr/>
          </p:nvSpPr>
          <p:spPr>
            <a:xfrm>
              <a:off x="4869011" y="3073006"/>
              <a:ext cx="2918564" cy="884866"/>
            </a:xfrm>
            <a:prstGeom prst="rect">
              <a:avLst/>
            </a:prstGeom>
            <a:noFill/>
            <a:ln w="1905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87C21835-3C2B-7E42-27C9-6ABB19756777}"/>
                </a:ext>
              </a:extLst>
            </p:cNvPr>
            <p:cNvSpPr/>
            <p:nvPr/>
          </p:nvSpPr>
          <p:spPr>
            <a:xfrm rot="5400000">
              <a:off x="5383552" y="2823461"/>
              <a:ext cx="441038" cy="1265627"/>
            </a:xfrm>
            <a:prstGeom prst="trapezoid">
              <a:avLst>
                <a:gd name="adj" fmla="val 22043"/>
              </a:avLst>
            </a:prstGeom>
            <a:noFill/>
            <a:ln w="19050"/>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9" name="Trapezoid 28">
              <a:extLst>
                <a:ext uri="{FF2B5EF4-FFF2-40B4-BE49-F238E27FC236}">
                  <a16:creationId xmlns:a16="http://schemas.microsoft.com/office/drawing/2014/main" id="{78126852-3910-9CAC-F47C-23291C1A9A47}"/>
                </a:ext>
              </a:extLst>
            </p:cNvPr>
            <p:cNvSpPr/>
            <p:nvPr/>
          </p:nvSpPr>
          <p:spPr>
            <a:xfrm rot="16200000">
              <a:off x="6757905" y="2823462"/>
              <a:ext cx="441045" cy="1265627"/>
            </a:xfrm>
            <a:prstGeom prst="trapezoid">
              <a:avLst>
                <a:gd name="adj" fmla="val 22043"/>
              </a:avLst>
            </a:prstGeom>
            <a:noFill/>
            <a:ln w="19050"/>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C28B3696-970A-39A1-9358-2F48A1B9683F}"/>
                    </a:ext>
                  </a:extLst>
                </p:cNvPr>
                <p:cNvSpPr txBox="1"/>
                <p:nvPr/>
              </p:nvSpPr>
              <p:spPr>
                <a:xfrm>
                  <a:off x="5594152" y="3643629"/>
                  <a:ext cx="1382110" cy="307777"/>
                </a:xfrm>
                <a:prstGeom prst="rect">
                  <a:avLst/>
                </a:prstGeom>
                <a:noFill/>
              </p:spPr>
              <p:txBody>
                <a:bodyPr wrap="none" rtlCol="0">
                  <a:spAutoFit/>
                </a:bodyPr>
                <a:lstStyle/>
                <a:p>
                  <a:pPr algn="ctr"/>
                  <a:r>
                    <a:rPr lang="en-US" altLang="zh-CN" sz="1400" dirty="0">
                      <a:latin typeface="Times New Roman" panose="02020603050405020304" pitchFamily="18" charset="0"/>
                      <a:cs typeface="Times New Roman" panose="02020603050405020304" pitchFamily="18" charset="0"/>
                    </a:rPr>
                    <a:t>Current Model </a:t>
                  </a:r>
                  <a14:m>
                    <m:oMath xmlns:m="http://schemas.openxmlformats.org/officeDocument/2006/math">
                      <m:r>
                        <a:rPr lang="en-US" altLang="zh-CN" sz="1400" i="1" dirty="0" smtClean="0">
                          <a:latin typeface="Cambria Math" panose="02040503050406030204" pitchFamily="18" charset="0"/>
                          <a:cs typeface="Times New Roman" panose="02020603050405020304" pitchFamily="18" charset="0"/>
                        </a:rPr>
                        <m:t>h</m:t>
                      </m:r>
                    </m:oMath>
                  </a14:m>
                  <a:endParaRPr lang="en-US" sz="1400" dirty="0">
                    <a:latin typeface="Times New Roman" panose="02020603050405020304" pitchFamily="18" charset="0"/>
                    <a:cs typeface="Times New Roman" panose="02020603050405020304" pitchFamily="18" charset="0"/>
                  </a:endParaRPr>
                </a:p>
              </p:txBody>
            </p:sp>
          </mc:Choice>
          <mc:Fallback xmlns="">
            <p:sp>
              <p:nvSpPr>
                <p:cNvPr id="30" name="TextBox 29">
                  <a:extLst>
                    <a:ext uri="{FF2B5EF4-FFF2-40B4-BE49-F238E27FC236}">
                      <a16:creationId xmlns:a16="http://schemas.microsoft.com/office/drawing/2014/main" id="{C28B3696-970A-39A1-9358-2F48A1B9683F}"/>
                    </a:ext>
                  </a:extLst>
                </p:cNvPr>
                <p:cNvSpPr txBox="1">
                  <a:spLocks noRot="1" noChangeAspect="1" noMove="1" noResize="1" noEditPoints="1" noAdjustHandles="1" noChangeArrowheads="1" noChangeShapeType="1" noTextEdit="1"/>
                </p:cNvSpPr>
                <p:nvPr/>
              </p:nvSpPr>
              <p:spPr>
                <a:xfrm>
                  <a:off x="5594152" y="3643629"/>
                  <a:ext cx="1382110" cy="307777"/>
                </a:xfrm>
                <a:prstGeom prst="rect">
                  <a:avLst/>
                </a:prstGeom>
                <a:blipFill>
                  <a:blip r:embed="rId9"/>
                  <a:stretch>
                    <a:fillRect l="-1818" t="-4000" b="-20000"/>
                  </a:stretch>
                </a:blipFill>
              </p:spPr>
              <p:txBody>
                <a:bodyPr/>
                <a:lstStyle/>
                <a:p>
                  <a:r>
                    <a:rPr lang="en-US">
                      <a:noFill/>
                    </a:rPr>
                    <a:t> </a:t>
                  </a:r>
                </a:p>
              </p:txBody>
            </p:sp>
          </mc:Fallback>
        </mc:AlternateContent>
        <p:cxnSp>
          <p:nvCxnSpPr>
            <p:cNvPr id="31" name="Elbow Connector 30">
              <a:extLst>
                <a:ext uri="{FF2B5EF4-FFF2-40B4-BE49-F238E27FC236}">
                  <a16:creationId xmlns:a16="http://schemas.microsoft.com/office/drawing/2014/main" id="{4C72A076-F4B9-001C-E34E-11EEF09CC084}"/>
                </a:ext>
              </a:extLst>
            </p:cNvPr>
            <p:cNvCxnSpPr>
              <a:cxnSpLocks/>
              <a:stCxn id="21" idx="3"/>
              <a:endCxn id="6" idx="1"/>
            </p:cNvCxnSpPr>
            <p:nvPr/>
          </p:nvCxnSpPr>
          <p:spPr>
            <a:xfrm flipV="1">
              <a:off x="3453890" y="1918812"/>
              <a:ext cx="1415121" cy="38774"/>
            </a:xfrm>
            <a:prstGeom prst="bentConnector3">
              <a:avLst>
                <a:gd name="adj1" fmla="val 8084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E39083EB-EE70-9D4D-CBF8-3EB505192015}"/>
                </a:ext>
              </a:extLst>
            </p:cNvPr>
            <p:cNvCxnSpPr>
              <a:cxnSpLocks/>
              <a:stCxn id="27" idx="3"/>
              <a:endCxn id="33" idx="1"/>
            </p:cNvCxnSpPr>
            <p:nvPr/>
          </p:nvCxnSpPr>
          <p:spPr>
            <a:xfrm>
              <a:off x="7787575" y="3515439"/>
              <a:ext cx="55036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68988D80-855A-203E-1C7B-BE4F7110D1E4}"/>
                    </a:ext>
                  </a:extLst>
                </p:cNvPr>
                <p:cNvSpPr txBox="1"/>
                <p:nvPr/>
              </p:nvSpPr>
              <p:spPr>
                <a:xfrm>
                  <a:off x="8337943" y="3178680"/>
                  <a:ext cx="2080367" cy="673518"/>
                </a:xfrm>
                <a:prstGeom prst="rect">
                  <a:avLst/>
                </a:prstGeom>
                <a:noFill/>
              </p:spPr>
              <p:txBody>
                <a:bodyPr wrap="square">
                  <a:spAutoFit/>
                </a:bodyPr>
                <a:lstStyle/>
                <a:p>
                  <a:pPr algn="ctr"/>
                  <a:r>
                    <a:rPr lang="en-US" altLang="zh-CN" b="1" i="1" dirty="0">
                      <a:latin typeface="Times New Roman" panose="02020603050405020304" pitchFamily="18" charset="0"/>
                      <a:cs typeface="Times New Roman" panose="02020603050405020304" pitchFamily="18" charset="0"/>
                    </a:rPr>
                    <a:t>Classification</a:t>
                  </a:r>
                  <a:r>
                    <a:rPr lang="zh-CN" altLang="en-US" b="1" i="1" dirty="0">
                      <a:latin typeface="Times New Roman" panose="02020603050405020304" pitchFamily="18" charset="0"/>
                      <a:cs typeface="Times New Roman" panose="02020603050405020304" pitchFamily="18" charset="0"/>
                    </a:rPr>
                    <a:t> </a:t>
                  </a:r>
                  <a:r>
                    <a:rPr lang="en-US" altLang="zh-CN" b="1" i="1" dirty="0">
                      <a:latin typeface="Times New Roman" panose="02020603050405020304" pitchFamily="18" charset="0"/>
                      <a:cs typeface="Times New Roman" panose="02020603050405020304" pitchFamily="18" charset="0"/>
                    </a:rPr>
                    <a:t>Loss</a:t>
                  </a:r>
                </a:p>
                <a:p>
                  <a:pPr algn="ctr"/>
                  <a14:m>
                    <m:oMathPara xmlns:m="http://schemas.openxmlformats.org/officeDocument/2006/math">
                      <m:oMathParaPr>
                        <m:jc m:val="centerGroup"/>
                      </m:oMathParaPr>
                      <m:oMath xmlns:m="http://schemas.openxmlformats.org/officeDocument/2006/math">
                        <m:sSub>
                          <m:sSubPr>
                            <m:ctrlPr>
                              <a:rPr lang="en-US" sz="1800" i="1" smtClean="0">
                                <a:solidFill>
                                  <a:schemeClr val="tx1"/>
                                </a:solidFill>
                                <a:latin typeface="Cambria Math" panose="02040503050406030204" pitchFamily="18" charset="0"/>
                              </a:rPr>
                            </m:ctrlPr>
                          </m:sSubPr>
                          <m:e>
                            <m:r>
                              <a:rPr lang="en-US" sz="1800" i="1" smtClean="0">
                                <a:solidFill>
                                  <a:schemeClr val="tx1"/>
                                </a:solidFill>
                                <a:latin typeface="Cambria Math" panose="02040503050406030204" pitchFamily="18" charset="0"/>
                                <a:ea typeface="Cambria Math" panose="02040503050406030204" pitchFamily="18" charset="0"/>
                              </a:rPr>
                              <m:t>𝜖</m:t>
                            </m:r>
                          </m:e>
                          <m:sub>
                            <m:sSub>
                              <m:sSubPr>
                                <m:ctrlPr>
                                  <a:rPr lang="en-US" sz="1800" i="1" smtClean="0">
                                    <a:solidFill>
                                      <a:schemeClr val="tx1"/>
                                    </a:solidFill>
                                    <a:latin typeface="Cambria Math" panose="02040503050406030204" pitchFamily="18" charset="0"/>
                                  </a:rPr>
                                </m:ctrlPr>
                              </m:sSubPr>
                              <m:e>
                                <m:r>
                                  <a:rPr lang="en-US" sz="1800" i="1" smtClean="0">
                                    <a:solidFill>
                                      <a:schemeClr val="tx1"/>
                                    </a:solidFill>
                                    <a:latin typeface="Cambria Math" panose="02040503050406030204" pitchFamily="18" charset="0"/>
                                    <a:ea typeface="Cambria Math" panose="02040503050406030204" pitchFamily="18" charset="0"/>
                                  </a:rPr>
                                  <m:t>𝒟</m:t>
                                </m:r>
                              </m:e>
                              <m:sub>
                                <m:r>
                                  <a:rPr lang="en-US" altLang="zh-CN" sz="1800" b="0" i="1" smtClean="0">
                                    <a:solidFill>
                                      <a:schemeClr val="tx1"/>
                                    </a:solidFill>
                                    <a:latin typeface="Cambria Math" panose="02040503050406030204" pitchFamily="18" charset="0"/>
                                  </a:rPr>
                                  <m:t>𝑖</m:t>
                                </m:r>
                              </m:sub>
                            </m:sSub>
                          </m:sub>
                        </m:sSub>
                        <m:d>
                          <m:dPr>
                            <m:ctrlPr>
                              <a:rPr lang="en-US" altLang="zh-CN" sz="1800" b="0" i="1" smtClean="0">
                                <a:solidFill>
                                  <a:schemeClr val="tx1"/>
                                </a:solidFill>
                                <a:latin typeface="Cambria Math" panose="02040503050406030204" pitchFamily="18" charset="0"/>
                              </a:rPr>
                            </m:ctrlPr>
                          </m:dPr>
                          <m:e>
                            <m:r>
                              <a:rPr lang="en-US" altLang="zh-CN" sz="1800" b="0" i="1" smtClean="0">
                                <a:solidFill>
                                  <a:schemeClr val="tx1"/>
                                </a:solidFill>
                                <a:latin typeface="Cambria Math" panose="02040503050406030204" pitchFamily="18" charset="0"/>
                              </a:rPr>
                              <m:t>h</m:t>
                            </m:r>
                          </m:e>
                        </m:d>
                        <m:r>
                          <a:rPr lang="en-US" altLang="zh-CN" sz="1800" b="0" i="1" smtClean="0">
                            <a:solidFill>
                              <a:schemeClr val="tx1"/>
                            </a:solidFill>
                            <a:latin typeface="Cambria Math" panose="02040503050406030204" pitchFamily="18" charset="0"/>
                          </a:rPr>
                          <m:t>+</m:t>
                        </m:r>
                        <m:sSub>
                          <m:sSubPr>
                            <m:ctrlPr>
                              <a:rPr lang="en-US" sz="1800" i="1" smtClean="0">
                                <a:solidFill>
                                  <a:schemeClr val="tx1"/>
                                </a:solidFill>
                                <a:latin typeface="Cambria Math" panose="02040503050406030204" pitchFamily="18" charset="0"/>
                              </a:rPr>
                            </m:ctrlPr>
                          </m:sSubPr>
                          <m:e>
                            <m:r>
                              <a:rPr lang="en-US" sz="1800" i="1" smtClean="0">
                                <a:solidFill>
                                  <a:schemeClr val="tx1"/>
                                </a:solidFill>
                                <a:latin typeface="Cambria Math" panose="02040503050406030204" pitchFamily="18" charset="0"/>
                                <a:ea typeface="Cambria Math" panose="02040503050406030204" pitchFamily="18" charset="0"/>
                              </a:rPr>
                              <m:t>𝜖</m:t>
                            </m:r>
                          </m:e>
                          <m:sub>
                            <m:sSub>
                              <m:sSubPr>
                                <m:ctrlPr>
                                  <a:rPr lang="en-US" sz="1800" i="1" smtClean="0">
                                    <a:solidFill>
                                      <a:schemeClr val="tx1"/>
                                    </a:solidFill>
                                    <a:latin typeface="Cambria Math" panose="02040503050406030204" pitchFamily="18" charset="0"/>
                                  </a:rPr>
                                </m:ctrlPr>
                              </m:sSubPr>
                              <m:e>
                                <m:r>
                                  <a:rPr lang="en-US" sz="1800" i="1" smtClean="0">
                                    <a:solidFill>
                                      <a:schemeClr val="tx1"/>
                                    </a:solidFill>
                                    <a:latin typeface="Cambria Math" panose="02040503050406030204" pitchFamily="18" charset="0"/>
                                    <a:ea typeface="Cambria Math" panose="02040503050406030204" pitchFamily="18" charset="0"/>
                                  </a:rPr>
                                  <m:t>𝒟</m:t>
                                </m:r>
                              </m:e>
                              <m:sub>
                                <m:r>
                                  <a:rPr lang="en-US" altLang="zh-CN" sz="1800" b="0" i="1" smtClean="0">
                                    <a:solidFill>
                                      <a:schemeClr val="tx1"/>
                                    </a:solidFill>
                                    <a:latin typeface="Cambria Math" panose="02040503050406030204" pitchFamily="18" charset="0"/>
                                    <a:ea typeface="Cambria Math" panose="02040503050406030204" pitchFamily="18" charset="0"/>
                                  </a:rPr>
                                  <m:t>𝑡</m:t>
                                </m:r>
                              </m:sub>
                            </m:sSub>
                          </m:sub>
                        </m:sSub>
                        <m:r>
                          <a:rPr lang="en-US" altLang="zh-CN" sz="1800" b="0" i="1" smtClean="0">
                            <a:solidFill>
                              <a:schemeClr val="tx1"/>
                            </a:solidFill>
                            <a:latin typeface="Cambria Math" panose="02040503050406030204" pitchFamily="18" charset="0"/>
                          </a:rPr>
                          <m:t>(</m:t>
                        </m:r>
                        <m:r>
                          <a:rPr lang="en-US" altLang="zh-CN" sz="1800" b="0" i="1" smtClean="0">
                            <a:solidFill>
                              <a:schemeClr val="tx1"/>
                            </a:solidFill>
                            <a:latin typeface="Cambria Math" panose="02040503050406030204" pitchFamily="18" charset="0"/>
                          </a:rPr>
                          <m:t>h</m:t>
                        </m:r>
                        <m:r>
                          <a:rPr lang="en-US" altLang="zh-CN" sz="1800" b="0" i="1" smtClean="0">
                            <a:solidFill>
                              <a:schemeClr val="tx1"/>
                            </a:solidFill>
                            <a:latin typeface="Cambria Math" panose="02040503050406030204" pitchFamily="18" charset="0"/>
                          </a:rPr>
                          <m:t>)</m:t>
                        </m:r>
                      </m:oMath>
                    </m:oMathPara>
                  </a14:m>
                  <a:endParaRPr lang="en-US" b="1" i="1" dirty="0">
                    <a:latin typeface="Times New Roman" panose="02020603050405020304" pitchFamily="18" charset="0"/>
                    <a:cs typeface="Times New Roman" panose="02020603050405020304" pitchFamily="18" charset="0"/>
                  </a:endParaRPr>
                </a:p>
              </p:txBody>
            </p:sp>
          </mc:Choice>
          <mc:Fallback xmlns="">
            <p:sp>
              <p:nvSpPr>
                <p:cNvPr id="33" name="TextBox 32">
                  <a:extLst>
                    <a:ext uri="{FF2B5EF4-FFF2-40B4-BE49-F238E27FC236}">
                      <a16:creationId xmlns:a16="http://schemas.microsoft.com/office/drawing/2014/main" id="{68988D80-855A-203E-1C7B-BE4F7110D1E4}"/>
                    </a:ext>
                  </a:extLst>
                </p:cNvPr>
                <p:cNvSpPr txBox="1">
                  <a:spLocks noRot="1" noChangeAspect="1" noMove="1" noResize="1" noEditPoints="1" noAdjustHandles="1" noChangeArrowheads="1" noChangeShapeType="1" noTextEdit="1"/>
                </p:cNvSpPr>
                <p:nvPr/>
              </p:nvSpPr>
              <p:spPr>
                <a:xfrm>
                  <a:off x="8337943" y="3178680"/>
                  <a:ext cx="2080367" cy="673518"/>
                </a:xfrm>
                <a:prstGeom prst="rect">
                  <a:avLst/>
                </a:prstGeom>
                <a:blipFill>
                  <a:blip r:embed="rId10"/>
                  <a:stretch>
                    <a:fillRect t="-3704" b="-37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3475B4F2-E137-5F60-B89B-291D8F4349F6}"/>
                    </a:ext>
                  </a:extLst>
                </p:cNvPr>
                <p:cNvSpPr txBox="1"/>
                <p:nvPr/>
              </p:nvSpPr>
              <p:spPr>
                <a:xfrm>
                  <a:off x="8337945" y="1866094"/>
                  <a:ext cx="2080367" cy="681212"/>
                </a:xfrm>
                <a:prstGeom prst="rect">
                  <a:avLst/>
                </a:prstGeom>
                <a:noFill/>
              </p:spPr>
              <p:txBody>
                <a:bodyPr wrap="square">
                  <a:spAutoFit/>
                </a:bodyPr>
                <a:lstStyle/>
                <a:p>
                  <a:pPr algn="ctr"/>
                  <a:r>
                    <a:rPr lang="en-US" altLang="zh-CN" b="1" i="1" dirty="0">
                      <a:latin typeface="Times New Roman" panose="02020603050405020304" pitchFamily="18" charset="0"/>
                      <a:cs typeface="Times New Roman" panose="02020603050405020304" pitchFamily="18" charset="0"/>
                    </a:rPr>
                    <a:t>Distillation</a:t>
                  </a:r>
                  <a:r>
                    <a:rPr lang="zh-CN" altLang="en-US" b="1" i="1" dirty="0">
                      <a:latin typeface="Times New Roman" panose="02020603050405020304" pitchFamily="18" charset="0"/>
                      <a:cs typeface="Times New Roman" panose="02020603050405020304" pitchFamily="18" charset="0"/>
                    </a:rPr>
                    <a:t> </a:t>
                  </a:r>
                  <a:r>
                    <a:rPr lang="en-US" altLang="zh-CN" b="1" i="1" dirty="0">
                      <a:latin typeface="Times New Roman" panose="02020603050405020304" pitchFamily="18" charset="0"/>
                      <a:cs typeface="Times New Roman" panose="02020603050405020304" pitchFamily="18" charset="0"/>
                    </a:rPr>
                    <a:t>Loss</a:t>
                  </a:r>
                </a:p>
                <a:p>
                  <a:pPr algn="ctr"/>
                  <a14:m>
                    <m:oMathPara xmlns:m="http://schemas.openxmlformats.org/officeDocument/2006/math">
                      <m:oMathParaPr>
                        <m:jc m:val="centerGroup"/>
                      </m:oMathParaPr>
                      <m:oMath xmlns:m="http://schemas.openxmlformats.org/officeDocument/2006/math">
                        <m:sSub>
                          <m:sSubPr>
                            <m:ctrlPr>
                              <a:rPr lang="en-US" sz="1800" i="1" smtClean="0">
                                <a:solidFill>
                                  <a:schemeClr val="tx1"/>
                                </a:solidFill>
                                <a:latin typeface="Cambria Math" panose="02040503050406030204" pitchFamily="18" charset="0"/>
                              </a:rPr>
                            </m:ctrlPr>
                          </m:sSubPr>
                          <m:e>
                            <m:r>
                              <a:rPr lang="en-US" sz="1800" i="1" smtClean="0">
                                <a:solidFill>
                                  <a:schemeClr val="tx1"/>
                                </a:solidFill>
                                <a:latin typeface="Cambria Math" panose="02040503050406030204" pitchFamily="18" charset="0"/>
                                <a:ea typeface="Cambria Math" panose="02040503050406030204" pitchFamily="18" charset="0"/>
                              </a:rPr>
                              <m:t>𝜖</m:t>
                            </m:r>
                          </m:e>
                          <m:sub>
                            <m:sSub>
                              <m:sSubPr>
                                <m:ctrlPr>
                                  <a:rPr lang="en-US" sz="1800" i="1" smtClean="0">
                                    <a:solidFill>
                                      <a:schemeClr val="tx1"/>
                                    </a:solidFill>
                                    <a:latin typeface="Cambria Math" panose="02040503050406030204" pitchFamily="18" charset="0"/>
                                  </a:rPr>
                                </m:ctrlPr>
                              </m:sSubPr>
                              <m:e>
                                <m:r>
                                  <a:rPr lang="en-US" sz="1800" i="1" smtClean="0">
                                    <a:solidFill>
                                      <a:schemeClr val="tx1"/>
                                    </a:solidFill>
                                    <a:latin typeface="Cambria Math" panose="02040503050406030204" pitchFamily="18" charset="0"/>
                                    <a:ea typeface="Cambria Math" panose="02040503050406030204" pitchFamily="18" charset="0"/>
                                  </a:rPr>
                                  <m:t>𝒟</m:t>
                                </m:r>
                              </m:e>
                              <m:sub>
                                <m:r>
                                  <a:rPr lang="en-US" altLang="zh-CN" sz="1800" b="0" i="1" smtClean="0">
                                    <a:solidFill>
                                      <a:schemeClr val="tx1"/>
                                    </a:solidFill>
                                    <a:latin typeface="Cambria Math" panose="02040503050406030204" pitchFamily="18" charset="0"/>
                                    <a:ea typeface="Cambria Math" panose="02040503050406030204" pitchFamily="18" charset="0"/>
                                  </a:rPr>
                                  <m:t>𝑖</m:t>
                                </m:r>
                              </m:sub>
                            </m:sSub>
                          </m:sub>
                        </m:sSub>
                        <m:r>
                          <a:rPr lang="en-US" altLang="zh-CN" sz="1800" b="0" i="1" smtClean="0">
                            <a:solidFill>
                              <a:schemeClr val="tx1"/>
                            </a:solidFill>
                            <a:latin typeface="Cambria Math" panose="02040503050406030204" pitchFamily="18" charset="0"/>
                          </a:rPr>
                          <m:t>(</m:t>
                        </m:r>
                        <m:r>
                          <a:rPr lang="en-US" altLang="zh-CN" sz="1800" b="0" i="1" smtClean="0">
                            <a:solidFill>
                              <a:schemeClr val="tx1"/>
                            </a:solidFill>
                            <a:latin typeface="Cambria Math" panose="02040503050406030204" pitchFamily="18" charset="0"/>
                          </a:rPr>
                          <m:t>h</m:t>
                        </m:r>
                        <m:r>
                          <a:rPr lang="en-US" altLang="zh-CN" sz="1800" b="0" i="1" smtClean="0">
                            <a:solidFill>
                              <a:schemeClr val="tx1"/>
                            </a:solidFill>
                            <a:latin typeface="Cambria Math" panose="02040503050406030204" pitchFamily="18" charset="0"/>
                          </a:rPr>
                          <m:t>,</m:t>
                        </m:r>
                        <m:sSub>
                          <m:sSubPr>
                            <m:ctrlPr>
                              <a:rPr lang="en-US" altLang="zh-CN" sz="1800" b="0" i="1" smtClean="0">
                                <a:solidFill>
                                  <a:schemeClr val="tx1"/>
                                </a:solidFill>
                                <a:latin typeface="Cambria Math" panose="02040503050406030204" pitchFamily="18" charset="0"/>
                              </a:rPr>
                            </m:ctrlPr>
                          </m:sSubPr>
                          <m:e>
                            <m:r>
                              <a:rPr lang="en-US" altLang="zh-CN" sz="1800" b="0" i="1" smtClean="0">
                                <a:solidFill>
                                  <a:schemeClr val="tx1"/>
                                </a:solidFill>
                                <a:latin typeface="Cambria Math" panose="02040503050406030204" pitchFamily="18" charset="0"/>
                              </a:rPr>
                              <m:t>𝐻</m:t>
                            </m:r>
                          </m:e>
                          <m:sub>
                            <m:r>
                              <a:rPr lang="en-US" altLang="zh-CN" sz="1800" b="0" i="1" smtClean="0">
                                <a:solidFill>
                                  <a:schemeClr val="tx1"/>
                                </a:solidFill>
                                <a:latin typeface="Cambria Math" panose="02040503050406030204" pitchFamily="18" charset="0"/>
                              </a:rPr>
                              <m:t>𝑡</m:t>
                            </m:r>
                            <m:r>
                              <a:rPr lang="en-US" altLang="zh-CN" sz="1800" b="0" i="1" smtClean="0">
                                <a:solidFill>
                                  <a:schemeClr val="tx1"/>
                                </a:solidFill>
                                <a:latin typeface="Cambria Math" panose="02040503050406030204" pitchFamily="18" charset="0"/>
                              </a:rPr>
                              <m:t>−1</m:t>
                            </m:r>
                          </m:sub>
                        </m:sSub>
                        <m:r>
                          <a:rPr lang="en-US" altLang="zh-CN" sz="1800" b="0" i="1" smtClean="0">
                            <a:solidFill>
                              <a:schemeClr val="tx1"/>
                            </a:solidFill>
                            <a:latin typeface="Cambria Math" panose="02040503050406030204" pitchFamily="18" charset="0"/>
                          </a:rPr>
                          <m:t>)</m:t>
                        </m:r>
                      </m:oMath>
                    </m:oMathPara>
                  </a14:m>
                  <a:endParaRPr lang="en-US" b="1" i="1" dirty="0">
                    <a:latin typeface="Times New Roman" panose="02020603050405020304" pitchFamily="18" charset="0"/>
                    <a:cs typeface="Times New Roman" panose="02020603050405020304" pitchFamily="18" charset="0"/>
                  </a:endParaRPr>
                </a:p>
              </p:txBody>
            </p:sp>
          </mc:Choice>
          <mc:Fallback xmlns="">
            <p:sp>
              <p:nvSpPr>
                <p:cNvPr id="34" name="TextBox 33">
                  <a:extLst>
                    <a:ext uri="{FF2B5EF4-FFF2-40B4-BE49-F238E27FC236}">
                      <a16:creationId xmlns:a16="http://schemas.microsoft.com/office/drawing/2014/main" id="{3475B4F2-E137-5F60-B89B-291D8F4349F6}"/>
                    </a:ext>
                  </a:extLst>
                </p:cNvPr>
                <p:cNvSpPr txBox="1">
                  <a:spLocks noRot="1" noChangeAspect="1" noMove="1" noResize="1" noEditPoints="1" noAdjustHandles="1" noChangeArrowheads="1" noChangeShapeType="1" noTextEdit="1"/>
                </p:cNvSpPr>
                <p:nvPr/>
              </p:nvSpPr>
              <p:spPr>
                <a:xfrm>
                  <a:off x="8337945" y="1866094"/>
                  <a:ext cx="2080367" cy="681212"/>
                </a:xfrm>
                <a:prstGeom prst="rect">
                  <a:avLst/>
                </a:prstGeom>
                <a:blipFill>
                  <a:blip r:embed="rId11"/>
                  <a:stretch>
                    <a:fillRect t="-3636" b="-3636"/>
                  </a:stretch>
                </a:blipFill>
              </p:spPr>
              <p:txBody>
                <a:bodyPr/>
                <a:lstStyle/>
                <a:p>
                  <a:r>
                    <a:rPr lang="en-US">
                      <a:noFill/>
                    </a:rPr>
                    <a:t> </a:t>
                  </a:r>
                </a:p>
              </p:txBody>
            </p:sp>
          </mc:Fallback>
        </mc:AlternateContent>
        <p:cxnSp>
          <p:nvCxnSpPr>
            <p:cNvPr id="35" name="Elbow Connector 34">
              <a:extLst>
                <a:ext uri="{FF2B5EF4-FFF2-40B4-BE49-F238E27FC236}">
                  <a16:creationId xmlns:a16="http://schemas.microsoft.com/office/drawing/2014/main" id="{D53BCEBE-09A8-3096-2C5C-1D2EB1B3EAAE}"/>
                </a:ext>
              </a:extLst>
            </p:cNvPr>
            <p:cNvCxnSpPr>
              <a:cxnSpLocks/>
              <a:stCxn id="6" idx="3"/>
              <a:endCxn id="34" idx="1"/>
            </p:cNvCxnSpPr>
            <p:nvPr/>
          </p:nvCxnSpPr>
          <p:spPr>
            <a:xfrm>
              <a:off x="7787575" y="1918812"/>
              <a:ext cx="550370" cy="287888"/>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Elbow Connector 35">
              <a:extLst>
                <a:ext uri="{FF2B5EF4-FFF2-40B4-BE49-F238E27FC236}">
                  <a16:creationId xmlns:a16="http://schemas.microsoft.com/office/drawing/2014/main" id="{0B5B307D-66FF-AC0B-82B6-39B88830D854}"/>
                </a:ext>
              </a:extLst>
            </p:cNvPr>
            <p:cNvCxnSpPr>
              <a:cxnSpLocks/>
              <a:stCxn id="27" idx="3"/>
              <a:endCxn id="34" idx="1"/>
            </p:cNvCxnSpPr>
            <p:nvPr/>
          </p:nvCxnSpPr>
          <p:spPr>
            <a:xfrm flipV="1">
              <a:off x="7787575" y="2206700"/>
              <a:ext cx="550370" cy="1308739"/>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Elbow Connector 36">
              <a:extLst>
                <a:ext uri="{FF2B5EF4-FFF2-40B4-BE49-F238E27FC236}">
                  <a16:creationId xmlns:a16="http://schemas.microsoft.com/office/drawing/2014/main" id="{8B4B286C-67E6-0016-2051-3D24DAD736FE}"/>
                </a:ext>
              </a:extLst>
            </p:cNvPr>
            <p:cNvCxnSpPr>
              <a:cxnSpLocks/>
              <a:stCxn id="25" idx="3"/>
              <a:endCxn id="27" idx="1"/>
            </p:cNvCxnSpPr>
            <p:nvPr/>
          </p:nvCxnSpPr>
          <p:spPr>
            <a:xfrm>
              <a:off x="3428457" y="3304936"/>
              <a:ext cx="1440554" cy="210503"/>
            </a:xfrm>
            <a:prstGeom prst="bentConnector3">
              <a:avLst>
                <a:gd name="adj1" fmla="val 7308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39" name="Picture 38">
            <a:extLst>
              <a:ext uri="{FF2B5EF4-FFF2-40B4-BE49-F238E27FC236}">
                <a16:creationId xmlns:a16="http://schemas.microsoft.com/office/drawing/2014/main" id="{0AEE0176-6507-2B52-0053-1DFDE2B71896}"/>
              </a:ext>
            </a:extLst>
          </p:cNvPr>
          <p:cNvPicPr>
            <a:picLocks noChangeAspect="1"/>
          </p:cNvPicPr>
          <p:nvPr/>
        </p:nvPicPr>
        <p:blipFill>
          <a:blip r:embed="rId12"/>
          <a:stretch>
            <a:fillRect/>
          </a:stretch>
        </p:blipFill>
        <p:spPr>
          <a:xfrm>
            <a:off x="4128655" y="5520911"/>
            <a:ext cx="3934690" cy="565830"/>
          </a:xfrm>
          <a:prstGeom prst="rect">
            <a:avLst/>
          </a:prstGeom>
        </p:spPr>
      </p:pic>
      <p:cxnSp>
        <p:nvCxnSpPr>
          <p:cNvPr id="40" name="Straight Connector 39">
            <a:extLst>
              <a:ext uri="{FF2B5EF4-FFF2-40B4-BE49-F238E27FC236}">
                <a16:creationId xmlns:a16="http://schemas.microsoft.com/office/drawing/2014/main" id="{765AB25C-7375-31D6-C78D-733AE0D55AFD}"/>
              </a:ext>
            </a:extLst>
          </p:cNvPr>
          <p:cNvCxnSpPr>
            <a:cxnSpLocks/>
          </p:cNvCxnSpPr>
          <p:nvPr/>
        </p:nvCxnSpPr>
        <p:spPr>
          <a:xfrm>
            <a:off x="448734" y="4661371"/>
            <a:ext cx="1129453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0437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5966E-4768-9F1F-3EC9-F89DD8C38BE6}"/>
              </a:ext>
            </a:extLst>
          </p:cNvPr>
          <p:cNvSpPr>
            <a:spLocks noGrp="1"/>
          </p:cNvSpPr>
          <p:nvPr>
            <p:ph type="title"/>
          </p:nvPr>
        </p:nvSpPr>
        <p:spPr/>
        <p:txBody>
          <a:bodyPr/>
          <a:lstStyle/>
          <a:p>
            <a:r>
              <a:rPr lang="en-US" altLang="zh-CN" dirty="0"/>
              <a:t>Cross-Domain</a:t>
            </a:r>
            <a:r>
              <a:rPr lang="zh-CN" altLang="en-US" dirty="0"/>
              <a:t> </a:t>
            </a:r>
            <a:r>
              <a:rPr lang="en-US" altLang="zh-CN" dirty="0"/>
              <a:t>Model-Based</a:t>
            </a:r>
            <a:r>
              <a:rPr lang="zh-CN" altLang="en-US" dirty="0"/>
              <a:t> </a:t>
            </a:r>
            <a:r>
              <a:rPr lang="en-US" altLang="zh-CN" dirty="0"/>
              <a:t>Bound</a:t>
            </a:r>
            <a:endParaRPr lang="en-US" b="0" dirty="0"/>
          </a:p>
        </p:txBody>
      </p:sp>
      <p:sp>
        <p:nvSpPr>
          <p:cNvPr id="3" name="Content Placeholder 2">
            <a:extLst>
              <a:ext uri="{FF2B5EF4-FFF2-40B4-BE49-F238E27FC236}">
                <a16:creationId xmlns:a16="http://schemas.microsoft.com/office/drawing/2014/main" id="{02EEF90D-0DAD-835F-0EB1-EB1E8B7213A5}"/>
              </a:ext>
            </a:extLst>
          </p:cNvPr>
          <p:cNvSpPr>
            <a:spLocks noGrp="1"/>
          </p:cNvSpPr>
          <p:nvPr>
            <p:ph idx="1"/>
          </p:nvPr>
        </p:nvSpPr>
        <p:spPr/>
        <p:txBody>
          <a:bodyPr/>
          <a:lstStyle/>
          <a:p>
            <a:r>
              <a:rPr lang="en-US" altLang="zh-CN" dirty="0"/>
              <a:t>Learning</a:t>
            </a:r>
            <a:r>
              <a:rPr lang="zh-CN" altLang="en-US" dirty="0"/>
              <a:t> </a:t>
            </a:r>
            <a:r>
              <a:rPr lang="en-US" altLang="zh-CN" dirty="0"/>
              <a:t>without</a:t>
            </a:r>
            <a:r>
              <a:rPr lang="zh-CN" altLang="en-US" dirty="0"/>
              <a:t> </a:t>
            </a:r>
            <a:r>
              <a:rPr lang="en-US" altLang="zh-CN" dirty="0"/>
              <a:t>Forgetting</a:t>
            </a:r>
            <a:r>
              <a:rPr lang="zh-CN" altLang="en-US" dirty="0"/>
              <a:t> </a:t>
            </a:r>
            <a:r>
              <a:rPr lang="en-US" altLang="zh-CN" dirty="0"/>
              <a:t>(</a:t>
            </a:r>
            <a:r>
              <a:rPr lang="en-US" altLang="zh-CN" dirty="0" err="1"/>
              <a:t>LwF</a:t>
            </a:r>
            <a:r>
              <a:rPr lang="en-US" altLang="zh-CN" dirty="0"/>
              <a: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altLang="zh-CN" dirty="0"/>
              <a:t>[Lemma</a:t>
            </a:r>
            <a:r>
              <a:rPr lang="zh-CN" altLang="en-US" dirty="0"/>
              <a:t> </a:t>
            </a:r>
            <a:r>
              <a:rPr lang="en-US" altLang="zh-CN" dirty="0"/>
              <a:t>3.3]</a:t>
            </a:r>
            <a:r>
              <a:rPr lang="zh-CN" altLang="en-US" dirty="0"/>
              <a:t> </a:t>
            </a:r>
            <a:r>
              <a:rPr lang="en-US" altLang="zh-CN" dirty="0"/>
              <a:t>Cross-Domain</a:t>
            </a:r>
            <a:r>
              <a:rPr lang="zh-CN" altLang="en-US" dirty="0"/>
              <a:t> </a:t>
            </a:r>
            <a:r>
              <a:rPr lang="en-US" altLang="zh-CN" dirty="0"/>
              <a:t>Model-Based</a:t>
            </a:r>
            <a:r>
              <a:rPr lang="zh-CN" altLang="en-US" dirty="0"/>
              <a:t> </a:t>
            </a:r>
            <a:r>
              <a:rPr lang="en-US" altLang="zh-CN" dirty="0"/>
              <a:t>Bound</a:t>
            </a:r>
            <a:r>
              <a:rPr lang="zh-CN" altLang="en-US" dirty="0"/>
              <a:t> </a:t>
            </a:r>
            <a:endParaRPr lang="en-US" dirty="0"/>
          </a:p>
        </p:txBody>
      </p:sp>
      <p:sp>
        <p:nvSpPr>
          <p:cNvPr id="4" name="Date Placeholder 3">
            <a:extLst>
              <a:ext uri="{FF2B5EF4-FFF2-40B4-BE49-F238E27FC236}">
                <a16:creationId xmlns:a16="http://schemas.microsoft.com/office/drawing/2014/main" id="{CE36E697-86D1-750E-37ED-CC9B8192FAA2}"/>
              </a:ext>
            </a:extLst>
          </p:cNvPr>
          <p:cNvSpPr>
            <a:spLocks noGrp="1"/>
          </p:cNvSpPr>
          <p:nvPr>
            <p:ph type="dt" sz="half" idx="10"/>
          </p:nvPr>
        </p:nvSpPr>
        <p:spPr/>
        <p:txBody>
          <a:bodyPr/>
          <a:lstStyle/>
          <a:p>
            <a:r>
              <a:rPr lang="en-US" dirty="0"/>
              <a:t>10/17/23</a:t>
            </a:r>
          </a:p>
        </p:txBody>
      </p:sp>
      <p:sp>
        <p:nvSpPr>
          <p:cNvPr id="5" name="Slide Number Placeholder 4">
            <a:extLst>
              <a:ext uri="{FF2B5EF4-FFF2-40B4-BE49-F238E27FC236}">
                <a16:creationId xmlns:a16="http://schemas.microsoft.com/office/drawing/2014/main" id="{CDCA35F5-9FE2-8B47-292C-CD3D1AA01458}"/>
              </a:ext>
            </a:extLst>
          </p:cNvPr>
          <p:cNvSpPr>
            <a:spLocks noGrp="1"/>
          </p:cNvSpPr>
          <p:nvPr>
            <p:ph type="sldNum" sz="quarter" idx="12"/>
          </p:nvPr>
        </p:nvSpPr>
        <p:spPr/>
        <p:txBody>
          <a:bodyPr/>
          <a:lstStyle/>
          <a:p>
            <a:fld id="{1356DADE-C119-9245-93D0-7CF111F66159}" type="slidenum">
              <a:rPr lang="en-US" smtClean="0"/>
              <a:t>6</a:t>
            </a:fld>
            <a:endParaRPr lang="en-US"/>
          </a:p>
        </p:txBody>
      </p:sp>
      <p:grpSp>
        <p:nvGrpSpPr>
          <p:cNvPr id="40" name="Group 39">
            <a:extLst>
              <a:ext uri="{FF2B5EF4-FFF2-40B4-BE49-F238E27FC236}">
                <a16:creationId xmlns:a16="http://schemas.microsoft.com/office/drawing/2014/main" id="{71721C04-6A05-7DFF-E6C6-FD58D74C8831}"/>
              </a:ext>
            </a:extLst>
          </p:cNvPr>
          <p:cNvGrpSpPr/>
          <p:nvPr/>
        </p:nvGrpSpPr>
        <p:grpSpPr>
          <a:xfrm>
            <a:off x="1611478" y="1511725"/>
            <a:ext cx="8969044" cy="2921818"/>
            <a:chOff x="1677864" y="1594853"/>
            <a:chExt cx="8969044" cy="2921818"/>
          </a:xfrm>
        </p:grpSpPr>
        <p:sp>
          <p:nvSpPr>
            <p:cNvPr id="8" name="Rectangle 7">
              <a:extLst>
                <a:ext uri="{FF2B5EF4-FFF2-40B4-BE49-F238E27FC236}">
                  <a16:creationId xmlns:a16="http://schemas.microsoft.com/office/drawing/2014/main" id="{55FE40DD-144F-7566-D200-066C0DB186D9}"/>
                </a:ext>
              </a:extLst>
            </p:cNvPr>
            <p:cNvSpPr/>
            <p:nvPr/>
          </p:nvSpPr>
          <p:spPr>
            <a:xfrm>
              <a:off x="5074436" y="1594853"/>
              <a:ext cx="2918564" cy="884866"/>
            </a:xfrm>
            <a:prstGeom prst="rect">
              <a:avLst/>
            </a:prstGeom>
            <a:noFill/>
            <a:ln w="1905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04E380D-239E-0D31-1C0B-404222EB791D}"/>
                    </a:ext>
                  </a:extLst>
                </p:cNvPr>
                <p:cNvSpPr txBox="1"/>
                <p:nvPr/>
              </p:nvSpPr>
              <p:spPr>
                <a:xfrm>
                  <a:off x="5284403" y="3420859"/>
                  <a:ext cx="921214" cy="307777"/>
                </a:xfrm>
                <a:prstGeom prst="rect">
                  <a:avLst/>
                </a:prstGeom>
                <a:noFill/>
              </p:spPr>
              <p:txBody>
                <a:bodyPr wrap="none" rtlCol="0">
                  <a:spAutoFit/>
                </a:bodyPr>
                <a:lstStyle/>
                <a:p>
                  <a:pPr algn="ctr"/>
                  <a:r>
                    <a:rPr lang="en-US" altLang="zh-CN" sz="1400" dirty="0">
                      <a:latin typeface="Times New Roman" panose="02020603050405020304" pitchFamily="18" charset="0"/>
                      <a:cs typeface="Times New Roman" panose="02020603050405020304" pitchFamily="18" charset="0"/>
                    </a:rPr>
                    <a:t>Encoder</a:t>
                  </a:r>
                  <a:r>
                    <a:rPr lang="zh-CN" altLang="en-US" sz="1400" dirty="0">
                      <a:latin typeface="Times New Roman" panose="02020603050405020304" pitchFamily="18" charset="0"/>
                      <a:cs typeface="Times New Roman" panose="02020603050405020304" pitchFamily="18" charset="0"/>
                    </a:rPr>
                    <a:t> </a:t>
                  </a:r>
                  <a14:m>
                    <m:oMath xmlns:m="http://schemas.openxmlformats.org/officeDocument/2006/math">
                      <m:r>
                        <a:rPr lang="en-US" altLang="zh-CN" sz="1400" i="1" dirty="0" smtClean="0">
                          <a:latin typeface="Cambria Math" panose="02040503050406030204" pitchFamily="18" charset="0"/>
                          <a:cs typeface="Times New Roman" panose="02020603050405020304" pitchFamily="18" charset="0"/>
                        </a:rPr>
                        <m:t>𝑒</m:t>
                      </m:r>
                    </m:oMath>
                  </a14:m>
                  <a:endParaRPr lang="en-US" sz="1400" dirty="0">
                    <a:latin typeface="Times New Roman" panose="02020603050405020304" pitchFamily="18"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F04E380D-239E-0D31-1C0B-404222EB791D}"/>
                    </a:ext>
                  </a:extLst>
                </p:cNvPr>
                <p:cNvSpPr txBox="1">
                  <a:spLocks noRot="1" noChangeAspect="1" noMove="1" noResize="1" noEditPoints="1" noAdjustHandles="1" noChangeArrowheads="1" noChangeShapeType="1" noTextEdit="1"/>
                </p:cNvSpPr>
                <p:nvPr/>
              </p:nvSpPr>
              <p:spPr>
                <a:xfrm>
                  <a:off x="5284403" y="3420859"/>
                  <a:ext cx="921214" cy="307777"/>
                </a:xfrm>
                <a:prstGeom prst="rect">
                  <a:avLst/>
                </a:prstGeom>
                <a:blipFill>
                  <a:blip r:embed="rId3"/>
                  <a:stretch>
                    <a:fillRect l="-1351" t="-4000"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5C531E4-F4DA-279E-3A27-37CBF7840CFC}"/>
                    </a:ext>
                  </a:extLst>
                </p:cNvPr>
                <p:cNvSpPr txBox="1"/>
                <p:nvPr/>
              </p:nvSpPr>
              <p:spPr>
                <a:xfrm>
                  <a:off x="6699598" y="3405239"/>
                  <a:ext cx="988347" cy="307777"/>
                </a:xfrm>
                <a:prstGeom prst="rect">
                  <a:avLst/>
                </a:prstGeom>
                <a:noFill/>
              </p:spPr>
              <p:txBody>
                <a:bodyPr wrap="none" rtlCol="0">
                  <a:spAutoFit/>
                </a:bodyPr>
                <a:lstStyle/>
                <a:p>
                  <a:pPr algn="ctr"/>
                  <a:r>
                    <a:rPr lang="en-US" altLang="zh-CN" sz="1400" dirty="0">
                      <a:latin typeface="Times New Roman" panose="02020603050405020304" pitchFamily="18" charset="0"/>
                      <a:cs typeface="Times New Roman" panose="02020603050405020304" pitchFamily="18" charset="0"/>
                    </a:rPr>
                    <a:t>Predictor</a:t>
                  </a:r>
                  <a:r>
                    <a:rPr lang="zh-CN" altLang="en-US" sz="1400" dirty="0">
                      <a:latin typeface="Times New Roman" panose="02020603050405020304" pitchFamily="18" charset="0"/>
                      <a:cs typeface="Times New Roman" panose="02020603050405020304" pitchFamily="18" charset="0"/>
                    </a:rPr>
                    <a:t> </a:t>
                  </a:r>
                  <a14:m>
                    <m:oMath xmlns:m="http://schemas.openxmlformats.org/officeDocument/2006/math">
                      <m:r>
                        <a:rPr lang="en-US" altLang="zh-CN" sz="1400" b="0" i="1" smtClean="0">
                          <a:latin typeface="Cambria Math" panose="02040503050406030204" pitchFamily="18" charset="0"/>
                          <a:cs typeface="Times New Roman" panose="02020603050405020304" pitchFamily="18" charset="0"/>
                        </a:rPr>
                        <m:t>𝑝</m:t>
                      </m:r>
                    </m:oMath>
                  </a14:m>
                  <a:endParaRPr lang="en-US" sz="1400" dirty="0">
                    <a:latin typeface="Times New Roman" panose="02020603050405020304" pitchFamily="18"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15C531E4-F4DA-279E-3A27-37CBF7840CFC}"/>
                    </a:ext>
                  </a:extLst>
                </p:cNvPr>
                <p:cNvSpPr txBox="1">
                  <a:spLocks noRot="1" noChangeAspect="1" noMove="1" noResize="1" noEditPoints="1" noAdjustHandles="1" noChangeArrowheads="1" noChangeShapeType="1" noTextEdit="1"/>
                </p:cNvSpPr>
                <p:nvPr/>
              </p:nvSpPr>
              <p:spPr>
                <a:xfrm>
                  <a:off x="6699598" y="3405239"/>
                  <a:ext cx="988347" cy="307777"/>
                </a:xfrm>
                <a:prstGeom prst="rect">
                  <a:avLst/>
                </a:prstGeom>
                <a:blipFill>
                  <a:blip r:embed="rId4"/>
                  <a:stretch>
                    <a:fillRect l="-1282" t="-4000" b="-20000"/>
                  </a:stretch>
                </a:blipFill>
              </p:spPr>
              <p:txBody>
                <a:bodyPr/>
                <a:lstStyle/>
                <a:p>
                  <a:r>
                    <a:rPr lang="en-US">
                      <a:noFill/>
                    </a:rPr>
                    <a:t> </a:t>
                  </a:r>
                </a:p>
              </p:txBody>
            </p:sp>
          </mc:Fallback>
        </mc:AlternateContent>
        <p:sp>
          <p:nvSpPr>
            <p:cNvPr id="11" name="Trapezoid 10">
              <a:extLst>
                <a:ext uri="{FF2B5EF4-FFF2-40B4-BE49-F238E27FC236}">
                  <a16:creationId xmlns:a16="http://schemas.microsoft.com/office/drawing/2014/main" id="{78A369F6-8023-86AC-DC26-BF7AB7C7453C}"/>
                </a:ext>
              </a:extLst>
            </p:cNvPr>
            <p:cNvSpPr/>
            <p:nvPr/>
          </p:nvSpPr>
          <p:spPr>
            <a:xfrm rot="5400000">
              <a:off x="5588977" y="1345308"/>
              <a:ext cx="441038" cy="1265627"/>
            </a:xfrm>
            <a:prstGeom prst="trapezoid">
              <a:avLst>
                <a:gd name="adj" fmla="val 22043"/>
              </a:avLst>
            </a:prstGeom>
            <a:noFill/>
            <a:ln w="19050"/>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2" name="Trapezoid 11">
              <a:extLst>
                <a:ext uri="{FF2B5EF4-FFF2-40B4-BE49-F238E27FC236}">
                  <a16:creationId xmlns:a16="http://schemas.microsoft.com/office/drawing/2014/main" id="{EE22534B-5880-8F7B-6479-0D9E45AF500F}"/>
                </a:ext>
              </a:extLst>
            </p:cNvPr>
            <p:cNvSpPr/>
            <p:nvPr/>
          </p:nvSpPr>
          <p:spPr>
            <a:xfrm rot="16200000">
              <a:off x="6963330" y="1345309"/>
              <a:ext cx="441045" cy="1265627"/>
            </a:xfrm>
            <a:prstGeom prst="trapezoid">
              <a:avLst>
                <a:gd name="adj" fmla="val 22043"/>
              </a:avLst>
            </a:prstGeom>
            <a:noFill/>
            <a:ln w="19050"/>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7CEC966E-CD7D-943A-522C-777F3ACF2CBB}"/>
                    </a:ext>
                  </a:extLst>
                </p:cNvPr>
                <p:cNvSpPr txBox="1"/>
                <p:nvPr/>
              </p:nvSpPr>
              <p:spPr>
                <a:xfrm>
                  <a:off x="5669509" y="2165476"/>
                  <a:ext cx="1642244" cy="307777"/>
                </a:xfrm>
                <a:prstGeom prst="rect">
                  <a:avLst/>
                </a:prstGeom>
                <a:noFill/>
              </p:spPr>
              <p:txBody>
                <a:bodyPr wrap="none" rtlCol="0">
                  <a:spAutoFit/>
                </a:bodyPr>
                <a:lstStyle/>
                <a:p>
                  <a:pPr algn="ctr"/>
                  <a:r>
                    <a:rPr lang="en-US" altLang="zh-CN" sz="1400" dirty="0">
                      <a:latin typeface="Times New Roman" panose="02020603050405020304" pitchFamily="18" charset="0"/>
                      <a:cs typeface="Times New Roman" panose="02020603050405020304" pitchFamily="18" charset="0"/>
                    </a:rPr>
                    <a:t>History</a:t>
                  </a:r>
                  <a:r>
                    <a:rPr lang="zh-CN" altLang="en-US" sz="1400" dirty="0">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Model</a:t>
                  </a:r>
                  <a:r>
                    <a:rPr lang="zh-CN" altLang="en-US" sz="1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CN" sz="1400" i="1" smtClean="0">
                              <a:latin typeface="Cambria Math" panose="02040503050406030204" pitchFamily="18" charset="0"/>
                              <a:cs typeface="Times New Roman" panose="02020603050405020304" pitchFamily="18" charset="0"/>
                            </a:rPr>
                          </m:ctrlPr>
                        </m:sSubPr>
                        <m:e>
                          <m:r>
                            <a:rPr lang="en-US" altLang="zh-CN" sz="1400" b="0" i="1" smtClean="0">
                              <a:latin typeface="Cambria Math" panose="02040503050406030204" pitchFamily="18" charset="0"/>
                              <a:cs typeface="Times New Roman" panose="02020603050405020304" pitchFamily="18" charset="0"/>
                            </a:rPr>
                            <m:t>𝐻</m:t>
                          </m:r>
                        </m:e>
                        <m:sub>
                          <m:r>
                            <a:rPr lang="en-US" altLang="zh-CN" sz="1400" b="0" i="1" smtClean="0">
                              <a:latin typeface="Cambria Math" panose="02040503050406030204" pitchFamily="18" charset="0"/>
                              <a:cs typeface="Times New Roman" panose="02020603050405020304" pitchFamily="18" charset="0"/>
                            </a:rPr>
                            <m:t>𝑡</m:t>
                          </m:r>
                          <m:r>
                            <a:rPr lang="en-US" altLang="zh-CN" sz="1400" b="0" i="1" smtClean="0">
                              <a:latin typeface="Cambria Math" panose="02040503050406030204" pitchFamily="18" charset="0"/>
                              <a:cs typeface="Times New Roman" panose="02020603050405020304" pitchFamily="18" charset="0"/>
                            </a:rPr>
                            <m:t>−1</m:t>
                          </m:r>
                        </m:sub>
                      </m:sSub>
                    </m:oMath>
                  </a14:m>
                  <a:endParaRPr lang="en-US" sz="1400" dirty="0">
                    <a:latin typeface="Times New Roman" panose="02020603050405020304" pitchFamily="18" charset="0"/>
                    <a:cs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id="{7CEC966E-CD7D-943A-522C-777F3ACF2CBB}"/>
                    </a:ext>
                  </a:extLst>
                </p:cNvPr>
                <p:cNvSpPr txBox="1">
                  <a:spLocks noRot="1" noChangeAspect="1" noMove="1" noResize="1" noEditPoints="1" noAdjustHandles="1" noChangeArrowheads="1" noChangeShapeType="1" noTextEdit="1"/>
                </p:cNvSpPr>
                <p:nvPr/>
              </p:nvSpPr>
              <p:spPr>
                <a:xfrm>
                  <a:off x="5669509" y="2165476"/>
                  <a:ext cx="1642244" cy="307777"/>
                </a:xfrm>
                <a:prstGeom prst="rect">
                  <a:avLst/>
                </a:prstGeom>
                <a:blipFill>
                  <a:blip r:embed="rId5"/>
                  <a:stretch>
                    <a:fillRect l="-769" t="-4000" b="-20000"/>
                  </a:stretch>
                </a:blipFill>
              </p:spPr>
              <p:txBody>
                <a:bodyPr/>
                <a:lstStyle/>
                <a:p>
                  <a:r>
                    <a:rPr lang="en-US">
                      <a:noFill/>
                    </a:rPr>
                    <a:t> </a:t>
                  </a:r>
                </a:p>
              </p:txBody>
            </p:sp>
          </mc:Fallback>
        </mc:AlternateContent>
        <p:sp>
          <p:nvSpPr>
            <p:cNvPr id="14" name="Rectangle 13">
              <a:extLst>
                <a:ext uri="{FF2B5EF4-FFF2-40B4-BE49-F238E27FC236}">
                  <a16:creationId xmlns:a16="http://schemas.microsoft.com/office/drawing/2014/main" id="{551797A8-9E36-0548-5280-9F9F56A89174}"/>
                </a:ext>
              </a:extLst>
            </p:cNvPr>
            <p:cNvSpPr/>
            <p:nvPr/>
          </p:nvSpPr>
          <p:spPr>
            <a:xfrm>
              <a:off x="2234230" y="1595901"/>
              <a:ext cx="2307536" cy="2564553"/>
            </a:xfrm>
            <a:prstGeom prst="rect">
              <a:avLst/>
            </a:prstGeom>
            <a:noFill/>
            <a:ln w="1905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Elbow Connector 14">
              <a:extLst>
                <a:ext uri="{FF2B5EF4-FFF2-40B4-BE49-F238E27FC236}">
                  <a16:creationId xmlns:a16="http://schemas.microsoft.com/office/drawing/2014/main" id="{82D1C4F9-3654-9C0B-EC50-E4942ACA55CA}"/>
                </a:ext>
              </a:extLst>
            </p:cNvPr>
            <p:cNvCxnSpPr>
              <a:cxnSpLocks/>
              <a:stCxn id="27" idx="3"/>
              <a:endCxn id="29" idx="1"/>
            </p:cNvCxnSpPr>
            <p:nvPr/>
          </p:nvCxnSpPr>
          <p:spPr>
            <a:xfrm>
              <a:off x="3633882" y="3423410"/>
              <a:ext cx="1440554" cy="210503"/>
            </a:xfrm>
            <a:prstGeom prst="bentConnector3">
              <a:avLst>
                <a:gd name="adj1" fmla="val 7813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D1A4D252-37C0-FC9F-E9A1-E3F7F988DD1E}"/>
                    </a:ext>
                  </a:extLst>
                </p:cNvPr>
                <p:cNvSpPr txBox="1"/>
                <p:nvPr/>
              </p:nvSpPr>
              <p:spPr>
                <a:xfrm>
                  <a:off x="2271452" y="3789565"/>
                  <a:ext cx="2270312" cy="307777"/>
                </a:xfrm>
                <a:prstGeom prst="rect">
                  <a:avLst/>
                </a:prstGeom>
                <a:noFill/>
              </p:spPr>
              <p:txBody>
                <a:bodyPr wrap="square">
                  <a:spAutoFit/>
                </a:bodyPr>
                <a:lstStyle/>
                <a:p>
                  <a:pPr algn="ctr"/>
                  <a:r>
                    <a:rPr lang="en-US" sz="1400" dirty="0">
                      <a:solidFill>
                        <a:schemeClr val="tx1"/>
                      </a:solidFill>
                    </a:rPr>
                    <a:t>Current Domain Data: </a:t>
                  </a:r>
                  <a14:m>
                    <m:oMath xmlns:m="http://schemas.openxmlformats.org/officeDocument/2006/math">
                      <m:sSub>
                        <m:sSubPr>
                          <m:ctrlPr>
                            <a:rPr lang="en-US" sz="1400" i="1" smtClean="0">
                              <a:solidFill>
                                <a:schemeClr val="tx1"/>
                              </a:solidFill>
                              <a:latin typeface="Cambria Math" panose="02040503050406030204" pitchFamily="18" charset="0"/>
                            </a:rPr>
                          </m:ctrlPr>
                        </m:sSubPr>
                        <m:e>
                          <m:r>
                            <a:rPr lang="en-US" sz="1400" i="1" smtClean="0">
                              <a:solidFill>
                                <a:schemeClr val="tx1"/>
                              </a:solidFill>
                              <a:latin typeface="Cambria Math" panose="02040503050406030204" pitchFamily="18" charset="0"/>
                              <a:ea typeface="Cambria Math" panose="02040503050406030204" pitchFamily="18" charset="0"/>
                            </a:rPr>
                            <m:t>𝒮</m:t>
                          </m:r>
                        </m:e>
                        <m:sub>
                          <m:r>
                            <a:rPr lang="en-US" altLang="zh-CN" sz="1400" b="0" i="1" smtClean="0">
                              <a:solidFill>
                                <a:schemeClr val="tx1"/>
                              </a:solidFill>
                              <a:latin typeface="Cambria Math" panose="02040503050406030204" pitchFamily="18" charset="0"/>
                              <a:ea typeface="Cambria Math" panose="02040503050406030204" pitchFamily="18" charset="0"/>
                            </a:rPr>
                            <m:t>𝑡</m:t>
                          </m:r>
                        </m:sub>
                      </m:sSub>
                    </m:oMath>
                  </a14:m>
                  <a:endParaRPr lang="en-US" sz="1400" dirty="0"/>
                </a:p>
              </p:txBody>
            </p:sp>
          </mc:Choice>
          <mc:Fallback xmlns="">
            <p:sp>
              <p:nvSpPr>
                <p:cNvPr id="17" name="TextBox 16">
                  <a:extLst>
                    <a:ext uri="{FF2B5EF4-FFF2-40B4-BE49-F238E27FC236}">
                      <a16:creationId xmlns:a16="http://schemas.microsoft.com/office/drawing/2014/main" id="{D1A4D252-37C0-FC9F-E9A1-E3F7F988DD1E}"/>
                    </a:ext>
                  </a:extLst>
                </p:cNvPr>
                <p:cNvSpPr txBox="1">
                  <a:spLocks noRot="1" noChangeAspect="1" noMove="1" noResize="1" noEditPoints="1" noAdjustHandles="1" noChangeArrowheads="1" noChangeShapeType="1" noTextEdit="1"/>
                </p:cNvSpPr>
                <p:nvPr/>
              </p:nvSpPr>
              <p:spPr>
                <a:xfrm>
                  <a:off x="2271452" y="3789565"/>
                  <a:ext cx="2270312" cy="307777"/>
                </a:xfrm>
                <a:prstGeom prst="rect">
                  <a:avLst/>
                </a:prstGeom>
                <a:blipFill>
                  <a:blip r:embed="rId6"/>
                  <a:stretch>
                    <a:fillRect t="-4000" b="-24000"/>
                  </a:stretch>
                </a:blipFill>
              </p:spPr>
              <p:txBody>
                <a:bodyPr/>
                <a:lstStyle/>
                <a:p>
                  <a:r>
                    <a:rPr lang="en-US">
                      <a:noFill/>
                    </a:rPr>
                    <a:t> </a:t>
                  </a:r>
                </a:p>
              </p:txBody>
            </p:sp>
          </mc:Fallback>
        </mc:AlternateContent>
        <p:cxnSp>
          <p:nvCxnSpPr>
            <p:cNvPr id="18" name="Straight Arrow Connector 17">
              <a:extLst>
                <a:ext uri="{FF2B5EF4-FFF2-40B4-BE49-F238E27FC236}">
                  <a16:creationId xmlns:a16="http://schemas.microsoft.com/office/drawing/2014/main" id="{FD10B6CE-563C-44EB-DF96-974EBE1D1B39}"/>
                </a:ext>
              </a:extLst>
            </p:cNvPr>
            <p:cNvCxnSpPr>
              <a:cxnSpLocks/>
            </p:cNvCxnSpPr>
            <p:nvPr/>
          </p:nvCxnSpPr>
          <p:spPr>
            <a:xfrm>
              <a:off x="1944486" y="1595901"/>
              <a:ext cx="0" cy="284840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1CEFFCA8-34E1-28CD-2DD2-D0287B2A1422}"/>
                    </a:ext>
                  </a:extLst>
                </p:cNvPr>
                <p:cNvSpPr txBox="1"/>
                <p:nvPr/>
              </p:nvSpPr>
              <p:spPr>
                <a:xfrm>
                  <a:off x="1677864" y="3463987"/>
                  <a:ext cx="14991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𝑡</m:t>
                        </m:r>
                      </m:oMath>
                    </m:oMathPara>
                  </a14:m>
                  <a:endParaRPr lang="en-US" dirty="0"/>
                </a:p>
              </p:txBody>
            </p:sp>
          </mc:Choice>
          <mc:Fallback xmlns="">
            <p:sp>
              <p:nvSpPr>
                <p:cNvPr id="19" name="TextBox 18">
                  <a:extLst>
                    <a:ext uri="{FF2B5EF4-FFF2-40B4-BE49-F238E27FC236}">
                      <a16:creationId xmlns:a16="http://schemas.microsoft.com/office/drawing/2014/main" id="{1CEFFCA8-34E1-28CD-2DD2-D0287B2A1422}"/>
                    </a:ext>
                  </a:extLst>
                </p:cNvPr>
                <p:cNvSpPr txBox="1">
                  <a:spLocks noRot="1" noChangeAspect="1" noMove="1" noResize="1" noEditPoints="1" noAdjustHandles="1" noChangeArrowheads="1" noChangeShapeType="1" noTextEdit="1"/>
                </p:cNvSpPr>
                <p:nvPr/>
              </p:nvSpPr>
              <p:spPr>
                <a:xfrm>
                  <a:off x="1677864" y="3463987"/>
                  <a:ext cx="149913" cy="276999"/>
                </a:xfrm>
                <a:prstGeom prst="rect">
                  <a:avLst/>
                </a:prstGeom>
                <a:blipFill>
                  <a:blip r:embed="rId7"/>
                  <a:stretch>
                    <a:fillRect l="-23077" r="-30769" b="-4545"/>
                  </a:stretch>
                </a:blipFill>
              </p:spPr>
              <p:txBody>
                <a:bodyPr/>
                <a:lstStyle/>
                <a:p>
                  <a:r>
                    <a:rPr lang="en-US">
                      <a:noFill/>
                    </a:rPr>
                    <a:t> </a:t>
                  </a:r>
                </a:p>
              </p:txBody>
            </p:sp>
          </mc:Fallback>
        </mc:AlternateContent>
        <p:cxnSp>
          <p:nvCxnSpPr>
            <p:cNvPr id="20" name="Straight Connector 19">
              <a:extLst>
                <a:ext uri="{FF2B5EF4-FFF2-40B4-BE49-F238E27FC236}">
                  <a16:creationId xmlns:a16="http://schemas.microsoft.com/office/drawing/2014/main" id="{14DD3EB6-597B-54FF-9879-31ED7C3175FA}"/>
                </a:ext>
              </a:extLst>
            </p:cNvPr>
            <p:cNvCxnSpPr>
              <a:stCxn id="19" idx="3"/>
            </p:cNvCxnSpPr>
            <p:nvPr/>
          </p:nvCxnSpPr>
          <p:spPr>
            <a:xfrm flipV="1">
              <a:off x="1827777" y="3602486"/>
              <a:ext cx="105911"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556B36E-6369-DD26-7CC1-F8CFEFBA4F39}"/>
                </a:ext>
              </a:extLst>
            </p:cNvPr>
            <p:cNvSpPr txBox="1"/>
            <p:nvPr/>
          </p:nvSpPr>
          <p:spPr>
            <a:xfrm>
              <a:off x="1954218" y="4208894"/>
              <a:ext cx="997389" cy="307777"/>
            </a:xfrm>
            <a:prstGeom prst="rect">
              <a:avLst/>
            </a:prstGeom>
            <a:noFill/>
          </p:spPr>
          <p:txBody>
            <a:bodyPr wrap="none" rtlCol="0">
              <a:spAutoFit/>
            </a:bodyPr>
            <a:lstStyle/>
            <a:p>
              <a:pPr algn="ctr"/>
              <a:r>
                <a:rPr lang="en-US" altLang="zh-CN" sz="1400" dirty="0">
                  <a:latin typeface="Times New Roman" panose="02020603050405020304" pitchFamily="18" charset="0"/>
                  <a:cs typeface="Times New Roman" panose="02020603050405020304" pitchFamily="18" charset="0"/>
                </a:rPr>
                <a:t>Domain</a:t>
              </a:r>
              <a:r>
                <a:rPr lang="zh-CN" altLang="en-US" sz="1400" dirty="0">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ID</a:t>
              </a:r>
              <a:endParaRPr lang="en-US" sz="1400" dirty="0">
                <a:latin typeface="Times New Roman" panose="020206030504050203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id="{017AB3EE-CC08-A70B-C21D-40DC4FF29C38}"/>
                </a:ext>
              </a:extLst>
            </p:cNvPr>
            <p:cNvSpPr/>
            <p:nvPr/>
          </p:nvSpPr>
          <p:spPr>
            <a:xfrm>
              <a:off x="3251296" y="2988310"/>
              <a:ext cx="548640" cy="548640"/>
            </a:xfrm>
            <a:prstGeom prst="rect">
              <a:avLst/>
            </a:prstGeom>
            <a:solidFill>
              <a:schemeClr val="bg1">
                <a:lumMod val="5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EBCAB0B-C82D-3982-4A3E-A236E463F58F}"/>
                </a:ext>
              </a:extLst>
            </p:cNvPr>
            <p:cNvSpPr/>
            <p:nvPr/>
          </p:nvSpPr>
          <p:spPr>
            <a:xfrm>
              <a:off x="3168269" y="3067970"/>
              <a:ext cx="548640" cy="548640"/>
            </a:xfrm>
            <a:prstGeom prst="rect">
              <a:avLst/>
            </a:prstGeom>
            <a:solidFill>
              <a:schemeClr val="bg1">
                <a:lumMod val="5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C7AAEC6-20A4-3CB5-C2B0-79A27591B4BB}"/>
                </a:ext>
              </a:extLst>
            </p:cNvPr>
            <p:cNvSpPr/>
            <p:nvPr/>
          </p:nvSpPr>
          <p:spPr>
            <a:xfrm>
              <a:off x="3085242" y="3149090"/>
              <a:ext cx="548640" cy="548640"/>
            </a:xfrm>
            <a:prstGeom prst="rect">
              <a:avLst/>
            </a:prstGeom>
            <a:solidFill>
              <a:schemeClr val="bg1">
                <a:lumMod val="5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B4CC071-F00A-5DFD-64B3-145316B40809}"/>
                </a:ext>
              </a:extLst>
            </p:cNvPr>
            <p:cNvSpPr/>
            <p:nvPr/>
          </p:nvSpPr>
          <p:spPr>
            <a:xfrm>
              <a:off x="2993802" y="3230210"/>
              <a:ext cx="548640" cy="548640"/>
            </a:xfrm>
            <a:prstGeom prst="rect">
              <a:avLst/>
            </a:prstGeom>
            <a:solidFill>
              <a:schemeClr val="bg1">
                <a:lumMod val="5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B83BC50-4C93-E8F8-E912-AFA807D0FA9F}"/>
                </a:ext>
              </a:extLst>
            </p:cNvPr>
            <p:cNvSpPr/>
            <p:nvPr/>
          </p:nvSpPr>
          <p:spPr>
            <a:xfrm>
              <a:off x="5074436" y="3191480"/>
              <a:ext cx="2918564" cy="884866"/>
            </a:xfrm>
            <a:prstGeom prst="rect">
              <a:avLst/>
            </a:prstGeom>
            <a:noFill/>
            <a:ln w="1905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a:extLst>
                <a:ext uri="{FF2B5EF4-FFF2-40B4-BE49-F238E27FC236}">
                  <a16:creationId xmlns:a16="http://schemas.microsoft.com/office/drawing/2014/main" id="{6CDC68C2-9ED2-8FBD-5A17-BED012218CA9}"/>
                </a:ext>
              </a:extLst>
            </p:cNvPr>
            <p:cNvSpPr/>
            <p:nvPr/>
          </p:nvSpPr>
          <p:spPr>
            <a:xfrm rot="5400000">
              <a:off x="5588977" y="2941935"/>
              <a:ext cx="441038" cy="1265627"/>
            </a:xfrm>
            <a:prstGeom prst="trapezoid">
              <a:avLst>
                <a:gd name="adj" fmla="val 22043"/>
              </a:avLst>
            </a:prstGeom>
            <a:noFill/>
            <a:ln w="19050"/>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31" name="Trapezoid 30">
              <a:extLst>
                <a:ext uri="{FF2B5EF4-FFF2-40B4-BE49-F238E27FC236}">
                  <a16:creationId xmlns:a16="http://schemas.microsoft.com/office/drawing/2014/main" id="{42C1C89C-6C83-451B-C98A-26111C4DFE0C}"/>
                </a:ext>
              </a:extLst>
            </p:cNvPr>
            <p:cNvSpPr/>
            <p:nvPr/>
          </p:nvSpPr>
          <p:spPr>
            <a:xfrm rot="16200000">
              <a:off x="6963330" y="2941936"/>
              <a:ext cx="441045" cy="1265627"/>
            </a:xfrm>
            <a:prstGeom prst="trapezoid">
              <a:avLst>
                <a:gd name="adj" fmla="val 22043"/>
              </a:avLst>
            </a:prstGeom>
            <a:noFill/>
            <a:ln w="19050"/>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18A0AE42-8276-E02A-2A02-F07002743352}"/>
                    </a:ext>
                  </a:extLst>
                </p:cNvPr>
                <p:cNvSpPr txBox="1"/>
                <p:nvPr/>
              </p:nvSpPr>
              <p:spPr>
                <a:xfrm>
                  <a:off x="5799577" y="3762103"/>
                  <a:ext cx="1382110" cy="307777"/>
                </a:xfrm>
                <a:prstGeom prst="rect">
                  <a:avLst/>
                </a:prstGeom>
                <a:noFill/>
              </p:spPr>
              <p:txBody>
                <a:bodyPr wrap="none" rtlCol="0">
                  <a:spAutoFit/>
                </a:bodyPr>
                <a:lstStyle/>
                <a:p>
                  <a:pPr algn="ctr"/>
                  <a:r>
                    <a:rPr lang="en-US" altLang="zh-CN" sz="1400" dirty="0">
                      <a:latin typeface="Times New Roman" panose="02020603050405020304" pitchFamily="18" charset="0"/>
                      <a:cs typeface="Times New Roman" panose="02020603050405020304" pitchFamily="18" charset="0"/>
                    </a:rPr>
                    <a:t>Current Model </a:t>
                  </a:r>
                  <a14:m>
                    <m:oMath xmlns:m="http://schemas.openxmlformats.org/officeDocument/2006/math">
                      <m:r>
                        <a:rPr lang="en-US" altLang="zh-CN" sz="1400" i="1" dirty="0" smtClean="0">
                          <a:latin typeface="Cambria Math" panose="02040503050406030204" pitchFamily="18" charset="0"/>
                          <a:cs typeface="Times New Roman" panose="02020603050405020304" pitchFamily="18" charset="0"/>
                        </a:rPr>
                        <m:t>h</m:t>
                      </m:r>
                    </m:oMath>
                  </a14:m>
                  <a:endParaRPr lang="en-US" sz="1400" dirty="0">
                    <a:latin typeface="Times New Roman" panose="02020603050405020304" pitchFamily="18" charset="0"/>
                    <a:cs typeface="Times New Roman" panose="02020603050405020304" pitchFamily="18" charset="0"/>
                  </a:endParaRPr>
                </a:p>
              </p:txBody>
            </p:sp>
          </mc:Choice>
          <mc:Fallback xmlns="">
            <p:sp>
              <p:nvSpPr>
                <p:cNvPr id="32" name="TextBox 31">
                  <a:extLst>
                    <a:ext uri="{FF2B5EF4-FFF2-40B4-BE49-F238E27FC236}">
                      <a16:creationId xmlns:a16="http://schemas.microsoft.com/office/drawing/2014/main" id="{18A0AE42-8276-E02A-2A02-F07002743352}"/>
                    </a:ext>
                  </a:extLst>
                </p:cNvPr>
                <p:cNvSpPr txBox="1">
                  <a:spLocks noRot="1" noChangeAspect="1" noMove="1" noResize="1" noEditPoints="1" noAdjustHandles="1" noChangeArrowheads="1" noChangeShapeType="1" noTextEdit="1"/>
                </p:cNvSpPr>
                <p:nvPr/>
              </p:nvSpPr>
              <p:spPr>
                <a:xfrm>
                  <a:off x="5799577" y="3762103"/>
                  <a:ext cx="1382110" cy="307777"/>
                </a:xfrm>
                <a:prstGeom prst="rect">
                  <a:avLst/>
                </a:prstGeom>
                <a:blipFill>
                  <a:blip r:embed="rId8"/>
                  <a:stretch>
                    <a:fillRect l="-1818" t="-4000" b="-24000"/>
                  </a:stretch>
                </a:blipFill>
              </p:spPr>
              <p:txBody>
                <a:bodyPr/>
                <a:lstStyle/>
                <a:p>
                  <a:r>
                    <a:rPr lang="en-US">
                      <a:noFill/>
                    </a:rPr>
                    <a:t> </a:t>
                  </a:r>
                </a:p>
              </p:txBody>
            </p:sp>
          </mc:Fallback>
        </mc:AlternateContent>
        <p:cxnSp>
          <p:nvCxnSpPr>
            <p:cNvPr id="33" name="Elbow Connector 32">
              <a:extLst>
                <a:ext uri="{FF2B5EF4-FFF2-40B4-BE49-F238E27FC236}">
                  <a16:creationId xmlns:a16="http://schemas.microsoft.com/office/drawing/2014/main" id="{0663C50E-3E48-6C1B-0C1F-E530488C958A}"/>
                </a:ext>
              </a:extLst>
            </p:cNvPr>
            <p:cNvCxnSpPr>
              <a:cxnSpLocks/>
              <a:stCxn id="27" idx="3"/>
              <a:endCxn id="8" idx="1"/>
            </p:cNvCxnSpPr>
            <p:nvPr/>
          </p:nvCxnSpPr>
          <p:spPr>
            <a:xfrm flipV="1">
              <a:off x="3633882" y="2037286"/>
              <a:ext cx="1440554" cy="1386124"/>
            </a:xfrm>
            <a:prstGeom prst="bentConnector3">
              <a:avLst>
                <a:gd name="adj1" fmla="val 7813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E553F6A-1FA5-FF52-4123-86662F6A9201}"/>
                </a:ext>
              </a:extLst>
            </p:cNvPr>
            <p:cNvCxnSpPr>
              <a:cxnSpLocks/>
              <a:stCxn id="29" idx="3"/>
              <a:endCxn id="35" idx="1"/>
            </p:cNvCxnSpPr>
            <p:nvPr/>
          </p:nvCxnSpPr>
          <p:spPr>
            <a:xfrm>
              <a:off x="7993000" y="3633913"/>
              <a:ext cx="57354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BC4CDD06-A33E-0CB9-69C0-7D0C011BF136}"/>
                    </a:ext>
                  </a:extLst>
                </p:cNvPr>
                <p:cNvSpPr txBox="1"/>
                <p:nvPr/>
              </p:nvSpPr>
              <p:spPr>
                <a:xfrm>
                  <a:off x="8566541" y="3298148"/>
                  <a:ext cx="2080367" cy="671530"/>
                </a:xfrm>
                <a:prstGeom prst="rect">
                  <a:avLst/>
                </a:prstGeom>
                <a:noFill/>
              </p:spPr>
              <p:txBody>
                <a:bodyPr wrap="square">
                  <a:spAutoFit/>
                </a:bodyPr>
                <a:lstStyle/>
                <a:p>
                  <a:pPr algn="ctr"/>
                  <a:r>
                    <a:rPr lang="en-US" altLang="zh-CN" b="1" i="1" dirty="0">
                      <a:latin typeface="Times New Roman" panose="02020603050405020304" pitchFamily="18" charset="0"/>
                      <a:cs typeface="Times New Roman" panose="02020603050405020304" pitchFamily="18" charset="0"/>
                    </a:rPr>
                    <a:t>Classification</a:t>
                  </a:r>
                  <a:r>
                    <a:rPr lang="zh-CN" altLang="en-US" b="1" i="1" dirty="0">
                      <a:latin typeface="Times New Roman" panose="02020603050405020304" pitchFamily="18" charset="0"/>
                      <a:cs typeface="Times New Roman" panose="02020603050405020304" pitchFamily="18" charset="0"/>
                    </a:rPr>
                    <a:t> </a:t>
                  </a:r>
                  <a:r>
                    <a:rPr lang="en-US" altLang="zh-CN" b="1" i="1" dirty="0">
                      <a:latin typeface="Times New Roman" panose="02020603050405020304" pitchFamily="18" charset="0"/>
                      <a:cs typeface="Times New Roman" panose="02020603050405020304" pitchFamily="18" charset="0"/>
                    </a:rPr>
                    <a:t>Loss</a:t>
                  </a:r>
                  <a:r>
                    <a:rPr lang="zh-CN" altLang="en-US" b="1" i="1" dirty="0">
                      <a:latin typeface="Times New Roman" panose="02020603050405020304" pitchFamily="18" charset="0"/>
                      <a:cs typeface="Times New Roman" panose="02020603050405020304" pitchFamily="18" charset="0"/>
                    </a:rPr>
                    <a:t> </a:t>
                  </a:r>
                  <a:endParaRPr lang="en-US" altLang="zh-CN" b="1" i="1" dirty="0">
                    <a:latin typeface="Times New Roman" panose="02020603050405020304" pitchFamily="18" charset="0"/>
                    <a:cs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sSub>
                          <m:sSubPr>
                            <m:ctrlPr>
                              <a:rPr lang="en-US" sz="1800" i="1" smtClean="0">
                                <a:solidFill>
                                  <a:schemeClr val="tx1"/>
                                </a:solidFill>
                                <a:latin typeface="Cambria Math" panose="02040503050406030204" pitchFamily="18" charset="0"/>
                              </a:rPr>
                            </m:ctrlPr>
                          </m:sSubPr>
                          <m:e>
                            <m:r>
                              <a:rPr lang="en-US" sz="1800" i="1" smtClean="0">
                                <a:solidFill>
                                  <a:schemeClr val="tx1"/>
                                </a:solidFill>
                                <a:latin typeface="Cambria Math" panose="02040503050406030204" pitchFamily="18" charset="0"/>
                                <a:ea typeface="Cambria Math" panose="02040503050406030204" pitchFamily="18" charset="0"/>
                              </a:rPr>
                              <m:t>𝜖</m:t>
                            </m:r>
                          </m:e>
                          <m:sub>
                            <m:sSub>
                              <m:sSubPr>
                                <m:ctrlPr>
                                  <a:rPr lang="en-US" sz="1800" i="1" smtClean="0">
                                    <a:solidFill>
                                      <a:schemeClr val="tx1"/>
                                    </a:solidFill>
                                    <a:latin typeface="Cambria Math" panose="02040503050406030204" pitchFamily="18" charset="0"/>
                                  </a:rPr>
                                </m:ctrlPr>
                              </m:sSubPr>
                              <m:e>
                                <m:r>
                                  <a:rPr lang="en-US" sz="1800" i="1" smtClean="0">
                                    <a:solidFill>
                                      <a:schemeClr val="tx1"/>
                                    </a:solidFill>
                                    <a:latin typeface="Cambria Math" panose="02040503050406030204" pitchFamily="18" charset="0"/>
                                    <a:ea typeface="Cambria Math" panose="02040503050406030204" pitchFamily="18" charset="0"/>
                                  </a:rPr>
                                  <m:t>𝒟</m:t>
                                </m:r>
                              </m:e>
                              <m:sub>
                                <m:r>
                                  <a:rPr lang="en-US" altLang="zh-CN" sz="1800" b="0" i="1" smtClean="0">
                                    <a:solidFill>
                                      <a:schemeClr val="tx1"/>
                                    </a:solidFill>
                                    <a:latin typeface="Cambria Math" panose="02040503050406030204" pitchFamily="18" charset="0"/>
                                    <a:ea typeface="Cambria Math" panose="02040503050406030204" pitchFamily="18" charset="0"/>
                                  </a:rPr>
                                  <m:t>𝑡</m:t>
                                </m:r>
                              </m:sub>
                            </m:sSub>
                          </m:sub>
                        </m:sSub>
                        <m:r>
                          <a:rPr lang="en-US" altLang="zh-CN" sz="1800" b="0" i="1" smtClean="0">
                            <a:solidFill>
                              <a:schemeClr val="tx1"/>
                            </a:solidFill>
                            <a:latin typeface="Cambria Math" panose="02040503050406030204" pitchFamily="18" charset="0"/>
                          </a:rPr>
                          <m:t>(</m:t>
                        </m:r>
                        <m:r>
                          <a:rPr lang="en-US" altLang="zh-CN" sz="1800" b="0" i="1" smtClean="0">
                            <a:solidFill>
                              <a:schemeClr val="tx1"/>
                            </a:solidFill>
                            <a:latin typeface="Cambria Math" panose="02040503050406030204" pitchFamily="18" charset="0"/>
                          </a:rPr>
                          <m:t>h</m:t>
                        </m:r>
                        <m:r>
                          <a:rPr lang="en-US" altLang="zh-CN" sz="1800" b="0" i="1" smtClean="0">
                            <a:solidFill>
                              <a:schemeClr val="tx1"/>
                            </a:solidFill>
                            <a:latin typeface="Cambria Math" panose="02040503050406030204" pitchFamily="18" charset="0"/>
                          </a:rPr>
                          <m:t>)</m:t>
                        </m:r>
                      </m:oMath>
                    </m:oMathPara>
                  </a14:m>
                  <a:endParaRPr lang="en-US" b="1" i="1" dirty="0">
                    <a:latin typeface="Times New Roman" panose="02020603050405020304" pitchFamily="18" charset="0"/>
                    <a:cs typeface="Times New Roman" panose="02020603050405020304" pitchFamily="18" charset="0"/>
                  </a:endParaRPr>
                </a:p>
              </p:txBody>
            </p:sp>
          </mc:Choice>
          <mc:Fallback xmlns="">
            <p:sp>
              <p:nvSpPr>
                <p:cNvPr id="35" name="TextBox 34">
                  <a:extLst>
                    <a:ext uri="{FF2B5EF4-FFF2-40B4-BE49-F238E27FC236}">
                      <a16:creationId xmlns:a16="http://schemas.microsoft.com/office/drawing/2014/main" id="{BC4CDD06-A33E-0CB9-69C0-7D0C011BF136}"/>
                    </a:ext>
                  </a:extLst>
                </p:cNvPr>
                <p:cNvSpPr txBox="1">
                  <a:spLocks noRot="1" noChangeAspect="1" noMove="1" noResize="1" noEditPoints="1" noAdjustHandles="1" noChangeArrowheads="1" noChangeShapeType="1" noTextEdit="1"/>
                </p:cNvSpPr>
                <p:nvPr/>
              </p:nvSpPr>
              <p:spPr>
                <a:xfrm>
                  <a:off x="8566541" y="3298148"/>
                  <a:ext cx="2080367" cy="671530"/>
                </a:xfrm>
                <a:prstGeom prst="rect">
                  <a:avLst/>
                </a:prstGeom>
                <a:blipFill>
                  <a:blip r:embed="rId9"/>
                  <a:stretch>
                    <a:fillRect t="-1818" b="-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127BA966-6FCB-EC75-D937-750FB11629D2}"/>
                    </a:ext>
                  </a:extLst>
                </p:cNvPr>
                <p:cNvSpPr txBox="1"/>
                <p:nvPr/>
              </p:nvSpPr>
              <p:spPr>
                <a:xfrm>
                  <a:off x="8566541" y="2214750"/>
                  <a:ext cx="2080367" cy="681212"/>
                </a:xfrm>
                <a:prstGeom prst="rect">
                  <a:avLst/>
                </a:prstGeom>
                <a:noFill/>
              </p:spPr>
              <p:txBody>
                <a:bodyPr wrap="square">
                  <a:spAutoFit/>
                </a:bodyPr>
                <a:lstStyle/>
                <a:p>
                  <a:pPr algn="ctr"/>
                  <a:r>
                    <a:rPr lang="en-US" altLang="zh-CN" b="1" i="1" dirty="0">
                      <a:latin typeface="Times New Roman" panose="02020603050405020304" pitchFamily="18" charset="0"/>
                      <a:cs typeface="Times New Roman" panose="02020603050405020304" pitchFamily="18" charset="0"/>
                    </a:rPr>
                    <a:t>Distillation</a:t>
                  </a:r>
                  <a:r>
                    <a:rPr lang="zh-CN" altLang="en-US" b="1" i="1" dirty="0">
                      <a:latin typeface="Times New Roman" panose="02020603050405020304" pitchFamily="18" charset="0"/>
                      <a:cs typeface="Times New Roman" panose="02020603050405020304" pitchFamily="18" charset="0"/>
                    </a:rPr>
                    <a:t> </a:t>
                  </a:r>
                  <a:r>
                    <a:rPr lang="en-US" altLang="zh-CN" b="1" i="1" dirty="0">
                      <a:latin typeface="Times New Roman" panose="02020603050405020304" pitchFamily="18" charset="0"/>
                      <a:cs typeface="Times New Roman" panose="02020603050405020304" pitchFamily="18" charset="0"/>
                    </a:rPr>
                    <a:t>Loss</a:t>
                  </a:r>
                  <a:r>
                    <a:rPr lang="zh-CN" altLang="en-US" b="1" i="1"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1800" i="1" smtClean="0">
                              <a:solidFill>
                                <a:schemeClr val="tx1"/>
                              </a:solidFill>
                              <a:latin typeface="Cambria Math" panose="02040503050406030204" pitchFamily="18" charset="0"/>
                            </a:rPr>
                          </m:ctrlPr>
                        </m:sSubPr>
                        <m:e>
                          <m:r>
                            <a:rPr lang="en-US" sz="1800" i="1" smtClean="0">
                              <a:solidFill>
                                <a:schemeClr val="tx1"/>
                              </a:solidFill>
                              <a:latin typeface="Cambria Math" panose="02040503050406030204" pitchFamily="18" charset="0"/>
                              <a:ea typeface="Cambria Math" panose="02040503050406030204" pitchFamily="18" charset="0"/>
                            </a:rPr>
                            <m:t>𝜖</m:t>
                          </m:r>
                        </m:e>
                        <m:sub>
                          <m:sSub>
                            <m:sSubPr>
                              <m:ctrlPr>
                                <a:rPr lang="en-US" sz="1800" i="1" smtClean="0">
                                  <a:solidFill>
                                    <a:schemeClr val="tx1"/>
                                  </a:solidFill>
                                  <a:latin typeface="Cambria Math" panose="02040503050406030204" pitchFamily="18" charset="0"/>
                                </a:rPr>
                              </m:ctrlPr>
                            </m:sSubPr>
                            <m:e>
                              <m:r>
                                <a:rPr lang="en-US" sz="1800" i="1" smtClean="0">
                                  <a:solidFill>
                                    <a:schemeClr val="tx1"/>
                                  </a:solidFill>
                                  <a:latin typeface="Cambria Math" panose="02040503050406030204" pitchFamily="18" charset="0"/>
                                  <a:ea typeface="Cambria Math" panose="02040503050406030204" pitchFamily="18" charset="0"/>
                                </a:rPr>
                                <m:t>𝒟</m:t>
                              </m:r>
                            </m:e>
                            <m:sub>
                              <m:r>
                                <a:rPr lang="en-US" altLang="zh-CN" sz="1800" b="0" i="1" smtClean="0">
                                  <a:solidFill>
                                    <a:schemeClr val="tx1"/>
                                  </a:solidFill>
                                  <a:latin typeface="Cambria Math" panose="02040503050406030204" pitchFamily="18" charset="0"/>
                                  <a:ea typeface="Cambria Math" panose="02040503050406030204" pitchFamily="18" charset="0"/>
                                </a:rPr>
                                <m:t>𝑡</m:t>
                              </m:r>
                            </m:sub>
                          </m:sSub>
                        </m:sub>
                      </m:sSub>
                      <m:r>
                        <a:rPr lang="en-US" altLang="zh-CN" sz="1800" b="0" i="1" smtClean="0">
                          <a:solidFill>
                            <a:schemeClr val="tx1"/>
                          </a:solidFill>
                          <a:latin typeface="Cambria Math" panose="02040503050406030204" pitchFamily="18" charset="0"/>
                        </a:rPr>
                        <m:t>(</m:t>
                      </m:r>
                      <m:r>
                        <a:rPr lang="en-US" altLang="zh-CN" sz="1800" b="0" i="1" smtClean="0">
                          <a:solidFill>
                            <a:schemeClr val="tx1"/>
                          </a:solidFill>
                          <a:latin typeface="Cambria Math" panose="02040503050406030204" pitchFamily="18" charset="0"/>
                        </a:rPr>
                        <m:t>h</m:t>
                      </m:r>
                      <m:r>
                        <a:rPr lang="en-US" altLang="zh-CN" sz="1800" b="0" i="1" smtClean="0">
                          <a:solidFill>
                            <a:schemeClr val="tx1"/>
                          </a:solidFill>
                          <a:latin typeface="Cambria Math" panose="02040503050406030204" pitchFamily="18" charset="0"/>
                        </a:rPr>
                        <m:t>,</m:t>
                      </m:r>
                      <m:sSub>
                        <m:sSubPr>
                          <m:ctrlPr>
                            <a:rPr lang="en-US" altLang="zh-CN" sz="1800" b="0" i="1" smtClean="0">
                              <a:solidFill>
                                <a:schemeClr val="tx1"/>
                              </a:solidFill>
                              <a:latin typeface="Cambria Math" panose="02040503050406030204" pitchFamily="18" charset="0"/>
                            </a:rPr>
                          </m:ctrlPr>
                        </m:sSubPr>
                        <m:e>
                          <m:r>
                            <a:rPr lang="en-US" altLang="zh-CN" sz="1800" b="0" i="1" smtClean="0">
                              <a:solidFill>
                                <a:schemeClr val="tx1"/>
                              </a:solidFill>
                              <a:latin typeface="Cambria Math" panose="02040503050406030204" pitchFamily="18" charset="0"/>
                            </a:rPr>
                            <m:t>𝐻</m:t>
                          </m:r>
                        </m:e>
                        <m:sub>
                          <m:r>
                            <a:rPr lang="en-US" altLang="zh-CN" sz="1800" b="0" i="1" smtClean="0">
                              <a:solidFill>
                                <a:schemeClr val="tx1"/>
                              </a:solidFill>
                              <a:latin typeface="Cambria Math" panose="02040503050406030204" pitchFamily="18" charset="0"/>
                            </a:rPr>
                            <m:t>𝑡</m:t>
                          </m:r>
                          <m:r>
                            <a:rPr lang="en-US" altLang="zh-CN" sz="1800" b="0" i="1" smtClean="0">
                              <a:solidFill>
                                <a:schemeClr val="tx1"/>
                              </a:solidFill>
                              <a:latin typeface="Cambria Math" panose="02040503050406030204" pitchFamily="18" charset="0"/>
                            </a:rPr>
                            <m:t>−1</m:t>
                          </m:r>
                        </m:sub>
                      </m:sSub>
                      <m:r>
                        <a:rPr lang="en-US" altLang="zh-CN" sz="1800" b="0" i="1" smtClean="0">
                          <a:solidFill>
                            <a:schemeClr val="tx1"/>
                          </a:solidFill>
                          <a:latin typeface="Cambria Math" panose="02040503050406030204" pitchFamily="18" charset="0"/>
                        </a:rPr>
                        <m:t>)</m:t>
                      </m:r>
                    </m:oMath>
                  </a14:m>
                  <a:endParaRPr lang="en-US" b="1" i="1" dirty="0">
                    <a:latin typeface="Times New Roman" panose="02020603050405020304" pitchFamily="18" charset="0"/>
                    <a:cs typeface="Times New Roman" panose="02020603050405020304" pitchFamily="18" charset="0"/>
                  </a:endParaRPr>
                </a:p>
              </p:txBody>
            </p:sp>
          </mc:Choice>
          <mc:Fallback xmlns="">
            <p:sp>
              <p:nvSpPr>
                <p:cNvPr id="36" name="TextBox 35">
                  <a:extLst>
                    <a:ext uri="{FF2B5EF4-FFF2-40B4-BE49-F238E27FC236}">
                      <a16:creationId xmlns:a16="http://schemas.microsoft.com/office/drawing/2014/main" id="{127BA966-6FCB-EC75-D937-750FB11629D2}"/>
                    </a:ext>
                  </a:extLst>
                </p:cNvPr>
                <p:cNvSpPr txBox="1">
                  <a:spLocks noRot="1" noChangeAspect="1" noMove="1" noResize="1" noEditPoints="1" noAdjustHandles="1" noChangeArrowheads="1" noChangeShapeType="1" noTextEdit="1"/>
                </p:cNvSpPr>
                <p:nvPr/>
              </p:nvSpPr>
              <p:spPr>
                <a:xfrm>
                  <a:off x="8566541" y="2214750"/>
                  <a:ext cx="2080367" cy="681212"/>
                </a:xfrm>
                <a:prstGeom prst="rect">
                  <a:avLst/>
                </a:prstGeom>
                <a:blipFill>
                  <a:blip r:embed="rId10"/>
                  <a:stretch>
                    <a:fillRect t="-5556" b="-3704"/>
                  </a:stretch>
                </a:blipFill>
              </p:spPr>
              <p:txBody>
                <a:bodyPr/>
                <a:lstStyle/>
                <a:p>
                  <a:r>
                    <a:rPr lang="en-US">
                      <a:noFill/>
                    </a:rPr>
                    <a:t> </a:t>
                  </a:r>
                </a:p>
              </p:txBody>
            </p:sp>
          </mc:Fallback>
        </mc:AlternateContent>
        <p:cxnSp>
          <p:nvCxnSpPr>
            <p:cNvPr id="37" name="Elbow Connector 36">
              <a:extLst>
                <a:ext uri="{FF2B5EF4-FFF2-40B4-BE49-F238E27FC236}">
                  <a16:creationId xmlns:a16="http://schemas.microsoft.com/office/drawing/2014/main" id="{7FEA4D8E-8A96-3221-3F7A-8C6BE84DCCC1}"/>
                </a:ext>
              </a:extLst>
            </p:cNvPr>
            <p:cNvCxnSpPr>
              <a:cxnSpLocks/>
              <a:stCxn id="8" idx="3"/>
              <a:endCxn id="36" idx="1"/>
            </p:cNvCxnSpPr>
            <p:nvPr/>
          </p:nvCxnSpPr>
          <p:spPr>
            <a:xfrm>
              <a:off x="7993000" y="2037286"/>
              <a:ext cx="573541" cy="518070"/>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Elbow Connector 37">
              <a:extLst>
                <a:ext uri="{FF2B5EF4-FFF2-40B4-BE49-F238E27FC236}">
                  <a16:creationId xmlns:a16="http://schemas.microsoft.com/office/drawing/2014/main" id="{59EB9D82-2FC7-E3B9-0722-7123B3A32B72}"/>
                </a:ext>
              </a:extLst>
            </p:cNvPr>
            <p:cNvCxnSpPr>
              <a:cxnSpLocks/>
              <a:stCxn id="29" idx="3"/>
              <a:endCxn id="36" idx="1"/>
            </p:cNvCxnSpPr>
            <p:nvPr/>
          </p:nvCxnSpPr>
          <p:spPr>
            <a:xfrm flipV="1">
              <a:off x="7993000" y="2555356"/>
              <a:ext cx="573541" cy="1078557"/>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39" name="Picture 38">
            <a:extLst>
              <a:ext uri="{FF2B5EF4-FFF2-40B4-BE49-F238E27FC236}">
                <a16:creationId xmlns:a16="http://schemas.microsoft.com/office/drawing/2014/main" id="{82891F54-0210-660A-9F53-4A5A64B11E7D}"/>
              </a:ext>
            </a:extLst>
          </p:cNvPr>
          <p:cNvPicPr>
            <a:picLocks noChangeAspect="1"/>
          </p:cNvPicPr>
          <p:nvPr/>
        </p:nvPicPr>
        <p:blipFill>
          <a:blip r:embed="rId11"/>
          <a:stretch>
            <a:fillRect/>
          </a:stretch>
        </p:blipFill>
        <p:spPr>
          <a:xfrm>
            <a:off x="3120736" y="5548510"/>
            <a:ext cx="5950528" cy="562044"/>
          </a:xfrm>
          <a:prstGeom prst="rect">
            <a:avLst/>
          </a:prstGeom>
        </p:spPr>
      </p:pic>
      <p:cxnSp>
        <p:nvCxnSpPr>
          <p:cNvPr id="41" name="Straight Connector 40">
            <a:extLst>
              <a:ext uri="{FF2B5EF4-FFF2-40B4-BE49-F238E27FC236}">
                <a16:creationId xmlns:a16="http://schemas.microsoft.com/office/drawing/2014/main" id="{E1CD472E-5CDA-917D-D6FD-778972B54DDA}"/>
              </a:ext>
            </a:extLst>
          </p:cNvPr>
          <p:cNvCxnSpPr>
            <a:cxnSpLocks/>
          </p:cNvCxnSpPr>
          <p:nvPr/>
        </p:nvCxnSpPr>
        <p:spPr>
          <a:xfrm>
            <a:off x="448734" y="4661371"/>
            <a:ext cx="1129453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1793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F4E23-215A-76BE-DCE0-BBEE07F7C936}"/>
              </a:ext>
            </a:extLst>
          </p:cNvPr>
          <p:cNvSpPr>
            <a:spLocks noGrp="1"/>
          </p:cNvSpPr>
          <p:nvPr>
            <p:ph type="title"/>
          </p:nvPr>
        </p:nvSpPr>
        <p:spPr/>
        <p:txBody>
          <a:bodyPr/>
          <a:lstStyle/>
          <a:p>
            <a:r>
              <a:rPr lang="en-US" altLang="zh-CN" dirty="0"/>
              <a:t>UDIL:</a:t>
            </a:r>
            <a:r>
              <a:rPr lang="zh-CN" altLang="en-US" dirty="0"/>
              <a:t> </a:t>
            </a:r>
            <a:r>
              <a:rPr lang="en-US" altLang="zh-CN" dirty="0"/>
              <a:t>A</a:t>
            </a:r>
            <a:r>
              <a:rPr lang="zh-CN" altLang="en-US" dirty="0"/>
              <a:t> </a:t>
            </a:r>
            <a:r>
              <a:rPr lang="en-US" altLang="zh-CN" i="1" dirty="0"/>
              <a:t>Unified</a:t>
            </a:r>
            <a:r>
              <a:rPr lang="zh-CN" altLang="en-US" dirty="0"/>
              <a:t> </a:t>
            </a:r>
            <a:r>
              <a:rPr lang="en-US" altLang="zh-CN" dirty="0"/>
              <a:t>Bound</a:t>
            </a:r>
            <a:r>
              <a:rPr lang="zh-CN" altLang="en-US" dirty="0"/>
              <a:t> </a:t>
            </a:r>
            <a:r>
              <a:rPr lang="en-US" altLang="zh-CN" dirty="0"/>
              <a:t>for</a:t>
            </a:r>
            <a:r>
              <a:rPr lang="zh-CN" altLang="en-US" dirty="0"/>
              <a:t> </a:t>
            </a:r>
            <a:r>
              <a:rPr lang="en-US" altLang="zh-CN" dirty="0"/>
              <a:t>DIL</a:t>
            </a:r>
            <a:endParaRPr lang="en-US" dirty="0"/>
          </a:p>
        </p:txBody>
      </p:sp>
      <p:sp>
        <p:nvSpPr>
          <p:cNvPr id="3" name="Content Placeholder 2">
            <a:extLst>
              <a:ext uri="{FF2B5EF4-FFF2-40B4-BE49-F238E27FC236}">
                <a16:creationId xmlns:a16="http://schemas.microsoft.com/office/drawing/2014/main" id="{4B78EA36-4725-0FCA-3963-0ED54A8B0CE2}"/>
              </a:ext>
            </a:extLst>
          </p:cNvPr>
          <p:cNvSpPr>
            <a:spLocks noGrp="1"/>
          </p:cNvSpPr>
          <p:nvPr>
            <p:ph idx="1"/>
          </p:nvPr>
        </p:nvSpPr>
        <p:spPr/>
        <p:txBody>
          <a:bodyPr/>
          <a:lstStyle/>
          <a:p>
            <a:r>
              <a:rPr lang="en-US" altLang="zh-CN" sz="2400" dirty="0"/>
              <a:t>A</a:t>
            </a:r>
            <a:r>
              <a:rPr lang="zh-CN" altLang="en-US" sz="2400" dirty="0"/>
              <a:t> </a:t>
            </a:r>
            <a:r>
              <a:rPr lang="en-US" altLang="zh-CN" sz="2400" dirty="0"/>
              <a:t>set</a:t>
            </a:r>
            <a:r>
              <a:rPr lang="zh-CN" altLang="en-US" sz="2400" dirty="0"/>
              <a:t> </a:t>
            </a:r>
            <a:r>
              <a:rPr lang="en-US" altLang="zh-CN" sz="2400" dirty="0"/>
              <a:t>of</a:t>
            </a:r>
            <a:r>
              <a:rPr lang="zh-CN" altLang="en-US" sz="2400" dirty="0"/>
              <a:t> </a:t>
            </a:r>
            <a:r>
              <a:rPr lang="en-US" altLang="zh-CN" sz="2400" dirty="0"/>
              <a:t>coefficients</a:t>
            </a:r>
            <a:r>
              <a:rPr lang="zh-CN" altLang="en-US" sz="2400" dirty="0"/>
              <a:t> </a:t>
            </a:r>
            <a:r>
              <a:rPr lang="en-US" altLang="zh-CN" sz="2400" dirty="0"/>
              <a:t>					</a:t>
            </a:r>
            <a:r>
              <a:rPr lang="en-US" altLang="zh-CN" dirty="0"/>
              <a:t>integrates</a:t>
            </a:r>
            <a:r>
              <a:rPr lang="zh-CN" altLang="en-US" dirty="0"/>
              <a:t> </a:t>
            </a:r>
            <a:r>
              <a:rPr lang="en-US" altLang="zh-CN" dirty="0"/>
              <a:t>them</a:t>
            </a:r>
            <a:r>
              <a:rPr lang="zh-CN" altLang="en-US" dirty="0"/>
              <a:t> </a:t>
            </a:r>
            <a:r>
              <a:rPr lang="en-US" altLang="zh-CN" dirty="0"/>
              <a:t>into</a:t>
            </a:r>
            <a:r>
              <a:rPr lang="zh-CN" altLang="en-US" dirty="0"/>
              <a:t> </a:t>
            </a:r>
            <a:r>
              <a:rPr lang="en-US" altLang="zh-CN" dirty="0"/>
              <a:t>one</a:t>
            </a:r>
            <a:r>
              <a:rPr lang="zh-CN" altLang="en-US" dirty="0"/>
              <a:t> </a:t>
            </a:r>
            <a:r>
              <a:rPr lang="en-US" altLang="zh-CN" dirty="0"/>
              <a:t>unified</a:t>
            </a:r>
            <a:r>
              <a:rPr lang="zh-CN" altLang="en-US" dirty="0"/>
              <a:t> </a:t>
            </a:r>
            <a:r>
              <a:rPr lang="en-US" altLang="zh-CN" dirty="0"/>
              <a:t>bound.</a:t>
            </a:r>
          </a:p>
          <a:p>
            <a:endParaRPr lang="en-US" altLang="zh-CN" dirty="0"/>
          </a:p>
          <a:p>
            <a:endParaRPr lang="en-US" altLang="zh-CN" dirty="0"/>
          </a:p>
          <a:p>
            <a:endParaRPr lang="en-US" altLang="zh-CN" dirty="0"/>
          </a:p>
          <a:p>
            <a:pPr marL="0" indent="0">
              <a:buNone/>
            </a:pPr>
            <a:endParaRPr lang="en-US" altLang="zh-CN" dirty="0"/>
          </a:p>
          <a:p>
            <a:r>
              <a:rPr lang="en-US" altLang="zh-CN" dirty="0"/>
              <a:t>[Theorem</a:t>
            </a:r>
            <a:r>
              <a:rPr lang="zh-CN" altLang="en-US" dirty="0"/>
              <a:t> </a:t>
            </a:r>
            <a:r>
              <a:rPr lang="en-US" altLang="zh-CN" dirty="0"/>
              <a:t>3.4]</a:t>
            </a:r>
            <a:r>
              <a:rPr lang="zh-CN" altLang="en-US" dirty="0"/>
              <a:t> </a:t>
            </a:r>
            <a:r>
              <a:rPr lang="en-US" altLang="zh-CN" dirty="0"/>
              <a:t>Unified</a:t>
            </a:r>
            <a:r>
              <a:rPr lang="zh-CN" altLang="en-US" dirty="0"/>
              <a:t> </a:t>
            </a:r>
            <a:r>
              <a:rPr lang="en-US" altLang="zh-CN" dirty="0"/>
              <a:t>Generalization</a:t>
            </a:r>
            <a:r>
              <a:rPr lang="zh-CN" altLang="en-US" dirty="0"/>
              <a:t> </a:t>
            </a:r>
            <a:r>
              <a:rPr lang="en-US" altLang="zh-CN" dirty="0"/>
              <a:t>Bound</a:t>
            </a:r>
            <a:r>
              <a:rPr lang="zh-CN" altLang="en-US" dirty="0"/>
              <a:t> </a:t>
            </a:r>
            <a:r>
              <a:rPr lang="en-US" altLang="zh-CN" dirty="0"/>
              <a:t>for</a:t>
            </a:r>
            <a:r>
              <a:rPr lang="zh-CN" altLang="en-US" dirty="0"/>
              <a:t> </a:t>
            </a:r>
            <a:r>
              <a:rPr lang="en-US" altLang="zh-CN" dirty="0"/>
              <a:t>all</a:t>
            </a:r>
            <a:r>
              <a:rPr lang="zh-CN" altLang="en-US" dirty="0"/>
              <a:t> </a:t>
            </a:r>
            <a:r>
              <a:rPr lang="en-US" altLang="zh-CN" dirty="0"/>
              <a:t>domains</a:t>
            </a:r>
            <a:endParaRPr lang="en-US" dirty="0"/>
          </a:p>
        </p:txBody>
      </p:sp>
      <p:sp>
        <p:nvSpPr>
          <p:cNvPr id="4" name="Date Placeholder 3">
            <a:extLst>
              <a:ext uri="{FF2B5EF4-FFF2-40B4-BE49-F238E27FC236}">
                <a16:creationId xmlns:a16="http://schemas.microsoft.com/office/drawing/2014/main" id="{FEF1EC1D-3E0C-9F5D-1BCF-E86A7ADBB557}"/>
              </a:ext>
            </a:extLst>
          </p:cNvPr>
          <p:cNvSpPr>
            <a:spLocks noGrp="1"/>
          </p:cNvSpPr>
          <p:nvPr>
            <p:ph type="dt" sz="half" idx="10"/>
          </p:nvPr>
        </p:nvSpPr>
        <p:spPr/>
        <p:txBody>
          <a:bodyPr/>
          <a:lstStyle/>
          <a:p>
            <a:r>
              <a:rPr lang="en-US"/>
              <a:t>10/17/23</a:t>
            </a:r>
          </a:p>
        </p:txBody>
      </p:sp>
      <p:sp>
        <p:nvSpPr>
          <p:cNvPr id="5" name="Slide Number Placeholder 4">
            <a:extLst>
              <a:ext uri="{FF2B5EF4-FFF2-40B4-BE49-F238E27FC236}">
                <a16:creationId xmlns:a16="http://schemas.microsoft.com/office/drawing/2014/main" id="{FC5CAE05-BF87-3682-490C-BF067D925010}"/>
              </a:ext>
            </a:extLst>
          </p:cNvPr>
          <p:cNvSpPr>
            <a:spLocks noGrp="1"/>
          </p:cNvSpPr>
          <p:nvPr>
            <p:ph type="sldNum" sz="quarter" idx="12"/>
          </p:nvPr>
        </p:nvSpPr>
        <p:spPr/>
        <p:txBody>
          <a:bodyPr/>
          <a:lstStyle/>
          <a:p>
            <a:fld id="{1356DADE-C119-9245-93D0-7CF111F66159}" type="slidenum">
              <a:rPr lang="en-US" smtClean="0"/>
              <a:t>7</a:t>
            </a:fld>
            <a:endParaRPr lang="en-US"/>
          </a:p>
        </p:txBody>
      </p:sp>
      <p:pic>
        <p:nvPicPr>
          <p:cNvPr id="7" name="Picture 6">
            <a:extLst>
              <a:ext uri="{FF2B5EF4-FFF2-40B4-BE49-F238E27FC236}">
                <a16:creationId xmlns:a16="http://schemas.microsoft.com/office/drawing/2014/main" id="{0827317A-7B05-953E-3676-F0A33CF8E300}"/>
              </a:ext>
            </a:extLst>
          </p:cNvPr>
          <p:cNvPicPr>
            <a:picLocks noChangeAspect="1"/>
          </p:cNvPicPr>
          <p:nvPr/>
        </p:nvPicPr>
        <p:blipFill>
          <a:blip r:embed="rId3"/>
          <a:stretch>
            <a:fillRect/>
          </a:stretch>
        </p:blipFill>
        <p:spPr>
          <a:xfrm>
            <a:off x="3198391" y="928017"/>
            <a:ext cx="3578352" cy="316923"/>
          </a:xfrm>
          <a:prstGeom prst="rect">
            <a:avLst/>
          </a:prstGeom>
        </p:spPr>
      </p:pic>
      <p:pic>
        <p:nvPicPr>
          <p:cNvPr id="8" name="Picture 7">
            <a:extLst>
              <a:ext uri="{FF2B5EF4-FFF2-40B4-BE49-F238E27FC236}">
                <a16:creationId xmlns:a16="http://schemas.microsoft.com/office/drawing/2014/main" id="{D958FDA4-4BA7-F346-2EB7-5E847CCEFEB6}"/>
              </a:ext>
            </a:extLst>
          </p:cNvPr>
          <p:cNvPicPr>
            <a:picLocks noChangeAspect="1"/>
          </p:cNvPicPr>
          <p:nvPr/>
        </p:nvPicPr>
        <p:blipFill>
          <a:blip r:embed="rId4"/>
          <a:stretch>
            <a:fillRect/>
          </a:stretch>
        </p:blipFill>
        <p:spPr>
          <a:xfrm>
            <a:off x="1799444" y="2023771"/>
            <a:ext cx="657461" cy="385000"/>
          </a:xfrm>
          <a:prstGeom prst="rect">
            <a:avLst/>
          </a:prstGeom>
        </p:spPr>
      </p:pic>
      <p:pic>
        <p:nvPicPr>
          <p:cNvPr id="9" name="Picture 8">
            <a:extLst>
              <a:ext uri="{FF2B5EF4-FFF2-40B4-BE49-F238E27FC236}">
                <a16:creationId xmlns:a16="http://schemas.microsoft.com/office/drawing/2014/main" id="{EB2C30B5-7631-7208-C9FF-10226C3C22F5}"/>
              </a:ext>
            </a:extLst>
          </p:cNvPr>
          <p:cNvPicPr>
            <a:picLocks noChangeAspect="1"/>
          </p:cNvPicPr>
          <p:nvPr/>
        </p:nvPicPr>
        <p:blipFill>
          <a:blip r:embed="rId5"/>
          <a:stretch>
            <a:fillRect/>
          </a:stretch>
        </p:blipFill>
        <p:spPr>
          <a:xfrm>
            <a:off x="3671298" y="1422712"/>
            <a:ext cx="900729" cy="316923"/>
          </a:xfrm>
          <a:prstGeom prst="rect">
            <a:avLst/>
          </a:prstGeom>
        </p:spPr>
      </p:pic>
      <p:pic>
        <p:nvPicPr>
          <p:cNvPr id="10" name="Picture 9">
            <a:extLst>
              <a:ext uri="{FF2B5EF4-FFF2-40B4-BE49-F238E27FC236}">
                <a16:creationId xmlns:a16="http://schemas.microsoft.com/office/drawing/2014/main" id="{B0EAEF67-E1DB-125A-6D16-AD9EC4C246F1}"/>
              </a:ext>
            </a:extLst>
          </p:cNvPr>
          <p:cNvPicPr>
            <a:picLocks noChangeAspect="1"/>
          </p:cNvPicPr>
          <p:nvPr/>
        </p:nvPicPr>
        <p:blipFill>
          <a:blip r:embed="rId6"/>
          <a:stretch>
            <a:fillRect/>
          </a:stretch>
        </p:blipFill>
        <p:spPr>
          <a:xfrm>
            <a:off x="3671298" y="2063562"/>
            <a:ext cx="2757230" cy="316923"/>
          </a:xfrm>
          <a:prstGeom prst="rect">
            <a:avLst/>
          </a:prstGeom>
        </p:spPr>
      </p:pic>
      <p:pic>
        <p:nvPicPr>
          <p:cNvPr id="11" name="Picture 10">
            <a:extLst>
              <a:ext uri="{FF2B5EF4-FFF2-40B4-BE49-F238E27FC236}">
                <a16:creationId xmlns:a16="http://schemas.microsoft.com/office/drawing/2014/main" id="{CA700B14-AAE1-09E8-2B28-9D37E4E873E4}"/>
              </a:ext>
            </a:extLst>
          </p:cNvPr>
          <p:cNvPicPr>
            <a:picLocks noChangeAspect="1"/>
          </p:cNvPicPr>
          <p:nvPr/>
        </p:nvPicPr>
        <p:blipFill>
          <a:blip r:embed="rId7"/>
          <a:stretch>
            <a:fillRect/>
          </a:stretch>
        </p:blipFill>
        <p:spPr>
          <a:xfrm>
            <a:off x="3671298" y="2704412"/>
            <a:ext cx="4748784" cy="341522"/>
          </a:xfrm>
          <a:prstGeom prst="rect">
            <a:avLst/>
          </a:prstGeom>
        </p:spPr>
      </p:pic>
      <p:cxnSp>
        <p:nvCxnSpPr>
          <p:cNvPr id="12" name="Straight Arrow Connector 11">
            <a:extLst>
              <a:ext uri="{FF2B5EF4-FFF2-40B4-BE49-F238E27FC236}">
                <a16:creationId xmlns:a16="http://schemas.microsoft.com/office/drawing/2014/main" id="{F3ED0AF5-2011-AEC8-A84A-5ADA8A04C4D1}"/>
              </a:ext>
            </a:extLst>
          </p:cNvPr>
          <p:cNvCxnSpPr>
            <a:stCxn id="8" idx="3"/>
            <a:endCxn id="9" idx="1"/>
          </p:cNvCxnSpPr>
          <p:nvPr/>
        </p:nvCxnSpPr>
        <p:spPr>
          <a:xfrm flipV="1">
            <a:off x="2456905" y="1581174"/>
            <a:ext cx="1214393" cy="63509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2ABFDA5-9199-0312-29AF-3396CC8191F7}"/>
              </a:ext>
            </a:extLst>
          </p:cNvPr>
          <p:cNvCxnSpPr>
            <a:cxnSpLocks/>
            <a:stCxn id="8" idx="3"/>
            <a:endCxn id="10" idx="1"/>
          </p:cNvCxnSpPr>
          <p:nvPr/>
        </p:nvCxnSpPr>
        <p:spPr>
          <a:xfrm>
            <a:off x="2456905" y="2216271"/>
            <a:ext cx="1214393" cy="575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2B84D54-B315-3CD5-1183-6459E8D44A16}"/>
              </a:ext>
            </a:extLst>
          </p:cNvPr>
          <p:cNvCxnSpPr>
            <a:cxnSpLocks/>
            <a:stCxn id="8" idx="3"/>
            <a:endCxn id="11" idx="1"/>
          </p:cNvCxnSpPr>
          <p:nvPr/>
        </p:nvCxnSpPr>
        <p:spPr>
          <a:xfrm>
            <a:off x="2456905" y="2216271"/>
            <a:ext cx="1214393" cy="65890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D85EB1A-9C7F-70F5-59A1-4F6E39CCDB24}"/>
              </a:ext>
            </a:extLst>
          </p:cNvPr>
          <p:cNvSpPr txBox="1"/>
          <p:nvPr/>
        </p:nvSpPr>
        <p:spPr>
          <a:xfrm>
            <a:off x="8734964" y="1401081"/>
            <a:ext cx="1116011" cy="338554"/>
          </a:xfrm>
          <a:prstGeom prst="rect">
            <a:avLst/>
          </a:prstGeom>
          <a:noFill/>
        </p:spPr>
        <p:txBody>
          <a:bodyPr wrap="none" rtlCol="0">
            <a:spAutoFit/>
          </a:bodyPr>
          <a:lstStyle/>
          <a:p>
            <a:r>
              <a:rPr lang="en-US" altLang="zh-CN" sz="1600" b="1" i="1" dirty="0">
                <a:solidFill>
                  <a:srgbClr val="C00000"/>
                </a:solidFill>
              </a:rPr>
              <a:t>Naïve</a:t>
            </a:r>
            <a:r>
              <a:rPr lang="zh-CN" altLang="en-US" sz="1600" b="1" i="1" dirty="0">
                <a:solidFill>
                  <a:srgbClr val="C00000"/>
                </a:solidFill>
              </a:rPr>
              <a:t> </a:t>
            </a:r>
            <a:r>
              <a:rPr lang="en-US" altLang="zh-CN" sz="1600" b="1" i="1" dirty="0">
                <a:solidFill>
                  <a:srgbClr val="C00000"/>
                </a:solidFill>
              </a:rPr>
              <a:t>ERM</a:t>
            </a:r>
            <a:endParaRPr lang="en-US" sz="1600" b="1" i="1" dirty="0">
              <a:solidFill>
                <a:srgbClr val="C00000"/>
              </a:solidFill>
            </a:endParaRPr>
          </a:p>
        </p:txBody>
      </p:sp>
      <p:sp>
        <p:nvSpPr>
          <p:cNvPr id="16" name="TextBox 15">
            <a:extLst>
              <a:ext uri="{FF2B5EF4-FFF2-40B4-BE49-F238E27FC236}">
                <a16:creationId xmlns:a16="http://schemas.microsoft.com/office/drawing/2014/main" id="{5D91C9ED-76AD-C33F-41CE-8672216133DF}"/>
              </a:ext>
            </a:extLst>
          </p:cNvPr>
          <p:cNvSpPr txBox="1"/>
          <p:nvPr/>
        </p:nvSpPr>
        <p:spPr>
          <a:xfrm>
            <a:off x="8734964" y="2041931"/>
            <a:ext cx="1930016" cy="338554"/>
          </a:xfrm>
          <a:prstGeom prst="rect">
            <a:avLst/>
          </a:prstGeom>
          <a:noFill/>
        </p:spPr>
        <p:txBody>
          <a:bodyPr wrap="none" rtlCol="0">
            <a:spAutoFit/>
          </a:bodyPr>
          <a:lstStyle/>
          <a:p>
            <a:r>
              <a:rPr lang="en-US" altLang="zh-CN" sz="1600" b="1" i="1" dirty="0">
                <a:solidFill>
                  <a:srgbClr val="C00000"/>
                </a:solidFill>
              </a:rPr>
              <a:t>Intra-Domain</a:t>
            </a:r>
            <a:r>
              <a:rPr lang="zh-CN" altLang="en-US" sz="1600" b="1" i="1" dirty="0">
                <a:solidFill>
                  <a:srgbClr val="C00000"/>
                </a:solidFill>
              </a:rPr>
              <a:t> </a:t>
            </a:r>
            <a:r>
              <a:rPr lang="en-US" altLang="zh-CN" sz="1600" b="1" i="1" dirty="0">
                <a:solidFill>
                  <a:srgbClr val="C00000"/>
                </a:solidFill>
              </a:rPr>
              <a:t>Bound</a:t>
            </a:r>
            <a:endParaRPr lang="en-US" sz="1600" b="1" i="1" dirty="0">
              <a:solidFill>
                <a:srgbClr val="C00000"/>
              </a:solidFill>
            </a:endParaRPr>
          </a:p>
        </p:txBody>
      </p:sp>
      <p:sp>
        <p:nvSpPr>
          <p:cNvPr id="17" name="TextBox 16">
            <a:extLst>
              <a:ext uri="{FF2B5EF4-FFF2-40B4-BE49-F238E27FC236}">
                <a16:creationId xmlns:a16="http://schemas.microsoft.com/office/drawing/2014/main" id="{64437908-9934-37D8-9F98-82C2723A87E0}"/>
              </a:ext>
            </a:extLst>
          </p:cNvPr>
          <p:cNvSpPr txBox="1"/>
          <p:nvPr/>
        </p:nvSpPr>
        <p:spPr>
          <a:xfrm>
            <a:off x="8734964" y="2711664"/>
            <a:ext cx="1963999" cy="338554"/>
          </a:xfrm>
          <a:prstGeom prst="rect">
            <a:avLst/>
          </a:prstGeom>
          <a:noFill/>
        </p:spPr>
        <p:txBody>
          <a:bodyPr wrap="none" rtlCol="0">
            <a:spAutoFit/>
          </a:bodyPr>
          <a:lstStyle/>
          <a:p>
            <a:r>
              <a:rPr lang="en-US" altLang="zh-CN" sz="1600" b="1" i="1" dirty="0">
                <a:solidFill>
                  <a:srgbClr val="C00000"/>
                </a:solidFill>
              </a:rPr>
              <a:t>Cross-Domain</a:t>
            </a:r>
            <a:r>
              <a:rPr lang="zh-CN" altLang="en-US" sz="1600" b="1" i="1" dirty="0">
                <a:solidFill>
                  <a:srgbClr val="C00000"/>
                </a:solidFill>
              </a:rPr>
              <a:t> </a:t>
            </a:r>
            <a:r>
              <a:rPr lang="en-US" altLang="zh-CN" sz="1600" b="1" i="1" dirty="0">
                <a:solidFill>
                  <a:srgbClr val="C00000"/>
                </a:solidFill>
              </a:rPr>
              <a:t>Bound</a:t>
            </a:r>
            <a:endParaRPr lang="en-US" sz="1600" b="1" i="1" dirty="0">
              <a:solidFill>
                <a:srgbClr val="C00000"/>
              </a:solidFill>
            </a:endParaRPr>
          </a:p>
        </p:txBody>
      </p:sp>
      <p:cxnSp>
        <p:nvCxnSpPr>
          <p:cNvPr id="19" name="Straight Connector 18">
            <a:extLst>
              <a:ext uri="{FF2B5EF4-FFF2-40B4-BE49-F238E27FC236}">
                <a16:creationId xmlns:a16="http://schemas.microsoft.com/office/drawing/2014/main" id="{A4267A8E-4770-8FEE-9CB5-B7E96AAC2ED0}"/>
              </a:ext>
            </a:extLst>
          </p:cNvPr>
          <p:cNvCxnSpPr>
            <a:cxnSpLocks/>
          </p:cNvCxnSpPr>
          <p:nvPr/>
        </p:nvCxnSpPr>
        <p:spPr>
          <a:xfrm>
            <a:off x="448733" y="3123509"/>
            <a:ext cx="1129453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DABA026A-A2D4-4723-8552-F7E0AB2880D0}"/>
              </a:ext>
            </a:extLst>
          </p:cNvPr>
          <p:cNvPicPr>
            <a:picLocks noChangeAspect="1"/>
          </p:cNvPicPr>
          <p:nvPr/>
        </p:nvPicPr>
        <p:blipFill rotWithShape="1">
          <a:blip r:embed="rId8"/>
          <a:srcRect l="4702" t="27224" r="5169" b="23710"/>
          <a:stretch/>
        </p:blipFill>
        <p:spPr>
          <a:xfrm>
            <a:off x="2201538" y="3804723"/>
            <a:ext cx="7788925" cy="2401677"/>
          </a:xfrm>
          <a:prstGeom prst="rect">
            <a:avLst/>
          </a:prstGeom>
        </p:spPr>
      </p:pic>
    </p:spTree>
    <p:extLst>
      <p:ext uri="{BB962C8B-B14F-4D97-AF65-F5344CB8AC3E}">
        <p14:creationId xmlns:p14="http://schemas.microsoft.com/office/powerpoint/2010/main" val="1030469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D6DE8-CEDF-333E-91A7-3A2FAAF13967}"/>
              </a:ext>
            </a:extLst>
          </p:cNvPr>
          <p:cNvSpPr>
            <a:spLocks noGrp="1"/>
          </p:cNvSpPr>
          <p:nvPr>
            <p:ph type="title"/>
          </p:nvPr>
        </p:nvSpPr>
        <p:spPr/>
        <p:txBody>
          <a:bodyPr/>
          <a:lstStyle/>
          <a:p>
            <a:r>
              <a:rPr lang="en-US" altLang="zh-CN" dirty="0"/>
              <a:t>UDIL:</a:t>
            </a:r>
            <a:r>
              <a:rPr lang="zh-CN" altLang="en-US" dirty="0"/>
              <a:t> </a:t>
            </a:r>
            <a:r>
              <a:rPr lang="en-US" altLang="zh-CN" dirty="0"/>
              <a:t>A</a:t>
            </a:r>
            <a:r>
              <a:rPr lang="zh-CN" altLang="en-US" dirty="0"/>
              <a:t> </a:t>
            </a:r>
            <a:r>
              <a:rPr lang="en-US" altLang="zh-CN" i="1" dirty="0"/>
              <a:t>Unified</a:t>
            </a:r>
            <a:r>
              <a:rPr lang="zh-CN" altLang="en-US" dirty="0"/>
              <a:t> </a:t>
            </a:r>
            <a:r>
              <a:rPr lang="en-US" altLang="zh-CN" dirty="0"/>
              <a:t>Bound</a:t>
            </a:r>
            <a:r>
              <a:rPr lang="zh-CN" altLang="en-US" dirty="0"/>
              <a:t> </a:t>
            </a:r>
            <a:r>
              <a:rPr lang="en-US" altLang="zh-CN" dirty="0"/>
              <a:t>for</a:t>
            </a:r>
            <a:r>
              <a:rPr lang="zh-CN" altLang="en-US" dirty="0"/>
              <a:t> </a:t>
            </a:r>
            <a:r>
              <a:rPr lang="en-US" altLang="zh-CN" dirty="0"/>
              <a:t>DIL</a:t>
            </a:r>
            <a:endParaRPr lang="en-US" dirty="0"/>
          </a:p>
        </p:txBody>
      </p:sp>
      <p:sp>
        <p:nvSpPr>
          <p:cNvPr id="3" name="Content Placeholder 2">
            <a:extLst>
              <a:ext uri="{FF2B5EF4-FFF2-40B4-BE49-F238E27FC236}">
                <a16:creationId xmlns:a16="http://schemas.microsoft.com/office/drawing/2014/main" id="{98FDC0A7-A5B1-6336-F289-248F2FF2CB82}"/>
              </a:ext>
            </a:extLst>
          </p:cNvPr>
          <p:cNvSpPr>
            <a:spLocks noGrp="1"/>
          </p:cNvSpPr>
          <p:nvPr>
            <p:ph idx="1"/>
          </p:nvPr>
        </p:nvSpPr>
        <p:spPr/>
        <p:txBody>
          <a:bodyPr/>
          <a:lstStyle/>
          <a:p>
            <a:r>
              <a:rPr lang="en-US" dirty="0"/>
              <a:t>UDIL</a:t>
            </a:r>
            <a:r>
              <a:rPr lang="zh-CN" altLang="en-US" dirty="0"/>
              <a:t> </a:t>
            </a:r>
            <a:r>
              <a:rPr lang="en-US" altLang="zh-CN" b="1" i="1" dirty="0"/>
              <a:t>unifies</a:t>
            </a:r>
            <a:r>
              <a:rPr lang="zh-CN" altLang="en-US" dirty="0"/>
              <a:t> </a:t>
            </a:r>
            <a:r>
              <a:rPr lang="en-US" altLang="zh-CN" dirty="0"/>
              <a:t>multiple</a:t>
            </a:r>
            <a:r>
              <a:rPr lang="zh-CN" altLang="en-US" dirty="0"/>
              <a:t> </a:t>
            </a:r>
            <a:r>
              <a:rPr lang="en-US" altLang="zh-CN" dirty="0"/>
              <a:t>existing</a:t>
            </a:r>
            <a:r>
              <a:rPr lang="zh-CN" altLang="en-US" dirty="0"/>
              <a:t> </a:t>
            </a:r>
            <a:r>
              <a:rPr lang="en-US" altLang="zh-CN" dirty="0"/>
              <a:t>methods</a:t>
            </a:r>
            <a:r>
              <a:rPr lang="zh-CN" altLang="en-US" dirty="0"/>
              <a:t> </a:t>
            </a:r>
            <a:r>
              <a:rPr lang="en-US" altLang="zh-CN" dirty="0"/>
              <a:t>under</a:t>
            </a:r>
            <a:r>
              <a:rPr lang="zh-CN" altLang="en-US" dirty="0"/>
              <a:t> </a:t>
            </a:r>
            <a:r>
              <a:rPr lang="en-US" altLang="zh-CN" dirty="0"/>
              <a:t>certain</a:t>
            </a:r>
            <a:r>
              <a:rPr lang="zh-CN" altLang="en-US" dirty="0"/>
              <a:t> </a:t>
            </a:r>
            <a:r>
              <a:rPr lang="en-US" altLang="zh-CN" dirty="0"/>
              <a:t>conditions.</a:t>
            </a:r>
            <a:endParaRPr lang="en-US" dirty="0"/>
          </a:p>
          <a:p>
            <a:endParaRPr lang="en-US" dirty="0"/>
          </a:p>
        </p:txBody>
      </p:sp>
      <p:sp>
        <p:nvSpPr>
          <p:cNvPr id="4" name="Date Placeholder 3">
            <a:extLst>
              <a:ext uri="{FF2B5EF4-FFF2-40B4-BE49-F238E27FC236}">
                <a16:creationId xmlns:a16="http://schemas.microsoft.com/office/drawing/2014/main" id="{AF46775A-1B5B-4ACD-8EB1-269F24EC7A10}"/>
              </a:ext>
            </a:extLst>
          </p:cNvPr>
          <p:cNvSpPr>
            <a:spLocks noGrp="1"/>
          </p:cNvSpPr>
          <p:nvPr>
            <p:ph type="dt" sz="half" idx="10"/>
          </p:nvPr>
        </p:nvSpPr>
        <p:spPr/>
        <p:txBody>
          <a:bodyPr/>
          <a:lstStyle/>
          <a:p>
            <a:r>
              <a:rPr lang="en-US"/>
              <a:t>10/17/23</a:t>
            </a:r>
          </a:p>
        </p:txBody>
      </p:sp>
      <p:sp>
        <p:nvSpPr>
          <p:cNvPr id="5" name="Slide Number Placeholder 4">
            <a:extLst>
              <a:ext uri="{FF2B5EF4-FFF2-40B4-BE49-F238E27FC236}">
                <a16:creationId xmlns:a16="http://schemas.microsoft.com/office/drawing/2014/main" id="{66824760-A222-6899-A73C-06FFA3051B17}"/>
              </a:ext>
            </a:extLst>
          </p:cNvPr>
          <p:cNvSpPr>
            <a:spLocks noGrp="1"/>
          </p:cNvSpPr>
          <p:nvPr>
            <p:ph type="sldNum" sz="quarter" idx="12"/>
          </p:nvPr>
        </p:nvSpPr>
        <p:spPr/>
        <p:txBody>
          <a:bodyPr/>
          <a:lstStyle/>
          <a:p>
            <a:fld id="{1356DADE-C119-9245-93D0-7CF111F66159}" type="slidenum">
              <a:rPr lang="en-US" smtClean="0"/>
              <a:t>8</a:t>
            </a:fld>
            <a:endParaRPr lang="en-US"/>
          </a:p>
        </p:txBody>
      </p:sp>
      <p:pic>
        <p:nvPicPr>
          <p:cNvPr id="6" name="Picture 5">
            <a:extLst>
              <a:ext uri="{FF2B5EF4-FFF2-40B4-BE49-F238E27FC236}">
                <a16:creationId xmlns:a16="http://schemas.microsoft.com/office/drawing/2014/main" id="{103CBA69-489B-ADA2-737F-9C377D6FF233}"/>
              </a:ext>
            </a:extLst>
          </p:cNvPr>
          <p:cNvPicPr>
            <a:picLocks noChangeAspect="1"/>
          </p:cNvPicPr>
          <p:nvPr/>
        </p:nvPicPr>
        <p:blipFill>
          <a:blip r:embed="rId3"/>
          <a:stretch>
            <a:fillRect/>
          </a:stretch>
        </p:blipFill>
        <p:spPr>
          <a:xfrm>
            <a:off x="1776113" y="1475122"/>
            <a:ext cx="8639774" cy="4504412"/>
          </a:xfrm>
          <a:prstGeom prst="rect">
            <a:avLst/>
          </a:prstGeom>
        </p:spPr>
      </p:pic>
    </p:spTree>
    <p:extLst>
      <p:ext uri="{BB962C8B-B14F-4D97-AF65-F5344CB8AC3E}">
        <p14:creationId xmlns:p14="http://schemas.microsoft.com/office/powerpoint/2010/main" val="2492725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D6DE8-CEDF-333E-91A7-3A2FAAF13967}"/>
              </a:ext>
            </a:extLst>
          </p:cNvPr>
          <p:cNvSpPr>
            <a:spLocks noGrp="1"/>
          </p:cNvSpPr>
          <p:nvPr>
            <p:ph type="title"/>
          </p:nvPr>
        </p:nvSpPr>
        <p:spPr/>
        <p:txBody>
          <a:bodyPr/>
          <a:lstStyle/>
          <a:p>
            <a:r>
              <a:rPr lang="en-US" altLang="zh-CN" dirty="0"/>
              <a:t>UDIL:</a:t>
            </a:r>
            <a:r>
              <a:rPr lang="zh-CN" altLang="en-US" dirty="0"/>
              <a:t> </a:t>
            </a:r>
            <a:r>
              <a:rPr lang="en-US" altLang="zh-CN" dirty="0"/>
              <a:t>An</a:t>
            </a:r>
            <a:r>
              <a:rPr lang="zh-CN" altLang="en-US" dirty="0"/>
              <a:t> </a:t>
            </a:r>
            <a:r>
              <a:rPr lang="en-US" altLang="zh-CN" i="1" dirty="0"/>
              <a:t>Adaptive</a:t>
            </a:r>
            <a:r>
              <a:rPr lang="zh-CN" altLang="en-US" dirty="0"/>
              <a:t> </a:t>
            </a:r>
            <a:r>
              <a:rPr lang="en-US" altLang="zh-CN" dirty="0"/>
              <a:t>Bound</a:t>
            </a:r>
            <a:r>
              <a:rPr lang="zh-CN" altLang="en-US" dirty="0"/>
              <a:t> </a:t>
            </a:r>
            <a:r>
              <a:rPr lang="en-US" altLang="zh-CN" dirty="0"/>
              <a:t>for</a:t>
            </a:r>
            <a:r>
              <a:rPr lang="zh-CN" altLang="en-US" dirty="0"/>
              <a:t> </a:t>
            </a:r>
            <a:r>
              <a:rPr lang="en-US" altLang="zh-CN" dirty="0"/>
              <a:t>DIL</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8FDC0A7-A5B1-6336-F289-248F2FF2CB82}"/>
                  </a:ext>
                </a:extLst>
              </p:cNvPr>
              <p:cNvSpPr>
                <a:spLocks noGrp="1"/>
              </p:cNvSpPr>
              <p:nvPr>
                <p:ph idx="1"/>
              </p:nvPr>
            </p:nvSpPr>
            <p:spPr/>
            <p:txBody>
              <a:bodyPr/>
              <a:lstStyle/>
              <a:p>
                <a:r>
                  <a:rPr lang="en-US" altLang="zh-CN" dirty="0"/>
                  <a:t>UDIL</a:t>
                </a:r>
                <a:r>
                  <a:rPr lang="zh-CN" altLang="en-US" dirty="0"/>
                  <a:t> </a:t>
                </a:r>
                <a:r>
                  <a:rPr lang="en-US" altLang="zh-CN" dirty="0"/>
                  <a:t>can</a:t>
                </a:r>
                <a:r>
                  <a:rPr lang="zh-CN" altLang="en-US" dirty="0"/>
                  <a:t> </a:t>
                </a:r>
                <a:r>
                  <a:rPr lang="en-US" altLang="zh-CN" b="1" i="1" dirty="0"/>
                  <a:t>adaptively</a:t>
                </a:r>
                <a:r>
                  <a:rPr lang="zh-CN" altLang="en-US" dirty="0"/>
                  <a:t> </a:t>
                </a:r>
                <a:r>
                  <a:rPr lang="en-US" altLang="zh-CN" dirty="0"/>
                  <a:t>adjust</a:t>
                </a:r>
                <a:r>
                  <a:rPr lang="zh-CN" altLang="en-US" dirty="0"/>
                  <a:t> </a:t>
                </a:r>
                <a:r>
                  <a:rPr lang="en-US" altLang="zh-CN" dirty="0"/>
                  <a:t>the</a:t>
                </a:r>
                <a:r>
                  <a:rPr lang="zh-CN" altLang="en-US" dirty="0"/>
                  <a:t> </a:t>
                </a:r>
                <a:r>
                  <a:rPr lang="en-US" altLang="zh-CN" dirty="0"/>
                  <a:t>coefficients</a:t>
                </a:r>
                <a:r>
                  <a:rPr lang="zh-CN" altLang="en-US" dirty="0"/>
                  <a:t> </a:t>
                </a:r>
                <a:r>
                  <a:rPr lang="en-US" altLang="zh-CN" dirty="0"/>
                  <a:t>based</a:t>
                </a:r>
                <a:r>
                  <a:rPr lang="zh-CN" altLang="en-US" dirty="0"/>
                  <a:t> </a:t>
                </a:r>
                <a:r>
                  <a:rPr lang="en-US" altLang="zh-CN" dirty="0"/>
                  <a:t>on</a:t>
                </a:r>
                <a:r>
                  <a:rPr lang="zh-CN" altLang="en-US" dirty="0"/>
                  <a:t> </a:t>
                </a:r>
                <a:r>
                  <a:rPr lang="en-US" altLang="zh-CN" dirty="0"/>
                  <a:t>the</a:t>
                </a:r>
                <a:r>
                  <a:rPr lang="zh-CN" altLang="en-US" dirty="0"/>
                  <a:t> </a:t>
                </a:r>
                <a:r>
                  <a:rPr lang="en-US" altLang="zh-CN" dirty="0"/>
                  <a:t>data</a:t>
                </a:r>
                <a:r>
                  <a:rPr lang="zh-CN" altLang="en-US" dirty="0"/>
                  <a:t> </a:t>
                </a:r>
                <a:r>
                  <a:rPr lang="en-US" altLang="zh-CN" dirty="0"/>
                  <a:t>and</a:t>
                </a:r>
                <a:r>
                  <a:rPr lang="zh-CN" altLang="en-US" dirty="0"/>
                  <a:t> </a:t>
                </a:r>
                <a:r>
                  <a:rPr lang="en-US" altLang="zh-CN" dirty="0"/>
                  <a:t>the</a:t>
                </a:r>
                <a:r>
                  <a:rPr lang="zh-CN" altLang="en-US" dirty="0"/>
                  <a:t> </a:t>
                </a:r>
                <a:r>
                  <a:rPr lang="en-US" altLang="zh-CN" dirty="0"/>
                  <a:t>history</a:t>
                </a:r>
                <a:r>
                  <a:rPr lang="zh-CN" altLang="en-US" dirty="0"/>
                  <a:t> </a:t>
                </a:r>
                <a:r>
                  <a:rPr lang="en-US" altLang="zh-CN" dirty="0"/>
                  <a:t>model</a:t>
                </a:r>
                <a:r>
                  <a:rPr lang="zh-CN" altLang="en-US" dirty="0"/>
                  <a:t> </a:t>
                </a:r>
                <a14:m>
                  <m:oMath xmlns:m="http://schemas.openxmlformats.org/officeDocument/2006/math">
                    <m:sSub>
                      <m:sSubPr>
                        <m:ctrlPr>
                          <a:rPr lang="en-US" altLang="zh-CN" sz="2400" i="1" smtClean="0">
                            <a:latin typeface="Cambria Math" panose="02040503050406030204" pitchFamily="18" charset="0"/>
                          </a:rPr>
                        </m:ctrlPr>
                      </m:sSubPr>
                      <m:e>
                        <m:r>
                          <a:rPr lang="en-US" altLang="zh-CN" sz="2400" b="0" i="1" smtClean="0">
                            <a:latin typeface="Cambria Math" panose="02040503050406030204" pitchFamily="18" charset="0"/>
                          </a:rPr>
                          <m:t>𝐻</m:t>
                        </m:r>
                      </m:e>
                      <m:sub>
                        <m:r>
                          <a:rPr lang="en-US" altLang="zh-CN" sz="2400" b="0" i="1" smtClean="0">
                            <a:latin typeface="Cambria Math" panose="02040503050406030204" pitchFamily="18" charset="0"/>
                          </a:rPr>
                          <m:t>𝑡</m:t>
                        </m:r>
                        <m:r>
                          <a:rPr lang="en-US" altLang="zh-CN" sz="2400" b="0" i="1" smtClean="0">
                            <a:latin typeface="Cambria Math" panose="02040503050406030204" pitchFamily="18" charset="0"/>
                          </a:rPr>
                          <m:t>−1</m:t>
                        </m:r>
                      </m:sub>
                    </m:sSub>
                  </m:oMath>
                </a14:m>
                <a:r>
                  <a:rPr lang="en-US" altLang="zh-CN" sz="2400" dirty="0"/>
                  <a:t>.</a:t>
                </a:r>
              </a:p>
              <a:p>
                <a:r>
                  <a:rPr lang="en-US" altLang="zh-CN" dirty="0"/>
                  <a:t>It</a:t>
                </a:r>
                <a:r>
                  <a:rPr lang="zh-CN" altLang="en-US" dirty="0"/>
                  <a:t> </a:t>
                </a:r>
                <a:r>
                  <a:rPr lang="en-US" altLang="zh-CN" dirty="0"/>
                  <a:t>will,</a:t>
                </a:r>
                <a:r>
                  <a:rPr lang="zh-CN" altLang="en-US" dirty="0"/>
                  <a:t> </a:t>
                </a:r>
                <a:r>
                  <a:rPr lang="en-US" altLang="zh-CN" dirty="0"/>
                  <a:t>ideally,</a:t>
                </a:r>
                <a:r>
                  <a:rPr lang="zh-CN" altLang="en-US" dirty="0"/>
                  <a:t> </a:t>
                </a:r>
                <a:r>
                  <a:rPr lang="en-US" altLang="zh-CN" dirty="0"/>
                  <a:t>minimize</a:t>
                </a:r>
                <a:r>
                  <a:rPr lang="zh-CN" altLang="en-US" dirty="0"/>
                  <a:t> </a:t>
                </a:r>
                <a:r>
                  <a:rPr lang="en-US" altLang="zh-CN" dirty="0"/>
                  <a:t>the</a:t>
                </a:r>
                <a:r>
                  <a:rPr lang="zh-CN" altLang="en-US" dirty="0"/>
                  <a:t> </a:t>
                </a:r>
                <a:r>
                  <a:rPr lang="en-US" altLang="zh-CN" b="1" i="1" dirty="0"/>
                  <a:t>tightest</a:t>
                </a:r>
                <a:r>
                  <a:rPr lang="zh-CN" altLang="en-US" b="1" i="1" dirty="0"/>
                  <a:t> </a:t>
                </a:r>
                <a:r>
                  <a:rPr lang="en-US" altLang="zh-CN" b="1" i="1" dirty="0"/>
                  <a:t>bound</a:t>
                </a:r>
                <a:r>
                  <a:rPr lang="zh-CN" altLang="en-US" dirty="0"/>
                  <a:t> </a:t>
                </a:r>
                <a:r>
                  <a:rPr lang="en-US" altLang="zh-CN" dirty="0"/>
                  <a:t>in</a:t>
                </a:r>
                <a:r>
                  <a:rPr lang="zh-CN" altLang="en-US" dirty="0"/>
                  <a:t> </a:t>
                </a:r>
                <a:r>
                  <a:rPr lang="en-US" altLang="zh-CN" dirty="0"/>
                  <a:t>the</a:t>
                </a:r>
                <a:r>
                  <a:rPr lang="zh-CN" altLang="en-US" dirty="0"/>
                  <a:t> </a:t>
                </a:r>
                <a:r>
                  <a:rPr lang="en-US" altLang="zh-CN" dirty="0"/>
                  <a:t>family</a:t>
                </a:r>
                <a:r>
                  <a:rPr lang="zh-CN" altLang="en-US" dirty="0"/>
                  <a:t> </a:t>
                </a:r>
                <a:r>
                  <a:rPr lang="en-US" altLang="zh-CN" dirty="0"/>
                  <a:t>of</a:t>
                </a:r>
                <a:r>
                  <a:rPr lang="zh-CN" altLang="en-US" dirty="0"/>
                  <a:t> </a:t>
                </a:r>
                <a:r>
                  <a:rPr lang="en-US" altLang="zh-CN" dirty="0"/>
                  <a:t>all</a:t>
                </a:r>
                <a:r>
                  <a:rPr lang="zh-CN" altLang="en-US" dirty="0"/>
                  <a:t> </a:t>
                </a:r>
                <a:r>
                  <a:rPr lang="en-US" altLang="zh-CN" dirty="0"/>
                  <a:t>the</a:t>
                </a:r>
                <a:r>
                  <a:rPr lang="zh-CN" altLang="en-US" dirty="0"/>
                  <a:t> </a:t>
                </a:r>
                <a:r>
                  <a:rPr lang="en-US" altLang="zh-CN" dirty="0"/>
                  <a:t>generalization</a:t>
                </a:r>
                <a:r>
                  <a:rPr lang="zh-CN" altLang="en-US" dirty="0"/>
                  <a:t> </a:t>
                </a:r>
                <a:r>
                  <a:rPr lang="en-US" altLang="zh-CN" dirty="0"/>
                  <a:t>bounds.</a:t>
                </a:r>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98FDC0A7-A5B1-6336-F289-248F2FF2CB82}"/>
                  </a:ext>
                </a:extLst>
              </p:cNvPr>
              <p:cNvSpPr>
                <a:spLocks noGrp="1" noRot="1" noChangeAspect="1" noMove="1" noResize="1" noEditPoints="1" noAdjustHandles="1" noChangeArrowheads="1" noChangeShapeType="1" noTextEdit="1"/>
              </p:cNvSpPr>
              <p:nvPr>
                <p:ph idx="1"/>
              </p:nvPr>
            </p:nvSpPr>
            <p:spPr>
              <a:blipFill>
                <a:blip r:embed="rId3"/>
                <a:stretch>
                  <a:fillRect l="-659" t="-1909"/>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AF46775A-1B5B-4ACD-8EB1-269F24EC7A10}"/>
              </a:ext>
            </a:extLst>
          </p:cNvPr>
          <p:cNvSpPr>
            <a:spLocks noGrp="1"/>
          </p:cNvSpPr>
          <p:nvPr>
            <p:ph type="dt" sz="half" idx="10"/>
          </p:nvPr>
        </p:nvSpPr>
        <p:spPr/>
        <p:txBody>
          <a:bodyPr/>
          <a:lstStyle/>
          <a:p>
            <a:r>
              <a:rPr lang="en-US"/>
              <a:t>10/17/23</a:t>
            </a:r>
          </a:p>
        </p:txBody>
      </p:sp>
      <p:sp>
        <p:nvSpPr>
          <p:cNvPr id="5" name="Slide Number Placeholder 4">
            <a:extLst>
              <a:ext uri="{FF2B5EF4-FFF2-40B4-BE49-F238E27FC236}">
                <a16:creationId xmlns:a16="http://schemas.microsoft.com/office/drawing/2014/main" id="{66824760-A222-6899-A73C-06FFA3051B17}"/>
              </a:ext>
            </a:extLst>
          </p:cNvPr>
          <p:cNvSpPr>
            <a:spLocks noGrp="1"/>
          </p:cNvSpPr>
          <p:nvPr>
            <p:ph type="sldNum" sz="quarter" idx="12"/>
          </p:nvPr>
        </p:nvSpPr>
        <p:spPr/>
        <p:txBody>
          <a:bodyPr/>
          <a:lstStyle/>
          <a:p>
            <a:fld id="{1356DADE-C119-9245-93D0-7CF111F66159}" type="slidenum">
              <a:rPr lang="en-US" smtClean="0"/>
              <a:t>9</a:t>
            </a:fld>
            <a:endParaRPr lang="en-US" dirty="0"/>
          </a:p>
        </p:txBody>
      </p:sp>
      <p:sp>
        <p:nvSpPr>
          <p:cNvPr id="55" name="Rectangle 54">
            <a:extLst>
              <a:ext uri="{FF2B5EF4-FFF2-40B4-BE49-F238E27FC236}">
                <a16:creationId xmlns:a16="http://schemas.microsoft.com/office/drawing/2014/main" id="{AC878C15-A91B-0180-C006-631FB9A14FF3}"/>
              </a:ext>
            </a:extLst>
          </p:cNvPr>
          <p:cNvSpPr/>
          <p:nvPr/>
        </p:nvSpPr>
        <p:spPr>
          <a:xfrm>
            <a:off x="3713216" y="2561211"/>
            <a:ext cx="2918564" cy="884866"/>
          </a:xfrm>
          <a:prstGeom prst="rect">
            <a:avLst/>
          </a:prstGeom>
          <a:noFill/>
          <a:ln w="1905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a:extLst>
              <a:ext uri="{FF2B5EF4-FFF2-40B4-BE49-F238E27FC236}">
                <a16:creationId xmlns:a16="http://schemas.microsoft.com/office/drawing/2014/main" id="{6E1CD328-565D-A303-2052-2F628A973909}"/>
              </a:ext>
            </a:extLst>
          </p:cNvPr>
          <p:cNvSpPr/>
          <p:nvPr/>
        </p:nvSpPr>
        <p:spPr>
          <a:xfrm rot="5400000">
            <a:off x="3748055" y="3824832"/>
            <a:ext cx="506106" cy="1265627"/>
          </a:xfrm>
          <a:prstGeom prst="trapezoid">
            <a:avLst>
              <a:gd name="adj" fmla="val 22043"/>
            </a:avLst>
          </a:prstGeom>
          <a:noFill/>
          <a:ln w="19050"/>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4639E9F3-DC42-8A8F-C2D9-D4D2E62430E7}"/>
                  </a:ext>
                </a:extLst>
              </p:cNvPr>
              <p:cNvSpPr txBox="1"/>
              <p:nvPr/>
            </p:nvSpPr>
            <p:spPr>
              <a:xfrm>
                <a:off x="3537232" y="4304295"/>
                <a:ext cx="921214" cy="307777"/>
              </a:xfrm>
              <a:prstGeom prst="rect">
                <a:avLst/>
              </a:prstGeom>
              <a:noFill/>
            </p:spPr>
            <p:txBody>
              <a:bodyPr wrap="none" rtlCol="0">
                <a:spAutoFit/>
              </a:bodyPr>
              <a:lstStyle/>
              <a:p>
                <a:pPr algn="ctr"/>
                <a:r>
                  <a:rPr lang="en-US" altLang="zh-CN" sz="1400" dirty="0">
                    <a:latin typeface="Times New Roman" panose="02020603050405020304" pitchFamily="18" charset="0"/>
                    <a:cs typeface="Times New Roman" panose="02020603050405020304" pitchFamily="18" charset="0"/>
                  </a:rPr>
                  <a:t>Encoder</a:t>
                </a:r>
                <a:r>
                  <a:rPr lang="zh-CN" altLang="en-US" sz="1400" dirty="0">
                    <a:latin typeface="Times New Roman" panose="02020603050405020304" pitchFamily="18" charset="0"/>
                    <a:cs typeface="Times New Roman" panose="02020603050405020304" pitchFamily="18" charset="0"/>
                  </a:rPr>
                  <a:t> </a:t>
                </a:r>
                <a14:m>
                  <m:oMath xmlns:m="http://schemas.openxmlformats.org/officeDocument/2006/math">
                    <m:r>
                      <a:rPr lang="en-US" altLang="zh-CN" sz="1400" i="1" dirty="0" smtClean="0">
                        <a:latin typeface="Cambria Math" panose="02040503050406030204" pitchFamily="18" charset="0"/>
                        <a:cs typeface="Times New Roman" panose="02020603050405020304" pitchFamily="18" charset="0"/>
                      </a:rPr>
                      <m:t>𝑒</m:t>
                    </m:r>
                  </m:oMath>
                </a14:m>
                <a:endParaRPr lang="en-US" sz="1400" dirty="0">
                  <a:latin typeface="Times New Roman" panose="02020603050405020304" pitchFamily="18" charset="0"/>
                  <a:cs typeface="Times New Roman" panose="02020603050405020304" pitchFamily="18" charset="0"/>
                </a:endParaRPr>
              </a:p>
            </p:txBody>
          </p:sp>
        </mc:Choice>
        <mc:Fallback xmlns="">
          <p:sp>
            <p:nvSpPr>
              <p:cNvPr id="57" name="TextBox 56">
                <a:extLst>
                  <a:ext uri="{FF2B5EF4-FFF2-40B4-BE49-F238E27FC236}">
                    <a16:creationId xmlns:a16="http://schemas.microsoft.com/office/drawing/2014/main" id="{4639E9F3-DC42-8A8F-C2D9-D4D2E62430E7}"/>
                  </a:ext>
                </a:extLst>
              </p:cNvPr>
              <p:cNvSpPr txBox="1">
                <a:spLocks noRot="1" noChangeAspect="1" noMove="1" noResize="1" noEditPoints="1" noAdjustHandles="1" noChangeArrowheads="1" noChangeShapeType="1" noTextEdit="1"/>
              </p:cNvSpPr>
              <p:nvPr/>
            </p:nvSpPr>
            <p:spPr>
              <a:xfrm>
                <a:off x="3537232" y="4304295"/>
                <a:ext cx="921214" cy="307777"/>
              </a:xfrm>
              <a:prstGeom prst="rect">
                <a:avLst/>
              </a:prstGeom>
              <a:blipFill>
                <a:blip r:embed="rId4"/>
                <a:stretch>
                  <a:fillRect l="-1370" t="-3846" b="-19231"/>
                </a:stretch>
              </a:blipFill>
            </p:spPr>
            <p:txBody>
              <a:bodyPr/>
              <a:lstStyle/>
              <a:p>
                <a:r>
                  <a:rPr lang="en-US">
                    <a:noFill/>
                  </a:rPr>
                  <a:t> </a:t>
                </a:r>
              </a:p>
            </p:txBody>
          </p:sp>
        </mc:Fallback>
      </mc:AlternateContent>
      <p:sp>
        <p:nvSpPr>
          <p:cNvPr id="58" name="Trapezoid 57">
            <a:extLst>
              <a:ext uri="{FF2B5EF4-FFF2-40B4-BE49-F238E27FC236}">
                <a16:creationId xmlns:a16="http://schemas.microsoft.com/office/drawing/2014/main" id="{0B277B6B-BCFB-BD6D-91DF-7AC7824F49D6}"/>
              </a:ext>
            </a:extLst>
          </p:cNvPr>
          <p:cNvSpPr/>
          <p:nvPr/>
        </p:nvSpPr>
        <p:spPr>
          <a:xfrm rot="16200000">
            <a:off x="6058557" y="3334657"/>
            <a:ext cx="506110" cy="1265627"/>
          </a:xfrm>
          <a:prstGeom prst="trapezoid">
            <a:avLst>
              <a:gd name="adj" fmla="val 22043"/>
            </a:avLst>
          </a:prstGeom>
          <a:noFill/>
          <a:ln w="19050"/>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504BF8DB-6BFB-A102-607E-F220BB9FC1B1}"/>
                  </a:ext>
                </a:extLst>
              </p:cNvPr>
              <p:cNvSpPr txBox="1"/>
              <p:nvPr/>
            </p:nvSpPr>
            <p:spPr>
              <a:xfrm>
                <a:off x="5829620" y="3808446"/>
                <a:ext cx="988347" cy="307777"/>
              </a:xfrm>
              <a:prstGeom prst="rect">
                <a:avLst/>
              </a:prstGeom>
              <a:noFill/>
            </p:spPr>
            <p:txBody>
              <a:bodyPr wrap="none" rtlCol="0">
                <a:spAutoFit/>
              </a:bodyPr>
              <a:lstStyle/>
              <a:p>
                <a:pPr algn="ctr"/>
                <a:r>
                  <a:rPr lang="en-US" altLang="zh-CN" sz="1400" dirty="0">
                    <a:latin typeface="Times New Roman" panose="02020603050405020304" pitchFamily="18" charset="0"/>
                    <a:cs typeface="Times New Roman" panose="02020603050405020304" pitchFamily="18" charset="0"/>
                  </a:rPr>
                  <a:t>Predictor</a:t>
                </a:r>
                <a:r>
                  <a:rPr lang="zh-CN" altLang="en-US" sz="1400" dirty="0">
                    <a:latin typeface="Times New Roman" panose="02020603050405020304" pitchFamily="18" charset="0"/>
                    <a:cs typeface="Times New Roman" panose="02020603050405020304" pitchFamily="18" charset="0"/>
                  </a:rPr>
                  <a:t> </a:t>
                </a:r>
                <a14:m>
                  <m:oMath xmlns:m="http://schemas.openxmlformats.org/officeDocument/2006/math">
                    <m:r>
                      <a:rPr lang="en-US" altLang="zh-CN" sz="1400" b="0" i="1" smtClean="0">
                        <a:latin typeface="Cambria Math" panose="02040503050406030204" pitchFamily="18" charset="0"/>
                        <a:cs typeface="Times New Roman" panose="02020603050405020304" pitchFamily="18" charset="0"/>
                      </a:rPr>
                      <m:t>𝑝</m:t>
                    </m:r>
                  </m:oMath>
                </a14:m>
                <a:endParaRPr lang="en-US" sz="1400" dirty="0">
                  <a:latin typeface="Times New Roman" panose="02020603050405020304" pitchFamily="18" charset="0"/>
                  <a:cs typeface="Times New Roman" panose="02020603050405020304" pitchFamily="18" charset="0"/>
                </a:endParaRPr>
              </a:p>
            </p:txBody>
          </p:sp>
        </mc:Choice>
        <mc:Fallback xmlns="">
          <p:sp>
            <p:nvSpPr>
              <p:cNvPr id="59" name="TextBox 58">
                <a:extLst>
                  <a:ext uri="{FF2B5EF4-FFF2-40B4-BE49-F238E27FC236}">
                    <a16:creationId xmlns:a16="http://schemas.microsoft.com/office/drawing/2014/main" id="{504BF8DB-6BFB-A102-607E-F220BB9FC1B1}"/>
                  </a:ext>
                </a:extLst>
              </p:cNvPr>
              <p:cNvSpPr txBox="1">
                <a:spLocks noRot="1" noChangeAspect="1" noMove="1" noResize="1" noEditPoints="1" noAdjustHandles="1" noChangeArrowheads="1" noChangeShapeType="1" noTextEdit="1"/>
              </p:cNvSpPr>
              <p:nvPr/>
            </p:nvSpPr>
            <p:spPr>
              <a:xfrm>
                <a:off x="5829620" y="3808446"/>
                <a:ext cx="988347" cy="307777"/>
              </a:xfrm>
              <a:prstGeom prst="rect">
                <a:avLst/>
              </a:prstGeom>
              <a:blipFill>
                <a:blip r:embed="rId5"/>
                <a:stretch>
                  <a:fillRect l="-1266" t="-4167" b="-25000"/>
                </a:stretch>
              </a:blipFill>
            </p:spPr>
            <p:txBody>
              <a:bodyPr/>
              <a:lstStyle/>
              <a:p>
                <a:r>
                  <a:rPr lang="en-US">
                    <a:noFill/>
                  </a:rPr>
                  <a:t> </a:t>
                </a:r>
              </a:p>
            </p:txBody>
          </p:sp>
        </mc:Fallback>
      </mc:AlternateContent>
      <p:grpSp>
        <p:nvGrpSpPr>
          <p:cNvPr id="60" name="Group 59">
            <a:extLst>
              <a:ext uri="{FF2B5EF4-FFF2-40B4-BE49-F238E27FC236}">
                <a16:creationId xmlns:a16="http://schemas.microsoft.com/office/drawing/2014/main" id="{59AA96EB-14AC-5768-0784-E12483E75807}"/>
              </a:ext>
            </a:extLst>
          </p:cNvPr>
          <p:cNvGrpSpPr/>
          <p:nvPr/>
        </p:nvGrpSpPr>
        <p:grpSpPr>
          <a:xfrm>
            <a:off x="4934150" y="4080216"/>
            <a:ext cx="300855" cy="853918"/>
            <a:chOff x="5572164" y="2894042"/>
            <a:chExt cx="300855" cy="853918"/>
          </a:xfrm>
        </p:grpSpPr>
        <p:sp>
          <p:nvSpPr>
            <p:cNvPr id="61" name="Rectangle 60">
              <a:extLst>
                <a:ext uri="{FF2B5EF4-FFF2-40B4-BE49-F238E27FC236}">
                  <a16:creationId xmlns:a16="http://schemas.microsoft.com/office/drawing/2014/main" id="{A42E5F41-9A84-6000-00A7-E3D42162475A}"/>
                </a:ext>
              </a:extLst>
            </p:cNvPr>
            <p:cNvSpPr/>
            <p:nvPr/>
          </p:nvSpPr>
          <p:spPr>
            <a:xfrm>
              <a:off x="5747194" y="2894042"/>
              <a:ext cx="125825" cy="661579"/>
            </a:xfrm>
            <a:prstGeom prst="rect">
              <a:avLst/>
            </a:prstGeom>
            <a:solidFill>
              <a:schemeClr val="bg1">
                <a:lumMod val="85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82E53BD4-CADA-DD62-D776-880C6D16208D}"/>
                </a:ext>
              </a:extLst>
            </p:cNvPr>
            <p:cNvSpPr/>
            <p:nvPr/>
          </p:nvSpPr>
          <p:spPr>
            <a:xfrm>
              <a:off x="5691215" y="2958155"/>
              <a:ext cx="125825" cy="661579"/>
            </a:xfrm>
            <a:prstGeom prst="rect">
              <a:avLst/>
            </a:prstGeom>
            <a:solidFill>
              <a:schemeClr val="bg1">
                <a:lumMod val="75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38C420FF-857C-5985-0C86-ED0033CEE3BA}"/>
                </a:ext>
              </a:extLst>
            </p:cNvPr>
            <p:cNvSpPr/>
            <p:nvPr/>
          </p:nvSpPr>
          <p:spPr>
            <a:xfrm>
              <a:off x="5635236" y="3022268"/>
              <a:ext cx="125825" cy="661579"/>
            </a:xfrm>
            <a:prstGeom prst="rect">
              <a:avLst/>
            </a:prstGeom>
            <a:solidFill>
              <a:schemeClr val="bg1">
                <a:lumMod val="65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CF2C44FB-DD6D-872B-8CF3-912C3778FCD1}"/>
                </a:ext>
              </a:extLst>
            </p:cNvPr>
            <p:cNvSpPr/>
            <p:nvPr/>
          </p:nvSpPr>
          <p:spPr>
            <a:xfrm>
              <a:off x="5572164" y="3086381"/>
              <a:ext cx="125825" cy="661579"/>
            </a:xfrm>
            <a:prstGeom prst="rect">
              <a:avLst/>
            </a:prstGeom>
            <a:solidFill>
              <a:schemeClr val="bg1">
                <a:lumMod val="5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grpSp>
      <p:cxnSp>
        <p:nvCxnSpPr>
          <p:cNvPr id="65" name="Straight Arrow Connector 64">
            <a:extLst>
              <a:ext uri="{FF2B5EF4-FFF2-40B4-BE49-F238E27FC236}">
                <a16:creationId xmlns:a16="http://schemas.microsoft.com/office/drawing/2014/main" id="{1FF252B6-A57D-F3AA-8BC5-51DB009B19F2}"/>
              </a:ext>
            </a:extLst>
          </p:cNvPr>
          <p:cNvCxnSpPr>
            <a:cxnSpLocks/>
            <a:stCxn id="56" idx="0"/>
          </p:cNvCxnSpPr>
          <p:nvPr/>
        </p:nvCxnSpPr>
        <p:spPr>
          <a:xfrm flipV="1">
            <a:off x="4633922" y="4457645"/>
            <a:ext cx="234411" cy="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6" name="Trapezoid 65">
            <a:extLst>
              <a:ext uri="{FF2B5EF4-FFF2-40B4-BE49-F238E27FC236}">
                <a16:creationId xmlns:a16="http://schemas.microsoft.com/office/drawing/2014/main" id="{72254BF5-C8DF-743E-DAB6-82189D4DD04F}"/>
              </a:ext>
            </a:extLst>
          </p:cNvPr>
          <p:cNvSpPr/>
          <p:nvPr/>
        </p:nvSpPr>
        <p:spPr>
          <a:xfrm rot="16200000">
            <a:off x="6058554" y="4327587"/>
            <a:ext cx="506114" cy="1265627"/>
          </a:xfrm>
          <a:prstGeom prst="trapezoid">
            <a:avLst>
              <a:gd name="adj" fmla="val 22043"/>
            </a:avLst>
          </a:prstGeom>
          <a:noFill/>
          <a:ln w="19050"/>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69F9219D-E67D-40A4-074B-95C6D3596287}"/>
                  </a:ext>
                </a:extLst>
              </p:cNvPr>
              <p:cNvSpPr txBox="1"/>
              <p:nvPr/>
            </p:nvSpPr>
            <p:spPr>
              <a:xfrm>
                <a:off x="5659763" y="4806511"/>
                <a:ext cx="1336340" cy="307777"/>
              </a:xfrm>
              <a:prstGeom prst="rect">
                <a:avLst/>
              </a:prstGeom>
              <a:noFill/>
            </p:spPr>
            <p:txBody>
              <a:bodyPr wrap="square" rtlCol="0">
                <a:spAutoFit/>
              </a:bodyPr>
              <a:lstStyle/>
              <a:p>
                <a:pPr algn="ctr"/>
                <a:r>
                  <a:rPr lang="en-US" altLang="zh-CN" sz="1400" dirty="0">
                    <a:latin typeface="Times New Roman" panose="02020603050405020304" pitchFamily="18" charset="0"/>
                    <a:cs typeface="Times New Roman" panose="02020603050405020304" pitchFamily="18" charset="0"/>
                  </a:rPr>
                  <a:t>Discriminator</a:t>
                </a:r>
                <a:r>
                  <a:rPr lang="zh-CN" altLang="en-US" sz="1400" dirty="0">
                    <a:latin typeface="Times New Roman" panose="02020603050405020304" pitchFamily="18" charset="0"/>
                    <a:cs typeface="Times New Roman" panose="02020603050405020304" pitchFamily="18" charset="0"/>
                  </a:rPr>
                  <a:t> </a:t>
                </a:r>
                <a14:m>
                  <m:oMath xmlns:m="http://schemas.openxmlformats.org/officeDocument/2006/math">
                    <m:r>
                      <a:rPr lang="en-US" altLang="zh-CN" sz="1400" b="0" i="1" smtClean="0">
                        <a:latin typeface="Cambria Math" panose="02040503050406030204" pitchFamily="18" charset="0"/>
                        <a:cs typeface="Times New Roman" panose="02020603050405020304" pitchFamily="18" charset="0"/>
                      </a:rPr>
                      <m:t>𝑑</m:t>
                    </m:r>
                  </m:oMath>
                </a14:m>
                <a:endParaRPr lang="en-US" sz="1400" dirty="0">
                  <a:latin typeface="Times New Roman" panose="02020603050405020304" pitchFamily="18" charset="0"/>
                  <a:cs typeface="Times New Roman" panose="02020603050405020304" pitchFamily="18" charset="0"/>
                </a:endParaRPr>
              </a:p>
            </p:txBody>
          </p:sp>
        </mc:Choice>
        <mc:Fallback xmlns="">
          <p:sp>
            <p:nvSpPr>
              <p:cNvPr id="67" name="TextBox 66">
                <a:extLst>
                  <a:ext uri="{FF2B5EF4-FFF2-40B4-BE49-F238E27FC236}">
                    <a16:creationId xmlns:a16="http://schemas.microsoft.com/office/drawing/2014/main" id="{69F9219D-E67D-40A4-074B-95C6D3596287}"/>
                  </a:ext>
                </a:extLst>
              </p:cNvPr>
              <p:cNvSpPr txBox="1">
                <a:spLocks noRot="1" noChangeAspect="1" noMove="1" noResize="1" noEditPoints="1" noAdjustHandles="1" noChangeArrowheads="1" noChangeShapeType="1" noTextEdit="1"/>
              </p:cNvSpPr>
              <p:nvPr/>
            </p:nvSpPr>
            <p:spPr>
              <a:xfrm>
                <a:off x="5659763" y="4806511"/>
                <a:ext cx="1336340" cy="307777"/>
              </a:xfrm>
              <a:prstGeom prst="rect">
                <a:avLst/>
              </a:prstGeom>
              <a:blipFill>
                <a:blip r:embed="rId6"/>
                <a:stretch>
                  <a:fillRect l="-935" t="-4000" b="-24000"/>
                </a:stretch>
              </a:blipFill>
            </p:spPr>
            <p:txBody>
              <a:bodyPr/>
              <a:lstStyle/>
              <a:p>
                <a:r>
                  <a:rPr lang="en-US">
                    <a:noFill/>
                  </a:rPr>
                  <a:t> </a:t>
                </a:r>
              </a:p>
            </p:txBody>
          </p:sp>
        </mc:Fallback>
      </mc:AlternateContent>
      <p:sp>
        <p:nvSpPr>
          <p:cNvPr id="68" name="Trapezoid 67">
            <a:extLst>
              <a:ext uri="{FF2B5EF4-FFF2-40B4-BE49-F238E27FC236}">
                <a16:creationId xmlns:a16="http://schemas.microsoft.com/office/drawing/2014/main" id="{275E9B4E-D2CA-533B-10E8-5584F3D97128}"/>
              </a:ext>
            </a:extLst>
          </p:cNvPr>
          <p:cNvSpPr/>
          <p:nvPr/>
        </p:nvSpPr>
        <p:spPr>
          <a:xfrm rot="5400000">
            <a:off x="4227757" y="2311666"/>
            <a:ext cx="441038" cy="1265627"/>
          </a:xfrm>
          <a:prstGeom prst="trapezoid">
            <a:avLst>
              <a:gd name="adj" fmla="val 22043"/>
            </a:avLst>
          </a:prstGeom>
          <a:noFill/>
          <a:ln w="19050"/>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69" name="Trapezoid 68">
            <a:extLst>
              <a:ext uri="{FF2B5EF4-FFF2-40B4-BE49-F238E27FC236}">
                <a16:creationId xmlns:a16="http://schemas.microsoft.com/office/drawing/2014/main" id="{D5060D5E-21E2-A015-5B6C-3E7CF6DD53C5}"/>
              </a:ext>
            </a:extLst>
          </p:cNvPr>
          <p:cNvSpPr/>
          <p:nvPr/>
        </p:nvSpPr>
        <p:spPr>
          <a:xfrm rot="16200000">
            <a:off x="5602110" y="2311667"/>
            <a:ext cx="441045" cy="1265627"/>
          </a:xfrm>
          <a:prstGeom prst="trapezoid">
            <a:avLst>
              <a:gd name="adj" fmla="val 22043"/>
            </a:avLst>
          </a:prstGeom>
          <a:noFill/>
          <a:ln w="19050"/>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8E68A1C2-0A49-AD8A-A8B3-E3C374E5A83E}"/>
                  </a:ext>
                </a:extLst>
              </p:cNvPr>
              <p:cNvSpPr txBox="1"/>
              <p:nvPr/>
            </p:nvSpPr>
            <p:spPr>
              <a:xfrm>
                <a:off x="4308289" y="3131834"/>
                <a:ext cx="1642244" cy="307777"/>
              </a:xfrm>
              <a:prstGeom prst="rect">
                <a:avLst/>
              </a:prstGeom>
              <a:noFill/>
            </p:spPr>
            <p:txBody>
              <a:bodyPr wrap="none" rtlCol="0">
                <a:spAutoFit/>
              </a:bodyPr>
              <a:lstStyle/>
              <a:p>
                <a:pPr algn="ctr"/>
                <a:r>
                  <a:rPr lang="en-US" altLang="zh-CN" sz="1400" dirty="0">
                    <a:latin typeface="Times New Roman" panose="02020603050405020304" pitchFamily="18" charset="0"/>
                    <a:cs typeface="Times New Roman" panose="02020603050405020304" pitchFamily="18" charset="0"/>
                  </a:rPr>
                  <a:t>History</a:t>
                </a:r>
                <a:r>
                  <a:rPr lang="zh-CN" altLang="en-US" sz="1400" dirty="0">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Model</a:t>
                </a:r>
                <a:r>
                  <a:rPr lang="zh-CN" altLang="en-US" sz="1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CN" sz="1400" i="1" smtClean="0">
                            <a:latin typeface="Cambria Math" panose="02040503050406030204" pitchFamily="18" charset="0"/>
                            <a:cs typeface="Times New Roman" panose="02020603050405020304" pitchFamily="18" charset="0"/>
                          </a:rPr>
                        </m:ctrlPr>
                      </m:sSubPr>
                      <m:e>
                        <m:r>
                          <a:rPr lang="en-US" altLang="zh-CN" sz="1400" b="0" i="1" smtClean="0">
                            <a:latin typeface="Cambria Math" panose="02040503050406030204" pitchFamily="18" charset="0"/>
                            <a:cs typeface="Times New Roman" panose="02020603050405020304" pitchFamily="18" charset="0"/>
                          </a:rPr>
                          <m:t>𝐻</m:t>
                        </m:r>
                      </m:e>
                      <m:sub>
                        <m:r>
                          <a:rPr lang="en-US" altLang="zh-CN" sz="1400" b="0" i="1" smtClean="0">
                            <a:latin typeface="Cambria Math" panose="02040503050406030204" pitchFamily="18" charset="0"/>
                            <a:cs typeface="Times New Roman" panose="02020603050405020304" pitchFamily="18" charset="0"/>
                          </a:rPr>
                          <m:t>𝑡</m:t>
                        </m:r>
                        <m:r>
                          <a:rPr lang="en-US" altLang="zh-CN" sz="1400" b="0" i="1" smtClean="0">
                            <a:latin typeface="Cambria Math" panose="02040503050406030204" pitchFamily="18" charset="0"/>
                            <a:cs typeface="Times New Roman" panose="02020603050405020304" pitchFamily="18" charset="0"/>
                          </a:rPr>
                          <m:t>−1</m:t>
                        </m:r>
                      </m:sub>
                    </m:sSub>
                  </m:oMath>
                </a14:m>
                <a:endParaRPr lang="en-US" sz="1400" dirty="0">
                  <a:latin typeface="Times New Roman" panose="02020603050405020304" pitchFamily="18" charset="0"/>
                  <a:cs typeface="Times New Roman" panose="02020603050405020304" pitchFamily="18" charset="0"/>
                </a:endParaRPr>
              </a:p>
            </p:txBody>
          </p:sp>
        </mc:Choice>
        <mc:Fallback xmlns="">
          <p:sp>
            <p:nvSpPr>
              <p:cNvPr id="70" name="TextBox 69">
                <a:extLst>
                  <a:ext uri="{FF2B5EF4-FFF2-40B4-BE49-F238E27FC236}">
                    <a16:creationId xmlns:a16="http://schemas.microsoft.com/office/drawing/2014/main" id="{8E68A1C2-0A49-AD8A-A8B3-E3C374E5A83E}"/>
                  </a:ext>
                </a:extLst>
              </p:cNvPr>
              <p:cNvSpPr txBox="1">
                <a:spLocks noRot="1" noChangeAspect="1" noMove="1" noResize="1" noEditPoints="1" noAdjustHandles="1" noChangeArrowheads="1" noChangeShapeType="1" noTextEdit="1"/>
              </p:cNvSpPr>
              <p:nvPr/>
            </p:nvSpPr>
            <p:spPr>
              <a:xfrm>
                <a:off x="4308289" y="3131834"/>
                <a:ext cx="1642244" cy="307777"/>
              </a:xfrm>
              <a:prstGeom prst="rect">
                <a:avLst/>
              </a:prstGeom>
              <a:blipFill>
                <a:blip r:embed="rId7"/>
                <a:stretch>
                  <a:fillRect l="-769" t="-4000" b="-20000"/>
                </a:stretch>
              </a:blipFill>
            </p:spPr>
            <p:txBody>
              <a:bodyPr/>
              <a:lstStyle/>
              <a:p>
                <a:r>
                  <a:rPr lang="en-US">
                    <a:noFill/>
                  </a:rPr>
                  <a:t> </a:t>
                </a:r>
              </a:p>
            </p:txBody>
          </p:sp>
        </mc:Fallback>
      </mc:AlternateContent>
      <p:sp>
        <p:nvSpPr>
          <p:cNvPr id="71" name="Rectangle 70">
            <a:extLst>
              <a:ext uri="{FF2B5EF4-FFF2-40B4-BE49-F238E27FC236}">
                <a16:creationId xmlns:a16="http://schemas.microsoft.com/office/drawing/2014/main" id="{703B127C-2213-4608-EE5B-709CB5048D67}"/>
              </a:ext>
            </a:extLst>
          </p:cNvPr>
          <p:cNvSpPr/>
          <p:nvPr/>
        </p:nvSpPr>
        <p:spPr>
          <a:xfrm>
            <a:off x="1143829" y="2562259"/>
            <a:ext cx="1127775" cy="2564553"/>
          </a:xfrm>
          <a:prstGeom prst="rect">
            <a:avLst/>
          </a:prstGeom>
          <a:noFill/>
          <a:ln w="1905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 name="Elbow Connector 71">
            <a:extLst>
              <a:ext uri="{FF2B5EF4-FFF2-40B4-BE49-F238E27FC236}">
                <a16:creationId xmlns:a16="http://schemas.microsoft.com/office/drawing/2014/main" id="{AFA821E4-3EB4-F4E2-F8A2-C502123FA4AE}"/>
              </a:ext>
            </a:extLst>
          </p:cNvPr>
          <p:cNvCxnSpPr>
            <a:cxnSpLocks/>
            <a:stCxn id="71" idx="3"/>
            <a:endCxn id="55" idx="1"/>
          </p:cNvCxnSpPr>
          <p:nvPr/>
        </p:nvCxnSpPr>
        <p:spPr>
          <a:xfrm flipV="1">
            <a:off x="2271604" y="3003644"/>
            <a:ext cx="1441612" cy="840892"/>
          </a:xfrm>
          <a:prstGeom prst="bentConnector3">
            <a:avLst>
              <a:gd name="adj1" fmla="val 3414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Elbow Connector 72">
            <a:extLst>
              <a:ext uri="{FF2B5EF4-FFF2-40B4-BE49-F238E27FC236}">
                <a16:creationId xmlns:a16="http://schemas.microsoft.com/office/drawing/2014/main" id="{EA85CDB8-23EF-CFA6-9A1B-FB8DF4D03CAE}"/>
              </a:ext>
            </a:extLst>
          </p:cNvPr>
          <p:cNvCxnSpPr>
            <a:cxnSpLocks/>
            <a:stCxn id="71" idx="3"/>
          </p:cNvCxnSpPr>
          <p:nvPr/>
        </p:nvCxnSpPr>
        <p:spPr>
          <a:xfrm>
            <a:off x="2271604" y="3844536"/>
            <a:ext cx="984411" cy="585809"/>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C6568FF2-9EB8-6812-72F8-90628341BAB2}"/>
                  </a:ext>
                </a:extLst>
              </p:cNvPr>
              <p:cNvSpPr txBox="1"/>
              <p:nvPr/>
            </p:nvSpPr>
            <p:spPr>
              <a:xfrm>
                <a:off x="1128976" y="3441697"/>
                <a:ext cx="1246367" cy="320088"/>
              </a:xfrm>
              <a:prstGeom prst="rect">
                <a:avLst/>
              </a:prstGeom>
              <a:noFill/>
            </p:spPr>
            <p:txBody>
              <a:bodyPr wrap="none" rtlCol="0">
                <a:spAutoFit/>
              </a:bodyPr>
              <a:lstStyle/>
              <a:p>
                <a:pPr algn="ctr"/>
                <a14:m>
                  <m:oMathPara xmlns:m="http://schemas.openxmlformats.org/officeDocument/2006/math">
                    <m:oMathParaPr>
                      <m:jc m:val="center"/>
                    </m:oMathParaPr>
                    <m:oMath xmlns:m="http://schemas.openxmlformats.org/officeDocument/2006/math">
                      <m:sSubSup>
                        <m:sSubSupPr>
                          <m:ctrlPr>
                            <a:rPr lang="en-US" altLang="zh-CN" sz="1400" b="0" i="1" smtClean="0">
                              <a:latin typeface="Cambria Math" panose="02040503050406030204" pitchFamily="18" charset="0"/>
                              <a:cs typeface="Times New Roman" panose="02020603050405020304" pitchFamily="18" charset="0"/>
                            </a:rPr>
                          </m:ctrlPr>
                        </m:sSubSupPr>
                        <m:e>
                          <m:r>
                            <a:rPr lang="en-US" altLang="zh-CN" sz="1400" b="0" i="1" smtClean="0">
                              <a:latin typeface="Cambria Math" panose="02040503050406030204" pitchFamily="18" charset="0"/>
                              <a:ea typeface="Cambria Math" panose="02040503050406030204" pitchFamily="18" charset="0"/>
                              <a:cs typeface="Times New Roman" panose="02020603050405020304" pitchFamily="18" charset="0"/>
                            </a:rPr>
                            <m:t>ℳ</m:t>
                          </m:r>
                          <m:r>
                            <a:rPr lang="en-US" altLang="zh-CN" sz="1400" b="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1400" i="1" smtClean="0">
                                  <a:solidFill>
                                    <a:schemeClr val="tx1"/>
                                  </a:solidFill>
                                  <a:latin typeface="Cambria Math" panose="02040503050406030204" pitchFamily="18" charset="0"/>
                                </a:rPr>
                              </m:ctrlPr>
                            </m:sSubPr>
                            <m:e>
                              <m:r>
                                <a:rPr lang="en-US" altLang="zh-CN" sz="1400" b="0" i="1" smtClean="0">
                                  <a:solidFill>
                                    <a:schemeClr val="tx1"/>
                                  </a:solidFill>
                                  <a:latin typeface="Cambria Math" panose="02040503050406030204" pitchFamily="18" charset="0"/>
                                </a:rPr>
                                <m:t>𝑀</m:t>
                              </m:r>
                            </m:e>
                            <m:sub>
                              <m:r>
                                <a:rPr lang="en-US" altLang="zh-CN" sz="1400" b="0" i="1" smtClean="0">
                                  <a:solidFill>
                                    <a:schemeClr val="tx1"/>
                                  </a:solidFill>
                                  <a:latin typeface="Cambria Math" panose="02040503050406030204" pitchFamily="18" charset="0"/>
                                </a:rPr>
                                <m:t>𝑖</m:t>
                              </m:r>
                            </m:sub>
                          </m:sSub>
                          <m:r>
                            <a:rPr lang="en-US" altLang="zh-CN" sz="1400" b="0" i="1" smtClean="0">
                              <a:latin typeface="Cambria Math" panose="02040503050406030204" pitchFamily="18" charset="0"/>
                              <a:cs typeface="Times New Roman" panose="02020603050405020304" pitchFamily="18" charset="0"/>
                            </a:rPr>
                            <m:t>}</m:t>
                          </m:r>
                        </m:e>
                        <m:sub>
                          <m:r>
                            <a:rPr lang="en-US" altLang="zh-CN" sz="1400" b="0" i="1" smtClean="0">
                              <a:latin typeface="Cambria Math" panose="02040503050406030204" pitchFamily="18" charset="0"/>
                              <a:cs typeface="Times New Roman" panose="02020603050405020304" pitchFamily="18" charset="0"/>
                            </a:rPr>
                            <m:t>𝑖</m:t>
                          </m:r>
                          <m:r>
                            <a:rPr lang="en-US" altLang="zh-CN" sz="1400" b="0" i="1" smtClean="0">
                              <a:latin typeface="Cambria Math" panose="02040503050406030204" pitchFamily="18" charset="0"/>
                              <a:cs typeface="Times New Roman" panose="02020603050405020304" pitchFamily="18" charset="0"/>
                            </a:rPr>
                            <m:t>=1</m:t>
                          </m:r>
                        </m:sub>
                        <m:sup>
                          <m:r>
                            <a:rPr lang="en-US" altLang="zh-CN" sz="1400" b="0" i="1" smtClean="0">
                              <a:latin typeface="Cambria Math" panose="02040503050406030204" pitchFamily="18" charset="0"/>
                              <a:cs typeface="Times New Roman" panose="02020603050405020304" pitchFamily="18" charset="0"/>
                            </a:rPr>
                            <m:t>𝑡</m:t>
                          </m:r>
                          <m:r>
                            <a:rPr lang="en-US" altLang="zh-CN" sz="1400" b="0" i="1" smtClean="0">
                              <a:latin typeface="Cambria Math" panose="02040503050406030204" pitchFamily="18" charset="0"/>
                              <a:cs typeface="Times New Roman" panose="02020603050405020304" pitchFamily="18" charset="0"/>
                            </a:rPr>
                            <m:t>−1</m:t>
                          </m:r>
                        </m:sup>
                      </m:sSubSup>
                    </m:oMath>
                  </m:oMathPara>
                </a14:m>
                <a:endParaRPr lang="en-US" sz="1400" dirty="0">
                  <a:latin typeface="Times New Roman" panose="02020603050405020304" pitchFamily="18" charset="0"/>
                  <a:cs typeface="Times New Roman" panose="02020603050405020304" pitchFamily="18" charset="0"/>
                </a:endParaRPr>
              </a:p>
            </p:txBody>
          </p:sp>
        </mc:Choice>
        <mc:Fallback xmlns="">
          <p:sp>
            <p:nvSpPr>
              <p:cNvPr id="74" name="TextBox 73">
                <a:extLst>
                  <a:ext uri="{FF2B5EF4-FFF2-40B4-BE49-F238E27FC236}">
                    <a16:creationId xmlns:a16="http://schemas.microsoft.com/office/drawing/2014/main" id="{C6568FF2-9EB8-6812-72F8-90628341BAB2}"/>
                  </a:ext>
                </a:extLst>
              </p:cNvPr>
              <p:cNvSpPr txBox="1">
                <a:spLocks noRot="1" noChangeAspect="1" noMove="1" noResize="1" noEditPoints="1" noAdjustHandles="1" noChangeArrowheads="1" noChangeShapeType="1" noTextEdit="1"/>
              </p:cNvSpPr>
              <p:nvPr/>
            </p:nvSpPr>
            <p:spPr>
              <a:xfrm>
                <a:off x="1128976" y="3441697"/>
                <a:ext cx="1246367" cy="320088"/>
              </a:xfrm>
              <a:prstGeom prst="rect">
                <a:avLst/>
              </a:prstGeom>
              <a:blipFill>
                <a:blip r:embed="rId8"/>
                <a:stretch>
                  <a:fillRect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3A5CAD3C-BA0D-49ED-6308-CFA8BBB3F481}"/>
                  </a:ext>
                </a:extLst>
              </p:cNvPr>
              <p:cNvSpPr txBox="1"/>
              <p:nvPr/>
            </p:nvSpPr>
            <p:spPr>
              <a:xfrm>
                <a:off x="1483996" y="4755923"/>
                <a:ext cx="436982"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panose="02040503050406030204" pitchFamily="18" charset="0"/>
                            </a:rPr>
                          </m:ctrlPr>
                        </m:sSubPr>
                        <m:e>
                          <m:r>
                            <a:rPr lang="en-US" sz="1400" i="1" smtClean="0">
                              <a:solidFill>
                                <a:schemeClr val="tx1"/>
                              </a:solidFill>
                              <a:latin typeface="Cambria Math" panose="02040503050406030204" pitchFamily="18" charset="0"/>
                              <a:ea typeface="Cambria Math" panose="02040503050406030204" pitchFamily="18" charset="0"/>
                            </a:rPr>
                            <m:t>𝒮</m:t>
                          </m:r>
                        </m:e>
                        <m:sub>
                          <m:r>
                            <a:rPr lang="en-US" altLang="zh-CN" sz="1400" b="0" i="1" smtClean="0">
                              <a:solidFill>
                                <a:schemeClr val="tx1"/>
                              </a:solidFill>
                              <a:latin typeface="Cambria Math" panose="02040503050406030204" pitchFamily="18" charset="0"/>
                              <a:ea typeface="Cambria Math" panose="02040503050406030204" pitchFamily="18" charset="0"/>
                            </a:rPr>
                            <m:t>𝑡</m:t>
                          </m:r>
                        </m:sub>
                      </m:sSub>
                    </m:oMath>
                  </m:oMathPara>
                </a14:m>
                <a:endParaRPr lang="en-US" sz="1400" dirty="0"/>
              </a:p>
            </p:txBody>
          </p:sp>
        </mc:Choice>
        <mc:Fallback xmlns="">
          <p:sp>
            <p:nvSpPr>
              <p:cNvPr id="75" name="TextBox 74">
                <a:extLst>
                  <a:ext uri="{FF2B5EF4-FFF2-40B4-BE49-F238E27FC236}">
                    <a16:creationId xmlns:a16="http://schemas.microsoft.com/office/drawing/2014/main" id="{3A5CAD3C-BA0D-49ED-6308-CFA8BBB3F481}"/>
                  </a:ext>
                </a:extLst>
              </p:cNvPr>
              <p:cNvSpPr txBox="1">
                <a:spLocks noRot="1" noChangeAspect="1" noMove="1" noResize="1" noEditPoints="1" noAdjustHandles="1" noChangeArrowheads="1" noChangeShapeType="1" noTextEdit="1"/>
              </p:cNvSpPr>
              <p:nvPr/>
            </p:nvSpPr>
            <p:spPr>
              <a:xfrm>
                <a:off x="1483996" y="4755923"/>
                <a:ext cx="436982" cy="307777"/>
              </a:xfrm>
              <a:prstGeom prst="rect">
                <a:avLst/>
              </a:prstGeom>
              <a:blipFill>
                <a:blip r:embed="rId9"/>
                <a:stretch>
                  <a:fillRect/>
                </a:stretch>
              </a:blipFill>
            </p:spPr>
            <p:txBody>
              <a:bodyPr/>
              <a:lstStyle/>
              <a:p>
                <a:r>
                  <a:rPr lang="en-US">
                    <a:noFill/>
                  </a:rPr>
                  <a:t> </a:t>
                </a:r>
              </a:p>
            </p:txBody>
          </p:sp>
        </mc:Fallback>
      </mc:AlternateContent>
      <p:cxnSp>
        <p:nvCxnSpPr>
          <p:cNvPr id="76" name="Straight Arrow Connector 75">
            <a:extLst>
              <a:ext uri="{FF2B5EF4-FFF2-40B4-BE49-F238E27FC236}">
                <a16:creationId xmlns:a16="http://schemas.microsoft.com/office/drawing/2014/main" id="{F2F0937C-53B7-A312-EAA1-BD5784AD38F8}"/>
              </a:ext>
            </a:extLst>
          </p:cNvPr>
          <p:cNvCxnSpPr>
            <a:cxnSpLocks/>
          </p:cNvCxnSpPr>
          <p:nvPr/>
        </p:nvCxnSpPr>
        <p:spPr>
          <a:xfrm>
            <a:off x="1019690" y="2562259"/>
            <a:ext cx="0" cy="284840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B20D42D4-6EE5-C625-4DB7-8B0084727C12}"/>
                  </a:ext>
                </a:extLst>
              </p:cNvPr>
              <p:cNvSpPr txBox="1"/>
              <p:nvPr/>
            </p:nvSpPr>
            <p:spPr>
              <a:xfrm>
                <a:off x="763459" y="4388776"/>
                <a:ext cx="14991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𝑡</m:t>
                      </m:r>
                    </m:oMath>
                  </m:oMathPara>
                </a14:m>
                <a:endParaRPr lang="en-US" dirty="0"/>
              </a:p>
            </p:txBody>
          </p:sp>
        </mc:Choice>
        <mc:Fallback xmlns="">
          <p:sp>
            <p:nvSpPr>
              <p:cNvPr id="77" name="TextBox 76">
                <a:extLst>
                  <a:ext uri="{FF2B5EF4-FFF2-40B4-BE49-F238E27FC236}">
                    <a16:creationId xmlns:a16="http://schemas.microsoft.com/office/drawing/2014/main" id="{B20D42D4-6EE5-C625-4DB7-8B0084727C12}"/>
                  </a:ext>
                </a:extLst>
              </p:cNvPr>
              <p:cNvSpPr txBox="1">
                <a:spLocks noRot="1" noChangeAspect="1" noMove="1" noResize="1" noEditPoints="1" noAdjustHandles="1" noChangeArrowheads="1" noChangeShapeType="1" noTextEdit="1"/>
              </p:cNvSpPr>
              <p:nvPr/>
            </p:nvSpPr>
            <p:spPr>
              <a:xfrm>
                <a:off x="763459" y="4388776"/>
                <a:ext cx="149913" cy="276999"/>
              </a:xfrm>
              <a:prstGeom prst="rect">
                <a:avLst/>
              </a:prstGeom>
              <a:blipFill>
                <a:blip r:embed="rId10"/>
                <a:stretch>
                  <a:fillRect l="-33333" r="-25000" b="-4348"/>
                </a:stretch>
              </a:blipFill>
            </p:spPr>
            <p:txBody>
              <a:bodyPr/>
              <a:lstStyle/>
              <a:p>
                <a:r>
                  <a:rPr lang="en-US">
                    <a:noFill/>
                  </a:rPr>
                  <a:t> </a:t>
                </a:r>
              </a:p>
            </p:txBody>
          </p:sp>
        </mc:Fallback>
      </mc:AlternateContent>
      <p:cxnSp>
        <p:nvCxnSpPr>
          <p:cNvPr id="78" name="Straight Connector 77">
            <a:extLst>
              <a:ext uri="{FF2B5EF4-FFF2-40B4-BE49-F238E27FC236}">
                <a16:creationId xmlns:a16="http://schemas.microsoft.com/office/drawing/2014/main" id="{E38C16F8-3FC6-AE02-03E0-B062BAD78D02}"/>
              </a:ext>
            </a:extLst>
          </p:cNvPr>
          <p:cNvCxnSpPr>
            <a:cxnSpLocks/>
          </p:cNvCxnSpPr>
          <p:nvPr/>
        </p:nvCxnSpPr>
        <p:spPr>
          <a:xfrm flipV="1">
            <a:off x="913372" y="4568844"/>
            <a:ext cx="105911"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A90A4450-F3EB-FC66-EA71-8C7F9B0CB2EB}"/>
              </a:ext>
            </a:extLst>
          </p:cNvPr>
          <p:cNvSpPr txBox="1"/>
          <p:nvPr/>
        </p:nvSpPr>
        <p:spPr>
          <a:xfrm>
            <a:off x="1029422" y="5175252"/>
            <a:ext cx="997389" cy="307777"/>
          </a:xfrm>
          <a:prstGeom prst="rect">
            <a:avLst/>
          </a:prstGeom>
          <a:noFill/>
        </p:spPr>
        <p:txBody>
          <a:bodyPr wrap="none" rtlCol="0">
            <a:spAutoFit/>
          </a:bodyPr>
          <a:lstStyle/>
          <a:p>
            <a:pPr algn="ctr"/>
            <a:r>
              <a:rPr lang="en-US" altLang="zh-CN" sz="1400" dirty="0">
                <a:latin typeface="Times New Roman" panose="02020603050405020304" pitchFamily="18" charset="0"/>
                <a:cs typeface="Times New Roman" panose="02020603050405020304" pitchFamily="18" charset="0"/>
              </a:rPr>
              <a:t>Domain</a:t>
            </a:r>
            <a:r>
              <a:rPr lang="zh-CN" altLang="en-US" sz="1400" dirty="0">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ID</a:t>
            </a:r>
            <a:endParaRPr lang="en-US" sz="1400" dirty="0">
              <a:latin typeface="Times New Roman" panose="02020603050405020304" pitchFamily="18" charset="0"/>
              <a:cs typeface="Times New Roman" panose="02020603050405020304" pitchFamily="18" charset="0"/>
            </a:endParaRPr>
          </a:p>
        </p:txBody>
      </p:sp>
      <p:cxnSp>
        <p:nvCxnSpPr>
          <p:cNvPr id="80" name="Elbow Connector 79">
            <a:extLst>
              <a:ext uri="{FF2B5EF4-FFF2-40B4-BE49-F238E27FC236}">
                <a16:creationId xmlns:a16="http://schemas.microsoft.com/office/drawing/2014/main" id="{FFDB14C6-AE99-FEBE-84B4-7114DBFF292F}"/>
              </a:ext>
            </a:extLst>
          </p:cNvPr>
          <p:cNvCxnSpPr>
            <a:cxnSpLocks/>
            <a:stCxn id="61" idx="0"/>
            <a:endCxn id="58" idx="0"/>
          </p:cNvCxnSpPr>
          <p:nvPr/>
        </p:nvCxnSpPr>
        <p:spPr>
          <a:xfrm rot="5400000" flipH="1" flipV="1">
            <a:off x="5369074" y="3770491"/>
            <a:ext cx="112745" cy="506706"/>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a:extLst>
              <a:ext uri="{FF2B5EF4-FFF2-40B4-BE49-F238E27FC236}">
                <a16:creationId xmlns:a16="http://schemas.microsoft.com/office/drawing/2014/main" id="{8CA57C44-8FA4-5957-C54B-29FC3CB6FE75}"/>
              </a:ext>
            </a:extLst>
          </p:cNvPr>
          <p:cNvCxnSpPr>
            <a:cxnSpLocks/>
            <a:endCxn id="67" idx="1"/>
          </p:cNvCxnSpPr>
          <p:nvPr/>
        </p:nvCxnSpPr>
        <p:spPr>
          <a:xfrm flipV="1">
            <a:off x="5186119" y="4960400"/>
            <a:ext cx="473644" cy="1"/>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4" name="Rectangle 83">
                <a:extLst>
                  <a:ext uri="{FF2B5EF4-FFF2-40B4-BE49-F238E27FC236}">
                    <a16:creationId xmlns:a16="http://schemas.microsoft.com/office/drawing/2014/main" id="{5E7D374E-A4C4-11D2-0405-65DF4E10262E}"/>
                  </a:ext>
                </a:extLst>
              </p:cNvPr>
              <p:cNvSpPr/>
              <p:nvPr/>
            </p:nvSpPr>
            <p:spPr>
              <a:xfrm>
                <a:off x="7604698" y="2833387"/>
                <a:ext cx="2452627" cy="338436"/>
              </a:xfrm>
              <a:prstGeom prst="rect">
                <a:avLst/>
              </a:prstGeom>
              <a:solidFill>
                <a:schemeClr val="bg1">
                  <a:lumMod val="75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sz="1600" i="1" smtClean="0">
                            <a:solidFill>
                              <a:schemeClr val="tx1"/>
                            </a:solidFill>
                            <a:latin typeface="Cambria Math" panose="02040503050406030204" pitchFamily="18" charset="0"/>
                          </a:rPr>
                        </m:ctrlPr>
                      </m:sSubPr>
                      <m:e>
                        <m:r>
                          <a:rPr lang="en-US" sz="1600" i="1" smtClean="0">
                            <a:solidFill>
                              <a:schemeClr val="tx1"/>
                            </a:solidFill>
                            <a:latin typeface="Cambria Math" panose="02040503050406030204" pitchFamily="18" charset="0"/>
                            <a:ea typeface="Cambria Math" panose="02040503050406030204" pitchFamily="18" charset="0"/>
                          </a:rPr>
                          <m:t>𝜖</m:t>
                        </m:r>
                      </m:e>
                      <m:sub>
                        <m:sSub>
                          <m:sSubPr>
                            <m:ctrlPr>
                              <a:rPr lang="en-US" sz="1600" i="1" smtClean="0">
                                <a:solidFill>
                                  <a:schemeClr val="tx1"/>
                                </a:solidFill>
                                <a:latin typeface="Cambria Math" panose="02040503050406030204" pitchFamily="18" charset="0"/>
                              </a:rPr>
                            </m:ctrlPr>
                          </m:sSubPr>
                          <m:e>
                            <m:r>
                              <a:rPr lang="en-US" sz="1600" i="1" smtClean="0">
                                <a:solidFill>
                                  <a:schemeClr val="tx1"/>
                                </a:solidFill>
                                <a:latin typeface="Cambria Math" panose="02040503050406030204" pitchFamily="18" charset="0"/>
                                <a:ea typeface="Cambria Math" panose="02040503050406030204" pitchFamily="18" charset="0"/>
                              </a:rPr>
                              <m:t>𝒟</m:t>
                            </m:r>
                          </m:e>
                          <m:sub>
                            <m:r>
                              <a:rPr lang="en-US" altLang="zh-CN" sz="1600" b="0" i="1" smtClean="0">
                                <a:solidFill>
                                  <a:schemeClr val="tx1"/>
                                </a:solidFill>
                                <a:latin typeface="Cambria Math" panose="02040503050406030204" pitchFamily="18" charset="0"/>
                              </a:rPr>
                              <m:t>𝑖</m:t>
                            </m:r>
                          </m:sub>
                        </m:sSub>
                      </m:sub>
                    </m:sSub>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h</m:t>
                    </m:r>
                    <m:r>
                      <a:rPr lang="en-US" altLang="zh-CN" sz="1600" b="0" i="1" smtClean="0">
                        <a:solidFill>
                          <a:schemeClr val="tx1"/>
                        </a:solidFill>
                        <a:latin typeface="Cambria Math" panose="02040503050406030204" pitchFamily="18" charset="0"/>
                      </a:rPr>
                      <m:t>,</m:t>
                    </m:r>
                    <m:sSub>
                      <m:sSubPr>
                        <m:ctrlPr>
                          <a:rPr lang="en-US" altLang="zh-CN" sz="1600" b="0" i="1" smtClean="0">
                            <a:solidFill>
                              <a:schemeClr val="tx1"/>
                            </a:solidFill>
                            <a:latin typeface="Cambria Math" panose="02040503050406030204" pitchFamily="18" charset="0"/>
                          </a:rPr>
                        </m:ctrlPr>
                      </m:sSubPr>
                      <m:e>
                        <m:r>
                          <a:rPr lang="en-US" altLang="zh-CN" sz="1600" b="0" i="1" smtClean="0">
                            <a:solidFill>
                              <a:schemeClr val="tx1"/>
                            </a:solidFill>
                            <a:latin typeface="Cambria Math" panose="02040503050406030204" pitchFamily="18" charset="0"/>
                          </a:rPr>
                          <m:t>𝐻</m:t>
                        </m:r>
                      </m:e>
                      <m:sub>
                        <m:r>
                          <a:rPr lang="en-US" altLang="zh-CN" sz="1600" b="0" i="1" smtClean="0">
                            <a:solidFill>
                              <a:schemeClr val="tx1"/>
                            </a:solidFill>
                            <a:latin typeface="Cambria Math" panose="02040503050406030204" pitchFamily="18" charset="0"/>
                          </a:rPr>
                          <m:t>𝑡</m:t>
                        </m:r>
                        <m:r>
                          <a:rPr lang="en-US" altLang="zh-CN" sz="1600" b="0" i="1" smtClean="0">
                            <a:solidFill>
                              <a:schemeClr val="tx1"/>
                            </a:solidFill>
                            <a:latin typeface="Cambria Math" panose="02040503050406030204" pitchFamily="18" charset="0"/>
                          </a:rPr>
                          <m:t>−1</m:t>
                        </m:r>
                      </m:sub>
                    </m:sSub>
                    <m:r>
                      <a:rPr lang="en-US" altLang="zh-CN" sz="1600" b="0" i="1" smtClean="0">
                        <a:solidFill>
                          <a:schemeClr val="tx1"/>
                        </a:solidFill>
                        <a:latin typeface="Cambria Math" panose="02040503050406030204" pitchFamily="18" charset="0"/>
                      </a:rPr>
                      <m:t>)</m:t>
                    </m:r>
                  </m:oMath>
                </a14:m>
                <a:r>
                  <a:rPr lang="en-US" altLang="zh-CN" sz="1600" dirty="0">
                    <a:solidFill>
                      <a:schemeClr val="tx1"/>
                    </a:solidFill>
                  </a:rPr>
                  <a:t>,</a:t>
                </a:r>
                <a:r>
                  <a:rPr lang="zh-CN" altLang="en-US" sz="1600" dirty="0">
                    <a:solidFill>
                      <a:schemeClr val="tx1"/>
                    </a:solidFill>
                  </a:rPr>
                  <a:t> </a:t>
                </a:r>
                <a14:m>
                  <m:oMath xmlns:m="http://schemas.openxmlformats.org/officeDocument/2006/math">
                    <m:sSub>
                      <m:sSubPr>
                        <m:ctrlPr>
                          <a:rPr lang="en-US" sz="1600" i="1" smtClean="0">
                            <a:solidFill>
                              <a:schemeClr val="tx1"/>
                            </a:solidFill>
                            <a:latin typeface="Cambria Math" panose="02040503050406030204" pitchFamily="18" charset="0"/>
                          </a:rPr>
                        </m:ctrlPr>
                      </m:sSubPr>
                      <m:e>
                        <m:r>
                          <a:rPr lang="en-US" sz="1600" i="1" smtClean="0">
                            <a:solidFill>
                              <a:schemeClr val="tx1"/>
                            </a:solidFill>
                            <a:latin typeface="Cambria Math" panose="02040503050406030204" pitchFamily="18" charset="0"/>
                            <a:ea typeface="Cambria Math" panose="02040503050406030204" pitchFamily="18" charset="0"/>
                          </a:rPr>
                          <m:t>𝜖</m:t>
                        </m:r>
                      </m:e>
                      <m:sub>
                        <m:sSub>
                          <m:sSubPr>
                            <m:ctrlPr>
                              <a:rPr lang="en-US" sz="1600" i="1" smtClean="0">
                                <a:solidFill>
                                  <a:schemeClr val="tx1"/>
                                </a:solidFill>
                                <a:latin typeface="Cambria Math" panose="02040503050406030204" pitchFamily="18" charset="0"/>
                              </a:rPr>
                            </m:ctrlPr>
                          </m:sSubPr>
                          <m:e>
                            <m:r>
                              <a:rPr lang="en-US" sz="1600" i="1" smtClean="0">
                                <a:solidFill>
                                  <a:schemeClr val="tx1"/>
                                </a:solidFill>
                                <a:latin typeface="Cambria Math" panose="02040503050406030204" pitchFamily="18" charset="0"/>
                                <a:ea typeface="Cambria Math" panose="02040503050406030204" pitchFamily="18" charset="0"/>
                              </a:rPr>
                              <m:t>𝒟</m:t>
                            </m:r>
                          </m:e>
                          <m:sub>
                            <m:r>
                              <a:rPr lang="en-US" altLang="zh-CN" sz="1600" b="0" i="1" smtClean="0">
                                <a:solidFill>
                                  <a:schemeClr val="tx1"/>
                                </a:solidFill>
                                <a:latin typeface="Cambria Math" panose="02040503050406030204" pitchFamily="18" charset="0"/>
                                <a:ea typeface="Cambria Math" panose="02040503050406030204" pitchFamily="18" charset="0"/>
                              </a:rPr>
                              <m:t>𝑡</m:t>
                            </m:r>
                          </m:sub>
                        </m:sSub>
                      </m:sub>
                    </m:sSub>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h</m:t>
                    </m:r>
                    <m:r>
                      <a:rPr lang="en-US" altLang="zh-CN" sz="1600" b="0" i="1" smtClean="0">
                        <a:solidFill>
                          <a:schemeClr val="tx1"/>
                        </a:solidFill>
                        <a:latin typeface="Cambria Math" panose="02040503050406030204" pitchFamily="18" charset="0"/>
                      </a:rPr>
                      <m:t>,</m:t>
                    </m:r>
                    <m:sSub>
                      <m:sSubPr>
                        <m:ctrlPr>
                          <a:rPr lang="en-US" altLang="zh-CN" sz="1600" b="0" i="1" smtClean="0">
                            <a:solidFill>
                              <a:schemeClr val="tx1"/>
                            </a:solidFill>
                            <a:latin typeface="Cambria Math" panose="02040503050406030204" pitchFamily="18" charset="0"/>
                          </a:rPr>
                        </m:ctrlPr>
                      </m:sSubPr>
                      <m:e>
                        <m:r>
                          <a:rPr lang="en-US" altLang="zh-CN" sz="1600" b="0" i="1" smtClean="0">
                            <a:solidFill>
                              <a:schemeClr val="tx1"/>
                            </a:solidFill>
                            <a:latin typeface="Cambria Math" panose="02040503050406030204" pitchFamily="18" charset="0"/>
                          </a:rPr>
                          <m:t>𝐻</m:t>
                        </m:r>
                      </m:e>
                      <m:sub>
                        <m:r>
                          <a:rPr lang="en-US" altLang="zh-CN" sz="1600" b="0" i="1" smtClean="0">
                            <a:solidFill>
                              <a:schemeClr val="tx1"/>
                            </a:solidFill>
                            <a:latin typeface="Cambria Math" panose="02040503050406030204" pitchFamily="18" charset="0"/>
                          </a:rPr>
                          <m:t>𝑡</m:t>
                        </m:r>
                        <m:r>
                          <a:rPr lang="en-US" altLang="zh-CN" sz="1600" b="0" i="1" smtClean="0">
                            <a:solidFill>
                              <a:schemeClr val="tx1"/>
                            </a:solidFill>
                            <a:latin typeface="Cambria Math" panose="02040503050406030204" pitchFamily="18" charset="0"/>
                          </a:rPr>
                          <m:t>−1</m:t>
                        </m:r>
                      </m:sub>
                    </m:sSub>
                    <m:r>
                      <a:rPr lang="en-US" altLang="zh-CN" sz="1600" b="0" i="1" smtClean="0">
                        <a:solidFill>
                          <a:schemeClr val="tx1"/>
                        </a:solidFill>
                        <a:latin typeface="Cambria Math" panose="02040503050406030204" pitchFamily="18" charset="0"/>
                      </a:rPr>
                      <m:t>)</m:t>
                    </m:r>
                  </m:oMath>
                </a14:m>
                <a:endParaRPr lang="en-US" sz="1600" dirty="0"/>
              </a:p>
            </p:txBody>
          </p:sp>
        </mc:Choice>
        <mc:Fallback xmlns="">
          <p:sp>
            <p:nvSpPr>
              <p:cNvPr id="84" name="Rectangle 83">
                <a:extLst>
                  <a:ext uri="{FF2B5EF4-FFF2-40B4-BE49-F238E27FC236}">
                    <a16:creationId xmlns:a16="http://schemas.microsoft.com/office/drawing/2014/main" id="{5E7D374E-A4C4-11D2-0405-65DF4E10262E}"/>
                  </a:ext>
                </a:extLst>
              </p:cNvPr>
              <p:cNvSpPr>
                <a:spLocks noRot="1" noChangeAspect="1" noMove="1" noResize="1" noEditPoints="1" noAdjustHandles="1" noChangeArrowheads="1" noChangeShapeType="1" noTextEdit="1"/>
              </p:cNvSpPr>
              <p:nvPr/>
            </p:nvSpPr>
            <p:spPr>
              <a:xfrm>
                <a:off x="7604698" y="2833387"/>
                <a:ext cx="2452627" cy="338436"/>
              </a:xfrm>
              <a:prstGeom prst="rect">
                <a:avLst/>
              </a:prstGeom>
              <a:blipFill>
                <a:blip r:embed="rId11"/>
                <a:stretch>
                  <a:fillRect t="-6897" b="-13793"/>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 name="Rectangle 84">
                <a:extLst>
                  <a:ext uri="{FF2B5EF4-FFF2-40B4-BE49-F238E27FC236}">
                    <a16:creationId xmlns:a16="http://schemas.microsoft.com/office/drawing/2014/main" id="{E0AA162A-5704-0D0A-E785-7FEC5EEF7408}"/>
                  </a:ext>
                </a:extLst>
              </p:cNvPr>
              <p:cNvSpPr/>
              <p:nvPr/>
            </p:nvSpPr>
            <p:spPr>
              <a:xfrm>
                <a:off x="7604698" y="3796479"/>
                <a:ext cx="1435776" cy="338554"/>
              </a:xfrm>
              <a:prstGeom prst="rect">
                <a:avLst/>
              </a:prstGeom>
              <a:solidFill>
                <a:schemeClr val="bg1">
                  <a:lumMod val="75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sz="1600" i="1" smtClean="0">
                            <a:solidFill>
                              <a:schemeClr val="tx1"/>
                            </a:solidFill>
                            <a:latin typeface="Cambria Math" panose="02040503050406030204" pitchFamily="18" charset="0"/>
                          </a:rPr>
                        </m:ctrlPr>
                      </m:sSubPr>
                      <m:e>
                        <m:r>
                          <a:rPr lang="en-US" sz="1600" i="1" smtClean="0">
                            <a:solidFill>
                              <a:schemeClr val="tx1"/>
                            </a:solidFill>
                            <a:latin typeface="Cambria Math" panose="02040503050406030204" pitchFamily="18" charset="0"/>
                            <a:ea typeface="Cambria Math" panose="02040503050406030204" pitchFamily="18" charset="0"/>
                          </a:rPr>
                          <m:t>𝜖</m:t>
                        </m:r>
                      </m:e>
                      <m:sub>
                        <m:sSub>
                          <m:sSubPr>
                            <m:ctrlPr>
                              <a:rPr lang="en-US" sz="1600" i="1" smtClean="0">
                                <a:solidFill>
                                  <a:schemeClr val="tx1"/>
                                </a:solidFill>
                                <a:latin typeface="Cambria Math" panose="02040503050406030204" pitchFamily="18" charset="0"/>
                              </a:rPr>
                            </m:ctrlPr>
                          </m:sSubPr>
                          <m:e>
                            <m:r>
                              <a:rPr lang="en-US" sz="1600" i="1" smtClean="0">
                                <a:solidFill>
                                  <a:schemeClr val="tx1"/>
                                </a:solidFill>
                                <a:latin typeface="Cambria Math" panose="02040503050406030204" pitchFamily="18" charset="0"/>
                                <a:ea typeface="Cambria Math" panose="02040503050406030204" pitchFamily="18" charset="0"/>
                              </a:rPr>
                              <m:t>𝒟</m:t>
                            </m:r>
                          </m:e>
                          <m:sub>
                            <m:r>
                              <a:rPr lang="en-US" altLang="zh-CN" sz="1600" b="0" i="1" smtClean="0">
                                <a:solidFill>
                                  <a:schemeClr val="tx1"/>
                                </a:solidFill>
                                <a:latin typeface="Cambria Math" panose="02040503050406030204" pitchFamily="18" charset="0"/>
                              </a:rPr>
                              <m:t>𝑖</m:t>
                            </m:r>
                          </m:sub>
                        </m:sSub>
                      </m:sub>
                    </m:sSub>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h</m:t>
                    </m:r>
                    <m:r>
                      <a:rPr lang="en-US" altLang="zh-CN" sz="1600" b="0" i="1" smtClean="0">
                        <a:solidFill>
                          <a:schemeClr val="tx1"/>
                        </a:solidFill>
                        <a:latin typeface="Cambria Math" panose="02040503050406030204" pitchFamily="18" charset="0"/>
                      </a:rPr>
                      <m:t>)</m:t>
                    </m:r>
                  </m:oMath>
                </a14:m>
                <a:r>
                  <a:rPr lang="en-US" altLang="zh-CN" sz="1600" dirty="0">
                    <a:solidFill>
                      <a:schemeClr val="tx1"/>
                    </a:solidFill>
                  </a:rPr>
                  <a:t>,</a:t>
                </a:r>
                <a:r>
                  <a:rPr lang="zh-CN" altLang="en-US" sz="1600" dirty="0">
                    <a:solidFill>
                      <a:schemeClr val="tx1"/>
                    </a:solidFill>
                  </a:rPr>
                  <a:t> </a:t>
                </a:r>
                <a14:m>
                  <m:oMath xmlns:m="http://schemas.openxmlformats.org/officeDocument/2006/math">
                    <m:sSub>
                      <m:sSubPr>
                        <m:ctrlPr>
                          <a:rPr lang="en-US" sz="1600" i="1" smtClean="0">
                            <a:solidFill>
                              <a:schemeClr val="tx1"/>
                            </a:solidFill>
                            <a:latin typeface="Cambria Math" panose="02040503050406030204" pitchFamily="18" charset="0"/>
                          </a:rPr>
                        </m:ctrlPr>
                      </m:sSubPr>
                      <m:e>
                        <m:r>
                          <a:rPr lang="en-US" sz="1600" i="1" smtClean="0">
                            <a:solidFill>
                              <a:schemeClr val="tx1"/>
                            </a:solidFill>
                            <a:latin typeface="Cambria Math" panose="02040503050406030204" pitchFamily="18" charset="0"/>
                            <a:ea typeface="Cambria Math" panose="02040503050406030204" pitchFamily="18" charset="0"/>
                          </a:rPr>
                          <m:t>𝜖</m:t>
                        </m:r>
                      </m:e>
                      <m:sub>
                        <m:sSub>
                          <m:sSubPr>
                            <m:ctrlPr>
                              <a:rPr lang="en-US" sz="1600" i="1" smtClean="0">
                                <a:solidFill>
                                  <a:schemeClr val="tx1"/>
                                </a:solidFill>
                                <a:latin typeface="Cambria Math" panose="02040503050406030204" pitchFamily="18" charset="0"/>
                              </a:rPr>
                            </m:ctrlPr>
                          </m:sSubPr>
                          <m:e>
                            <m:r>
                              <a:rPr lang="en-US" sz="1600" i="1" smtClean="0">
                                <a:solidFill>
                                  <a:schemeClr val="tx1"/>
                                </a:solidFill>
                                <a:latin typeface="Cambria Math" panose="02040503050406030204" pitchFamily="18" charset="0"/>
                                <a:ea typeface="Cambria Math" panose="02040503050406030204" pitchFamily="18" charset="0"/>
                              </a:rPr>
                              <m:t>𝒟</m:t>
                            </m:r>
                          </m:e>
                          <m:sub>
                            <m:r>
                              <a:rPr lang="en-US" altLang="zh-CN" sz="1600" b="0" i="1" smtClean="0">
                                <a:solidFill>
                                  <a:schemeClr val="tx1"/>
                                </a:solidFill>
                                <a:latin typeface="Cambria Math" panose="02040503050406030204" pitchFamily="18" charset="0"/>
                                <a:ea typeface="Cambria Math" panose="02040503050406030204" pitchFamily="18" charset="0"/>
                              </a:rPr>
                              <m:t>𝑡</m:t>
                            </m:r>
                          </m:sub>
                        </m:sSub>
                      </m:sub>
                    </m:sSub>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h</m:t>
                    </m:r>
                    <m:r>
                      <a:rPr lang="en-US" altLang="zh-CN" sz="1600" b="0" i="1" smtClean="0">
                        <a:solidFill>
                          <a:schemeClr val="tx1"/>
                        </a:solidFill>
                        <a:latin typeface="Cambria Math" panose="02040503050406030204" pitchFamily="18" charset="0"/>
                      </a:rPr>
                      <m:t>)</m:t>
                    </m:r>
                  </m:oMath>
                </a14:m>
                <a:endParaRPr lang="en-US" sz="1600" dirty="0"/>
              </a:p>
            </p:txBody>
          </p:sp>
        </mc:Choice>
        <mc:Fallback xmlns="">
          <p:sp>
            <p:nvSpPr>
              <p:cNvPr id="85" name="Rectangle 84">
                <a:extLst>
                  <a:ext uri="{FF2B5EF4-FFF2-40B4-BE49-F238E27FC236}">
                    <a16:creationId xmlns:a16="http://schemas.microsoft.com/office/drawing/2014/main" id="{E0AA162A-5704-0D0A-E785-7FEC5EEF7408}"/>
                  </a:ext>
                </a:extLst>
              </p:cNvPr>
              <p:cNvSpPr>
                <a:spLocks noRot="1" noChangeAspect="1" noMove="1" noResize="1" noEditPoints="1" noAdjustHandles="1" noChangeArrowheads="1" noChangeShapeType="1" noTextEdit="1"/>
              </p:cNvSpPr>
              <p:nvPr/>
            </p:nvSpPr>
            <p:spPr>
              <a:xfrm>
                <a:off x="7604698" y="3796479"/>
                <a:ext cx="1435776" cy="338554"/>
              </a:xfrm>
              <a:prstGeom prst="rect">
                <a:avLst/>
              </a:prstGeom>
              <a:blipFill>
                <a:blip r:embed="rId12"/>
                <a:stretch>
                  <a:fillRect t="-6897" b="-13793"/>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Rectangle 85">
                <a:extLst>
                  <a:ext uri="{FF2B5EF4-FFF2-40B4-BE49-F238E27FC236}">
                    <a16:creationId xmlns:a16="http://schemas.microsoft.com/office/drawing/2014/main" id="{B7861C38-EEDD-C19B-4591-D393DE774E0E}"/>
                  </a:ext>
                </a:extLst>
              </p:cNvPr>
              <p:cNvSpPr/>
              <p:nvPr/>
            </p:nvSpPr>
            <p:spPr>
              <a:xfrm>
                <a:off x="7604698" y="4792042"/>
                <a:ext cx="868084" cy="338554"/>
              </a:xfrm>
              <a:prstGeom prst="rect">
                <a:avLst/>
              </a:prstGeom>
              <a:solidFill>
                <a:schemeClr val="bg1">
                  <a:lumMod val="75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600" i="1" smtClean="0">
                              <a:solidFill>
                                <a:schemeClr val="tx1"/>
                              </a:solidFill>
                              <a:latin typeface="Cambria Math" panose="02040503050406030204" pitchFamily="18" charset="0"/>
                            </a:rPr>
                          </m:ctrlPr>
                        </m:sSubPr>
                        <m:e>
                          <m:r>
                            <a:rPr lang="en-US" altLang="zh-CN" sz="1600" b="0" i="1" smtClean="0">
                              <a:solidFill>
                                <a:schemeClr val="tx1"/>
                              </a:solidFill>
                              <a:latin typeface="Cambria Math" panose="02040503050406030204" pitchFamily="18" charset="0"/>
                              <a:ea typeface="Cambria Math" panose="02040503050406030204" pitchFamily="18" charset="0"/>
                            </a:rPr>
                            <m:t>𝑉</m:t>
                          </m:r>
                        </m:e>
                        <m:sub>
                          <m:r>
                            <a:rPr lang="en-US" altLang="zh-CN" sz="1600" b="0" i="1" smtClean="0">
                              <a:solidFill>
                                <a:schemeClr val="tx1"/>
                              </a:solidFill>
                              <a:latin typeface="Cambria Math" panose="02040503050406030204" pitchFamily="18" charset="0"/>
                            </a:rPr>
                            <m:t>𝑑</m:t>
                          </m:r>
                        </m:sub>
                      </m:sSub>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𝑑</m:t>
                      </m:r>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𝑒</m:t>
                      </m:r>
                      <m:r>
                        <a:rPr lang="en-US" altLang="zh-CN" sz="1600" b="0" i="1" smtClean="0">
                          <a:solidFill>
                            <a:schemeClr val="tx1"/>
                          </a:solidFill>
                          <a:latin typeface="Cambria Math" panose="02040503050406030204" pitchFamily="18" charset="0"/>
                        </a:rPr>
                        <m:t>)</m:t>
                      </m:r>
                    </m:oMath>
                  </m:oMathPara>
                </a14:m>
                <a:endParaRPr lang="en-US" sz="1600" dirty="0"/>
              </a:p>
            </p:txBody>
          </p:sp>
        </mc:Choice>
        <mc:Fallback xmlns="">
          <p:sp>
            <p:nvSpPr>
              <p:cNvPr id="86" name="Rectangle 85">
                <a:extLst>
                  <a:ext uri="{FF2B5EF4-FFF2-40B4-BE49-F238E27FC236}">
                    <a16:creationId xmlns:a16="http://schemas.microsoft.com/office/drawing/2014/main" id="{B7861C38-EEDD-C19B-4591-D393DE774E0E}"/>
                  </a:ext>
                </a:extLst>
              </p:cNvPr>
              <p:cNvSpPr>
                <a:spLocks noRot="1" noChangeAspect="1" noMove="1" noResize="1" noEditPoints="1" noAdjustHandles="1" noChangeArrowheads="1" noChangeShapeType="1" noTextEdit="1"/>
              </p:cNvSpPr>
              <p:nvPr/>
            </p:nvSpPr>
            <p:spPr>
              <a:xfrm>
                <a:off x="7604698" y="4792042"/>
                <a:ext cx="868084" cy="338554"/>
              </a:xfrm>
              <a:prstGeom prst="rect">
                <a:avLst/>
              </a:prstGeom>
              <a:blipFill>
                <a:blip r:embed="rId13"/>
                <a:stretch>
                  <a:fillRect b="-10000"/>
                </a:stretch>
              </a:blipFill>
              <a:ln w="1905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Rectangle 86">
                <a:extLst>
                  <a:ext uri="{FF2B5EF4-FFF2-40B4-BE49-F238E27FC236}">
                    <a16:creationId xmlns:a16="http://schemas.microsoft.com/office/drawing/2014/main" id="{53FA0CCA-3BA2-60D3-DB0A-B6689F81945F}"/>
                  </a:ext>
                </a:extLst>
              </p:cNvPr>
              <p:cNvSpPr/>
              <p:nvPr/>
            </p:nvSpPr>
            <p:spPr>
              <a:xfrm>
                <a:off x="9895148" y="4777659"/>
                <a:ext cx="1784959" cy="364367"/>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l-GR" sz="1600" i="1" smtClean="0">
                          <a:solidFill>
                            <a:schemeClr val="tx1"/>
                          </a:solidFill>
                          <a:latin typeface="Cambria Math" panose="02040503050406030204" pitchFamily="18" charset="0"/>
                          <a:ea typeface="Cambria Math" panose="02040503050406030204" pitchFamily="18" charset="0"/>
                        </a:rPr>
                        <m:t>Ω</m:t>
                      </m:r>
                      <m:r>
                        <a:rPr lang="en-US" altLang="zh-CN" sz="1600" b="0" i="1" smtClean="0">
                          <a:solidFill>
                            <a:schemeClr val="tx1"/>
                          </a:solidFill>
                          <a:latin typeface="Cambria Math" panose="02040503050406030204" pitchFamily="18" charset="0"/>
                          <a:ea typeface="Cambria Math" panose="02040503050406030204" pitchFamily="18" charset="0"/>
                        </a:rPr>
                        <m:t>=</m:t>
                      </m:r>
                      <m:sSubSup>
                        <m:sSubSupPr>
                          <m:ctrlPr>
                            <a:rPr lang="en-US" altLang="zh-CN" sz="1600" b="0" i="1" smtClean="0">
                              <a:solidFill>
                                <a:schemeClr val="tx1"/>
                              </a:solidFill>
                              <a:latin typeface="Cambria Math" panose="02040503050406030204" pitchFamily="18" charset="0"/>
                              <a:ea typeface="Cambria Math" panose="02040503050406030204" pitchFamily="18" charset="0"/>
                            </a:rPr>
                          </m:ctrlPr>
                        </m:sSubSupPr>
                        <m:e>
                          <m:r>
                            <a:rPr lang="en-US" altLang="zh-CN" sz="1600" b="0" i="1" smtClean="0">
                              <a:solidFill>
                                <a:schemeClr val="tx1"/>
                              </a:solidFill>
                              <a:latin typeface="Cambria Math" panose="02040503050406030204" pitchFamily="18" charset="0"/>
                              <a:ea typeface="Cambria Math" panose="02040503050406030204" pitchFamily="18" charset="0"/>
                            </a:rPr>
                            <m:t>{</m:t>
                          </m:r>
                          <m:sSub>
                            <m:sSubPr>
                              <m:ctrlPr>
                                <a:rPr lang="en-US" altLang="zh-CN" sz="1600" b="0" i="1" smtClean="0">
                                  <a:solidFill>
                                    <a:schemeClr val="tx1"/>
                                  </a:solidFill>
                                  <a:latin typeface="Cambria Math" panose="02040503050406030204" pitchFamily="18" charset="0"/>
                                  <a:ea typeface="Cambria Math" panose="02040503050406030204" pitchFamily="18" charset="0"/>
                                </a:rPr>
                              </m:ctrlPr>
                            </m:sSubPr>
                            <m:e>
                              <m:r>
                                <a:rPr lang="en-US" altLang="zh-CN" sz="1600" b="0" i="1" smtClean="0">
                                  <a:solidFill>
                                    <a:schemeClr val="tx1"/>
                                  </a:solidFill>
                                  <a:latin typeface="Cambria Math" panose="02040503050406030204" pitchFamily="18" charset="0"/>
                                  <a:ea typeface="Cambria Math" panose="02040503050406030204" pitchFamily="18" charset="0"/>
                                </a:rPr>
                                <m:t>𝛼</m:t>
                              </m:r>
                            </m:e>
                            <m:sub>
                              <m:r>
                                <a:rPr lang="en-US" altLang="zh-CN" sz="1600" b="0" i="1" smtClean="0">
                                  <a:solidFill>
                                    <a:schemeClr val="tx1"/>
                                  </a:solidFill>
                                  <a:latin typeface="Cambria Math" panose="02040503050406030204" pitchFamily="18" charset="0"/>
                                  <a:ea typeface="Cambria Math" panose="02040503050406030204" pitchFamily="18" charset="0"/>
                                </a:rPr>
                                <m:t>𝑖</m:t>
                              </m:r>
                            </m:sub>
                          </m:sSub>
                          <m:r>
                            <a:rPr lang="en-US" altLang="zh-CN" sz="1600" b="0" i="1" smtClean="0">
                              <a:solidFill>
                                <a:schemeClr val="tx1"/>
                              </a:solidFill>
                              <a:latin typeface="Cambria Math" panose="02040503050406030204" pitchFamily="18" charset="0"/>
                              <a:ea typeface="Cambria Math" panose="02040503050406030204" pitchFamily="18" charset="0"/>
                            </a:rPr>
                            <m:t>,</m:t>
                          </m:r>
                          <m:sSub>
                            <m:sSubPr>
                              <m:ctrlPr>
                                <a:rPr lang="en-US" altLang="zh-CN" sz="1600" b="0" i="1" smtClean="0">
                                  <a:solidFill>
                                    <a:schemeClr val="tx1"/>
                                  </a:solidFill>
                                  <a:latin typeface="Cambria Math" panose="02040503050406030204" pitchFamily="18" charset="0"/>
                                  <a:ea typeface="Cambria Math" panose="02040503050406030204" pitchFamily="18" charset="0"/>
                                </a:rPr>
                              </m:ctrlPr>
                            </m:sSubPr>
                            <m:e>
                              <m:r>
                                <a:rPr lang="en-US" altLang="zh-CN" sz="1600" b="0" i="1" smtClean="0">
                                  <a:solidFill>
                                    <a:schemeClr val="tx1"/>
                                  </a:solidFill>
                                  <a:latin typeface="Cambria Math" panose="02040503050406030204" pitchFamily="18" charset="0"/>
                                  <a:ea typeface="Cambria Math" panose="02040503050406030204" pitchFamily="18" charset="0"/>
                                </a:rPr>
                                <m:t>𝛽</m:t>
                              </m:r>
                            </m:e>
                            <m:sub>
                              <m:r>
                                <a:rPr lang="en-US" altLang="zh-CN" sz="1600" b="0" i="1" smtClean="0">
                                  <a:solidFill>
                                    <a:schemeClr val="tx1"/>
                                  </a:solidFill>
                                  <a:latin typeface="Cambria Math" panose="02040503050406030204" pitchFamily="18" charset="0"/>
                                  <a:ea typeface="Cambria Math" panose="02040503050406030204" pitchFamily="18" charset="0"/>
                                </a:rPr>
                                <m:t>𝑖</m:t>
                              </m:r>
                            </m:sub>
                          </m:sSub>
                          <m:r>
                            <a:rPr lang="en-US" altLang="zh-CN" sz="1600" b="0" i="1" smtClean="0">
                              <a:solidFill>
                                <a:schemeClr val="tx1"/>
                              </a:solidFill>
                              <a:latin typeface="Cambria Math" panose="02040503050406030204" pitchFamily="18" charset="0"/>
                              <a:ea typeface="Cambria Math" panose="02040503050406030204" pitchFamily="18" charset="0"/>
                            </a:rPr>
                            <m:t>,</m:t>
                          </m:r>
                          <m:sSub>
                            <m:sSubPr>
                              <m:ctrlPr>
                                <a:rPr lang="en-US" altLang="zh-CN" sz="1600" b="0" i="1" smtClean="0">
                                  <a:solidFill>
                                    <a:schemeClr val="tx1"/>
                                  </a:solidFill>
                                  <a:latin typeface="Cambria Math" panose="02040503050406030204" pitchFamily="18" charset="0"/>
                                  <a:ea typeface="Cambria Math" panose="02040503050406030204" pitchFamily="18" charset="0"/>
                                </a:rPr>
                              </m:ctrlPr>
                            </m:sSubPr>
                            <m:e>
                              <m:r>
                                <a:rPr lang="en-US" altLang="zh-CN" sz="1600" b="0" i="1" smtClean="0">
                                  <a:solidFill>
                                    <a:schemeClr val="tx1"/>
                                  </a:solidFill>
                                  <a:latin typeface="Cambria Math" panose="02040503050406030204" pitchFamily="18" charset="0"/>
                                  <a:ea typeface="Cambria Math" panose="02040503050406030204" pitchFamily="18" charset="0"/>
                                </a:rPr>
                                <m:t>𝛾</m:t>
                              </m:r>
                            </m:e>
                            <m:sub>
                              <m:r>
                                <a:rPr lang="en-US" altLang="zh-CN" sz="1600" b="0" i="1" smtClean="0">
                                  <a:solidFill>
                                    <a:schemeClr val="tx1"/>
                                  </a:solidFill>
                                  <a:latin typeface="Cambria Math" panose="02040503050406030204" pitchFamily="18" charset="0"/>
                                  <a:ea typeface="Cambria Math" panose="02040503050406030204" pitchFamily="18" charset="0"/>
                                </a:rPr>
                                <m:t>𝑖</m:t>
                              </m:r>
                            </m:sub>
                          </m:sSub>
                          <m:r>
                            <a:rPr lang="en-US" altLang="zh-CN" sz="1600" b="0" i="1" smtClean="0">
                              <a:solidFill>
                                <a:schemeClr val="tx1"/>
                              </a:solidFill>
                              <a:latin typeface="Cambria Math" panose="02040503050406030204" pitchFamily="18" charset="0"/>
                              <a:ea typeface="Cambria Math" panose="02040503050406030204" pitchFamily="18" charset="0"/>
                            </a:rPr>
                            <m:t>}</m:t>
                          </m:r>
                        </m:e>
                        <m:sub>
                          <m:r>
                            <a:rPr lang="en-US" altLang="zh-CN" sz="1600" b="0" i="1" smtClean="0">
                              <a:solidFill>
                                <a:schemeClr val="tx1"/>
                              </a:solidFill>
                              <a:latin typeface="Cambria Math" panose="02040503050406030204" pitchFamily="18" charset="0"/>
                              <a:ea typeface="Cambria Math" panose="02040503050406030204" pitchFamily="18" charset="0"/>
                            </a:rPr>
                            <m:t>𝑖</m:t>
                          </m:r>
                          <m:r>
                            <a:rPr lang="en-US" altLang="zh-CN" sz="1600" b="0" i="1" smtClean="0">
                              <a:solidFill>
                                <a:schemeClr val="tx1"/>
                              </a:solidFill>
                              <a:latin typeface="Cambria Math" panose="02040503050406030204" pitchFamily="18" charset="0"/>
                              <a:ea typeface="Cambria Math" panose="02040503050406030204" pitchFamily="18" charset="0"/>
                            </a:rPr>
                            <m:t>=1</m:t>
                          </m:r>
                        </m:sub>
                        <m:sup>
                          <m:r>
                            <a:rPr lang="en-US" altLang="zh-CN" sz="1600" b="0" i="1" smtClean="0">
                              <a:solidFill>
                                <a:schemeClr val="tx1"/>
                              </a:solidFill>
                              <a:latin typeface="Cambria Math" panose="02040503050406030204" pitchFamily="18" charset="0"/>
                              <a:ea typeface="Cambria Math" panose="02040503050406030204" pitchFamily="18" charset="0"/>
                            </a:rPr>
                            <m:t>𝑡</m:t>
                          </m:r>
                          <m:r>
                            <a:rPr lang="en-US" altLang="zh-CN" sz="1600" b="0" i="1" smtClean="0">
                              <a:solidFill>
                                <a:schemeClr val="tx1"/>
                              </a:solidFill>
                              <a:latin typeface="Cambria Math" panose="02040503050406030204" pitchFamily="18" charset="0"/>
                              <a:ea typeface="Cambria Math" panose="02040503050406030204" pitchFamily="18" charset="0"/>
                            </a:rPr>
                            <m:t>−1</m:t>
                          </m:r>
                        </m:sup>
                      </m:sSubSup>
                    </m:oMath>
                  </m:oMathPara>
                </a14:m>
                <a:endParaRPr lang="en-US" sz="1600" dirty="0">
                  <a:solidFill>
                    <a:schemeClr val="tx1"/>
                  </a:solidFill>
                </a:endParaRPr>
              </a:p>
            </p:txBody>
          </p:sp>
        </mc:Choice>
        <mc:Fallback xmlns="">
          <p:sp>
            <p:nvSpPr>
              <p:cNvPr id="87" name="Rectangle 86">
                <a:extLst>
                  <a:ext uri="{FF2B5EF4-FFF2-40B4-BE49-F238E27FC236}">
                    <a16:creationId xmlns:a16="http://schemas.microsoft.com/office/drawing/2014/main" id="{53FA0CCA-3BA2-60D3-DB0A-B6689F81945F}"/>
                  </a:ext>
                </a:extLst>
              </p:cNvPr>
              <p:cNvSpPr>
                <a:spLocks noRot="1" noChangeAspect="1" noMove="1" noResize="1" noEditPoints="1" noAdjustHandles="1" noChangeArrowheads="1" noChangeShapeType="1" noTextEdit="1"/>
              </p:cNvSpPr>
              <p:nvPr/>
            </p:nvSpPr>
            <p:spPr>
              <a:xfrm>
                <a:off x="9895148" y="4777659"/>
                <a:ext cx="1784959" cy="364367"/>
              </a:xfrm>
              <a:prstGeom prst="rect">
                <a:avLst/>
              </a:prstGeom>
              <a:blipFill>
                <a:blip r:embed="rId14"/>
                <a:stretch>
                  <a:fillRect b="-6250"/>
                </a:stretch>
              </a:blipFill>
              <a:ln w="19050">
                <a:solidFill>
                  <a:schemeClr val="tx1"/>
                </a:solidFill>
              </a:ln>
            </p:spPr>
            <p:txBody>
              <a:bodyPr/>
              <a:lstStyle/>
              <a:p>
                <a:r>
                  <a:rPr lang="en-US">
                    <a:noFill/>
                  </a:rPr>
                  <a:t> </a:t>
                </a:r>
              </a:p>
            </p:txBody>
          </p:sp>
        </mc:Fallback>
      </mc:AlternateContent>
      <p:cxnSp>
        <p:nvCxnSpPr>
          <p:cNvPr id="88" name="Curved Connector 87">
            <a:extLst>
              <a:ext uri="{FF2B5EF4-FFF2-40B4-BE49-F238E27FC236}">
                <a16:creationId xmlns:a16="http://schemas.microsoft.com/office/drawing/2014/main" id="{EE8412A5-0566-62EA-729D-1A9EEC63C746}"/>
              </a:ext>
            </a:extLst>
          </p:cNvPr>
          <p:cNvCxnSpPr>
            <a:cxnSpLocks/>
            <a:stCxn id="87" idx="0"/>
            <a:endCxn id="84" idx="3"/>
          </p:cNvCxnSpPr>
          <p:nvPr/>
        </p:nvCxnSpPr>
        <p:spPr>
          <a:xfrm rot="16200000" flipV="1">
            <a:off x="9534950" y="3524980"/>
            <a:ext cx="1775054" cy="730303"/>
          </a:xfrm>
          <a:prstGeom prst="curvedConnector2">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9" name="Curved Connector 88">
            <a:extLst>
              <a:ext uri="{FF2B5EF4-FFF2-40B4-BE49-F238E27FC236}">
                <a16:creationId xmlns:a16="http://schemas.microsoft.com/office/drawing/2014/main" id="{4F09361E-0F40-4076-9943-D4C649E60C61}"/>
              </a:ext>
            </a:extLst>
          </p:cNvPr>
          <p:cNvCxnSpPr>
            <a:cxnSpLocks/>
            <a:stCxn id="87" idx="0"/>
            <a:endCxn id="85" idx="3"/>
          </p:cNvCxnSpPr>
          <p:nvPr/>
        </p:nvCxnSpPr>
        <p:spPr>
          <a:xfrm rot="16200000" flipV="1">
            <a:off x="9508100" y="3498131"/>
            <a:ext cx="811903" cy="1747154"/>
          </a:xfrm>
          <a:prstGeom prst="curvedConnector2">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0" name="Curved Connector 89">
            <a:extLst>
              <a:ext uri="{FF2B5EF4-FFF2-40B4-BE49-F238E27FC236}">
                <a16:creationId xmlns:a16="http://schemas.microsoft.com/office/drawing/2014/main" id="{792C5176-A1BE-B170-66E6-433C96D985F6}"/>
              </a:ext>
            </a:extLst>
          </p:cNvPr>
          <p:cNvCxnSpPr>
            <a:cxnSpLocks/>
            <a:stCxn id="87" idx="1"/>
            <a:endCxn id="86" idx="3"/>
          </p:cNvCxnSpPr>
          <p:nvPr/>
        </p:nvCxnSpPr>
        <p:spPr>
          <a:xfrm rot="10800000" flipV="1">
            <a:off x="8472782" y="4959843"/>
            <a:ext cx="1422366" cy="1476"/>
          </a:xfrm>
          <a:prstGeom prst="curvedConnector3">
            <a:avLst>
              <a:gd name="adj1" fmla="val 50000"/>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1" name="Rectangle 90">
            <a:extLst>
              <a:ext uri="{FF2B5EF4-FFF2-40B4-BE49-F238E27FC236}">
                <a16:creationId xmlns:a16="http://schemas.microsoft.com/office/drawing/2014/main" id="{E42C5499-5D46-3D3F-C646-627729B9F4DC}"/>
              </a:ext>
            </a:extLst>
          </p:cNvPr>
          <p:cNvSpPr/>
          <p:nvPr/>
        </p:nvSpPr>
        <p:spPr>
          <a:xfrm>
            <a:off x="1475874" y="2693636"/>
            <a:ext cx="548640" cy="548640"/>
          </a:xfrm>
          <a:prstGeom prst="rect">
            <a:avLst/>
          </a:prstGeom>
          <a:solidFill>
            <a:schemeClr val="bg1">
              <a:lumMod val="85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A5E4628B-F890-A939-2481-78258E3425A1}"/>
              </a:ext>
            </a:extLst>
          </p:cNvPr>
          <p:cNvSpPr/>
          <p:nvPr/>
        </p:nvSpPr>
        <p:spPr>
          <a:xfrm>
            <a:off x="1406554" y="2768098"/>
            <a:ext cx="548640" cy="548640"/>
          </a:xfrm>
          <a:prstGeom prst="rect">
            <a:avLst/>
          </a:prstGeom>
          <a:solidFill>
            <a:schemeClr val="bg1">
              <a:lumMod val="75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83EECC87-E785-2663-9537-799052173384}"/>
              </a:ext>
            </a:extLst>
          </p:cNvPr>
          <p:cNvSpPr/>
          <p:nvPr/>
        </p:nvSpPr>
        <p:spPr>
          <a:xfrm>
            <a:off x="1340376" y="2858885"/>
            <a:ext cx="548640" cy="548640"/>
          </a:xfrm>
          <a:prstGeom prst="rect">
            <a:avLst/>
          </a:prstGeom>
          <a:solidFill>
            <a:schemeClr val="bg1">
              <a:lumMod val="65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29DCB00D-D097-5339-3150-7DC81D52343A}"/>
              </a:ext>
            </a:extLst>
          </p:cNvPr>
          <p:cNvSpPr/>
          <p:nvPr/>
        </p:nvSpPr>
        <p:spPr>
          <a:xfrm>
            <a:off x="1547175" y="3954668"/>
            <a:ext cx="548640" cy="548640"/>
          </a:xfrm>
          <a:prstGeom prst="rect">
            <a:avLst/>
          </a:prstGeom>
          <a:solidFill>
            <a:schemeClr val="bg1">
              <a:lumMod val="5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99C951B6-D088-B11D-0DFB-976ECC4B3D86}"/>
              </a:ext>
            </a:extLst>
          </p:cNvPr>
          <p:cNvSpPr/>
          <p:nvPr/>
        </p:nvSpPr>
        <p:spPr>
          <a:xfrm>
            <a:off x="1464148" y="4034328"/>
            <a:ext cx="548640" cy="548640"/>
          </a:xfrm>
          <a:prstGeom prst="rect">
            <a:avLst/>
          </a:prstGeom>
          <a:solidFill>
            <a:schemeClr val="bg1">
              <a:lumMod val="5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B6BF35F4-F27A-4581-89E3-DAC1A77F3876}"/>
              </a:ext>
            </a:extLst>
          </p:cNvPr>
          <p:cNvSpPr/>
          <p:nvPr/>
        </p:nvSpPr>
        <p:spPr>
          <a:xfrm>
            <a:off x="1381121" y="4115448"/>
            <a:ext cx="548640" cy="548640"/>
          </a:xfrm>
          <a:prstGeom prst="rect">
            <a:avLst/>
          </a:prstGeom>
          <a:solidFill>
            <a:schemeClr val="bg1">
              <a:lumMod val="5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40B3F81B-FDA9-4D98-D8D4-2CBE20CE33EF}"/>
              </a:ext>
            </a:extLst>
          </p:cNvPr>
          <p:cNvSpPr/>
          <p:nvPr/>
        </p:nvSpPr>
        <p:spPr>
          <a:xfrm>
            <a:off x="1289681" y="4196568"/>
            <a:ext cx="548640" cy="548640"/>
          </a:xfrm>
          <a:prstGeom prst="rect">
            <a:avLst/>
          </a:prstGeom>
          <a:solidFill>
            <a:schemeClr val="bg1">
              <a:lumMod val="5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98" name="Straight Arrow Connector 97">
            <a:extLst>
              <a:ext uri="{FF2B5EF4-FFF2-40B4-BE49-F238E27FC236}">
                <a16:creationId xmlns:a16="http://schemas.microsoft.com/office/drawing/2014/main" id="{CF55FA30-B4BE-FD55-922D-93E493D1EAE7}"/>
              </a:ext>
            </a:extLst>
          </p:cNvPr>
          <p:cNvCxnSpPr>
            <a:cxnSpLocks/>
            <a:stCxn id="55" idx="3"/>
            <a:endCxn id="84" idx="1"/>
          </p:cNvCxnSpPr>
          <p:nvPr/>
        </p:nvCxnSpPr>
        <p:spPr>
          <a:xfrm flipV="1">
            <a:off x="6631780" y="3002605"/>
            <a:ext cx="972918" cy="103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064B1DEF-1D40-0166-4D98-896244524CED}"/>
              </a:ext>
            </a:extLst>
          </p:cNvPr>
          <p:cNvCxnSpPr>
            <a:cxnSpLocks/>
            <a:stCxn id="58" idx="2"/>
            <a:endCxn id="85" idx="1"/>
          </p:cNvCxnSpPr>
          <p:nvPr/>
        </p:nvCxnSpPr>
        <p:spPr>
          <a:xfrm flipV="1">
            <a:off x="6944426" y="3965756"/>
            <a:ext cx="660272" cy="171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0026743A-0594-098F-7371-9C8E1C87BA6A}"/>
              </a:ext>
            </a:extLst>
          </p:cNvPr>
          <p:cNvCxnSpPr>
            <a:cxnSpLocks/>
            <a:stCxn id="67" idx="3"/>
            <a:endCxn id="86" idx="1"/>
          </p:cNvCxnSpPr>
          <p:nvPr/>
        </p:nvCxnSpPr>
        <p:spPr>
          <a:xfrm>
            <a:off x="6996103" y="4960400"/>
            <a:ext cx="608595" cy="91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6262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2879</TotalTime>
  <Words>1656</Words>
  <Application>Microsoft Macintosh PowerPoint</Application>
  <PresentationFormat>Widescreen</PresentationFormat>
  <Paragraphs>265</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Cambria Math</vt:lpstr>
      <vt:lpstr>Times New Roman</vt:lpstr>
      <vt:lpstr>Office Theme</vt:lpstr>
      <vt:lpstr>A Unified Approach to Domain Incremental Learning with Memory: Theory and Algorithm</vt:lpstr>
      <vt:lpstr>Background</vt:lpstr>
      <vt:lpstr>Background</vt:lpstr>
      <vt:lpstr>ERM-Based Generalization Bound</vt:lpstr>
      <vt:lpstr>Intra-Domain Model-Based Bound</vt:lpstr>
      <vt:lpstr>Cross-Domain Model-Based Bound</vt:lpstr>
      <vt:lpstr>UDIL: A Unified Bound for DIL</vt:lpstr>
      <vt:lpstr>UDIL: A Unified Bound for DIL</vt:lpstr>
      <vt:lpstr>UDIL: An Adaptive Bound for DIL</vt:lpstr>
      <vt:lpstr>UDIL: An Adaptive Bound for DIL</vt:lpstr>
      <vt:lpstr>UDIL: An Adaptive Bound for DIL</vt:lpstr>
      <vt:lpstr>UDIL: An Adaptive Bound for DIL</vt:lpstr>
      <vt:lpstr>UDIL: An Adaptive Bound for DIL</vt:lpstr>
      <vt:lpstr>UDIL: Experimental Results</vt:lpstr>
      <vt:lpstr>UDIL: Experimental Results</vt:lpstr>
      <vt:lpstr>UDIL: Experimental Results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Unified Approach to Domain Incremental Learning with Memory: Theory and Algorithm </dc:title>
  <dc:creator>Haizhou Shi</dc:creator>
  <cp:lastModifiedBy>Haizhou Shi</cp:lastModifiedBy>
  <cp:revision>148</cp:revision>
  <dcterms:created xsi:type="dcterms:W3CDTF">2023-09-05T05:33:43Z</dcterms:created>
  <dcterms:modified xsi:type="dcterms:W3CDTF">2023-11-14T05:17:01Z</dcterms:modified>
</cp:coreProperties>
</file>