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media/image12.jpg" ContentType="image/png"/>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3" r:id="rId2"/>
  </p:sldMasterIdLst>
  <p:notesMasterIdLst>
    <p:notesMasterId r:id="rId12"/>
  </p:notesMasterIdLst>
  <p:sldIdLst>
    <p:sldId id="256" r:id="rId3"/>
    <p:sldId id="257" r:id="rId4"/>
    <p:sldId id="258" r:id="rId5"/>
    <p:sldId id="265" r:id="rId6"/>
    <p:sldId id="259" r:id="rId7"/>
    <p:sldId id="264" r:id="rId8"/>
    <p:sldId id="261" r:id="rId9"/>
    <p:sldId id="262" r:id="rId10"/>
    <p:sldId id="263" r:id="rId11"/>
  </p:sldIdLst>
  <p:sldSz cx="9144000" cy="5143500" type="screen16x9"/>
  <p:notesSz cx="6858000" cy="9144000"/>
  <p:custDataLst>
    <p:tags r:id="rId1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934B"/>
    <a:srgbClr val="8D835F"/>
    <a:srgbClr val="D5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52" autoAdjust="0"/>
  </p:normalViewPr>
  <p:slideViewPr>
    <p:cSldViewPr snapToGrid="0">
      <p:cViewPr varScale="1">
        <p:scale>
          <a:sx n="142" d="100"/>
          <a:sy n="142" d="100"/>
        </p:scale>
        <p:origin x="180" y="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everyone, today we are going to present our paper: Variational imbalanced regression.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9060554c9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9060554c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our motivation. Suppose we have a human dataset, and features are </a:t>
            </a:r>
            <a:r>
              <a:rPr lang="en-US" altLang="zh-CN" b="0" i="0" dirty="0">
                <a:solidFill>
                  <a:srgbClr val="0F0F0F"/>
                </a:solidFill>
                <a:effectLst/>
                <a:latin typeface="Söhne"/>
              </a:rPr>
              <a:t>representing various physiological data</a:t>
            </a:r>
            <a:r>
              <a:rPr lang="en-US" dirty="0"/>
              <a:t>, and output is </a:t>
            </a:r>
            <a:r>
              <a:rPr lang="en-US" altLang="zh-CN" b="0" i="0" dirty="0">
                <a:solidFill>
                  <a:srgbClr val="0F0F0F"/>
                </a:solidFill>
                <a:effectLst/>
                <a:latin typeface="Söhne"/>
              </a:rPr>
              <a:t>a continuous value indicating the side effects experienced from certain drugs.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yellow line here is the age distribution for this dataset. Note that </a:t>
            </a:r>
            <a:r>
              <a:rPr lang="en-US" altLang="zh-CN" b="0" i="0" dirty="0">
                <a:solidFill>
                  <a:srgbClr val="0F0F0F"/>
                </a:solidFill>
                <a:effectLst/>
                <a:latin typeface="Söhne"/>
              </a:rPr>
              <a:t>the dataset is imbalanced, with a substantial number of samples in the 25-45 age range, while data on infants and the elderly are sparse.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in such scenario, a deep regression model is trained, and </a:t>
            </a:r>
            <a:r>
              <a:rPr lang="en-US" altLang="zh-CN" b="0" i="0" dirty="0">
                <a:solidFill>
                  <a:srgbClr val="0F0F0F"/>
                </a:solidFill>
                <a:effectLst/>
                <a:latin typeface="Söhne"/>
              </a:rPr>
              <a:t>we are likely to encounter three cases</a:t>
            </a:r>
            <a:r>
              <a:rPr lang="en-US" dirty="0"/>
              <a:t>.</a:t>
            </a:r>
          </a:p>
          <a:p>
            <a:pPr marL="0" lvl="0" indent="0" algn="l" rtl="0">
              <a:spcBef>
                <a:spcPts val="0"/>
              </a:spcBef>
              <a:spcAft>
                <a:spcPts val="0"/>
              </a:spcAft>
              <a:buNone/>
            </a:pPr>
            <a:endParaRPr lang="en-US" dirty="0"/>
          </a:p>
          <a:p>
            <a:pPr marL="228600" lvl="0" indent="-228600" algn="l" rtl="0">
              <a:spcBef>
                <a:spcPts val="0"/>
              </a:spcBef>
              <a:spcAft>
                <a:spcPts val="0"/>
              </a:spcAft>
              <a:buAutoNum type="arabicPeriod"/>
            </a:pPr>
            <a:r>
              <a:rPr lang="en-US" altLang="zh-CN" b="0" i="0" dirty="0">
                <a:solidFill>
                  <a:srgbClr val="0F0F0F"/>
                </a:solidFill>
                <a:effectLst/>
                <a:latin typeface="Söhne"/>
              </a:rPr>
              <a:t>For the age groups with ample data, such as those between 25-45, the model is expected to yield</a:t>
            </a:r>
            <a:r>
              <a:rPr lang="en-US" dirty="0"/>
              <a:t> low error with low uncertainty, which is perfect and what we expected.</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altLang="zh-CN" b="0" i="0" dirty="0">
                <a:solidFill>
                  <a:srgbClr val="0F0F0F"/>
                </a:solidFill>
                <a:effectLst/>
                <a:latin typeface="Söhne"/>
              </a:rPr>
              <a:t>For the age groups that are</a:t>
            </a:r>
            <a:r>
              <a:rPr lang="en-US" dirty="0"/>
              <a:t> minorities, we may either have the case that it shows low error with high uncertainty, which indicates the model is underconfident, or it shows high error with low uncertainty, which means the model is overconfident. </a:t>
            </a:r>
          </a:p>
          <a:p>
            <a:pPr marL="228600" lvl="0" indent="-228600" algn="l" rtl="0">
              <a:spcBef>
                <a:spcPts val="0"/>
              </a:spcBef>
              <a:spcAft>
                <a:spcPts val="0"/>
              </a:spcAft>
              <a:buAutoNum type="arabicPeriod"/>
            </a:pPr>
            <a:endParaRPr lang="en-US" dirty="0"/>
          </a:p>
          <a:p>
            <a:pPr marL="0" lvl="0" indent="0" algn="l" rtl="0">
              <a:spcBef>
                <a:spcPts val="0"/>
              </a:spcBef>
              <a:spcAft>
                <a:spcPts val="0"/>
              </a:spcAft>
              <a:buNone/>
            </a:pPr>
            <a:r>
              <a:rPr lang="en-US" dirty="0"/>
              <a:t>This example shows the importance of designing novel algorithms to make reliable predictions and uncertainty quantification when the training data is imbalanced, now I will introduce our methods.</a:t>
            </a:r>
          </a:p>
          <a:p>
            <a:pPr marL="0" lvl="0" indent="0" algn="l" rtl="0">
              <a:spcBef>
                <a:spcPts val="0"/>
              </a:spcBef>
              <a:spcAft>
                <a:spcPts val="0"/>
              </a:spcAft>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060554c9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060554c9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approach introduces a novel assumption termed ‘N.I.D’ (</a:t>
            </a:r>
            <a:r>
              <a:rPr lang="en-US" altLang="zh-CN" dirty="0"/>
              <a:t>Neighboring and Identically Distributed</a:t>
            </a:r>
            <a:r>
              <a:rPr lang="en-US" dirty="0"/>
              <a:t>), which differs from the common I.I.D assumption in most deep learning models. Under the I.I.D assumption, each latent data is only influenced by its original data point. In contrast, our N.I.D. assumption asserts that each latent data is influenced not just by its own original data point, but also by neighboring data points.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illustrated in the figure on the right, if we consider P(y) to be our latent distribution, and y is the corresponding label for each latent data. Then, after applying some kernels to smooth this distribution, then we will have a reweighted curve, and we can observe that the original minorities get enlarged, which will increase the confidence in the model predictions, that is our first method.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9060554c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9060554c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given the reweighted latent feature we have, we generate the pseudo-count, pseudo-mean, and pseudo-covariance.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based on these three pseudo params, we are able to calculate the posterior parameters of the NIG distribution.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end, we can further obtain the mean and covariance of our results, where the mu is the prediction and \Sigma is the uncertain quanti</a:t>
            </a:r>
            <a:r>
              <a:rPr lang="en-US" altLang="zh-CN" dirty="0"/>
              <a:t>fication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note that the pseudo-count will be reweighted similarly as we did in the feature space to increase the confidence for model predictions.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060554c9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060554c9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a:t>
            </a:r>
            <a:r>
              <a:rPr lang="en-US" altLang="zh-CN" dirty="0"/>
              <a:t>e also showed a generalization bound, and proved that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After reweighting original propensity P to P </a:t>
            </a:r>
            <a:r>
              <a:rPr lang="en-US" altLang="zh-CN" dirty="0" err="1"/>
              <a:t>tidle</a:t>
            </a:r>
            <a:r>
              <a:rPr lang="en-US" altLang="zh-CN" dirty="0"/>
              <a:t> by using our VIR estimator,</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although it will increase bias, but significantly reduces its variance in the imbalanced setting, thereby leading to a lower generalization error.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9060554c9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9060554c9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results show that our methods outperforms all the baselines for both accuracy, and uncertainty quantification.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9060554c9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9060554c9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强调三点，</a:t>
            </a:r>
            <a:r>
              <a:rPr lang="en-US" altLang="zh-CN" dirty="0"/>
              <a:t>ending. Optional: Code will be available soon.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13"/>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43E9E5E6-9606-966A-164F-E8DFD4F93654}"/>
              </a:ext>
            </a:extLst>
          </p:cNvPr>
          <p:cNvGraphicFramePr>
            <a:graphicFrameLocks noChangeAspect="1"/>
          </p:cNvGraphicFramePr>
          <p:nvPr userDrawn="1">
            <p:custDataLst>
              <p:tags r:id="rId1"/>
            </p:custDataLst>
            <p:extLst>
              <p:ext uri="{D42A27DB-BD31-4B8C-83A1-F6EECF244321}">
                <p14:modId xmlns:p14="http://schemas.microsoft.com/office/powerpoint/2010/main" val="1861483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Google Shape;14;p31"/>
          <p:cNvSpPr txBox="1">
            <a:spLocks noGrp="1"/>
          </p:cNvSpPr>
          <p:nvPr>
            <p:ph type="title"/>
          </p:nvPr>
        </p:nvSpPr>
        <p:spPr>
          <a:xfrm>
            <a:off x="1835331" y="1384663"/>
            <a:ext cx="6680019" cy="194636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1"/>
          <p:cNvSpPr txBox="1">
            <a:spLocks noGrp="1"/>
          </p:cNvSpPr>
          <p:nvPr>
            <p:ph type="body" idx="1"/>
          </p:nvPr>
        </p:nvSpPr>
        <p:spPr>
          <a:xfrm>
            <a:off x="1835331" y="3331027"/>
            <a:ext cx="6680019" cy="469448"/>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270"/>
              </a:spcBef>
              <a:spcAft>
                <a:spcPts val="0"/>
              </a:spcAft>
              <a:buClr>
                <a:srgbClr val="B3A369"/>
              </a:buClr>
              <a:buSzPts val="1800"/>
              <a:buNone/>
              <a:defRPr>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28943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62"/>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93B422C6-5374-1E53-8803-F9D2C935E1A1}"/>
              </a:ext>
            </a:extLst>
          </p:cNvPr>
          <p:cNvGraphicFramePr>
            <a:graphicFrameLocks noChangeAspect="1"/>
          </p:cNvGraphicFramePr>
          <p:nvPr userDrawn="1">
            <p:custDataLst>
              <p:tags r:id="rId1"/>
            </p:custDataLst>
            <p:extLst>
              <p:ext uri="{D42A27DB-BD31-4B8C-83A1-F6EECF244321}">
                <p14:modId xmlns:p14="http://schemas.microsoft.com/office/powerpoint/2010/main" val="1453016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3" name="Google Shape;63;p41"/>
          <p:cNvSpPr txBox="1">
            <a:spLocks noGrp="1"/>
          </p:cNvSpPr>
          <p:nvPr>
            <p:ph type="title"/>
          </p:nvPr>
        </p:nvSpPr>
        <p:spPr>
          <a:xfrm>
            <a:off x="285751"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7934B"/>
              </a:buClr>
              <a:buSzPts val="3200"/>
              <a:buFont typeface="Roboto"/>
              <a:buNone/>
              <a:defRPr sz="2400">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1"/>
          <p:cNvSpPr txBox="1">
            <a:spLocks noGrp="1"/>
          </p:cNvSpPr>
          <p:nvPr>
            <p:ph type="body" idx="1"/>
          </p:nvPr>
        </p:nvSpPr>
        <p:spPr>
          <a:xfrm>
            <a:off x="3481754" y="342901"/>
            <a:ext cx="5376497" cy="4052888"/>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rgbClr val="003057"/>
              </a:buClr>
              <a:buSzPts val="3200"/>
              <a:buChar char="•"/>
              <a:defRPr sz="2400">
                <a:latin typeface="Arial" panose="020B0604020202020204" pitchFamily="34" charset="0"/>
                <a:cs typeface="Arial" panose="020B0604020202020204" pitchFamily="34" charset="0"/>
                <a:sym typeface="Arial" panose="020B0604020202020204" pitchFamily="34" charset="0"/>
              </a:defRPr>
            </a:lvl1pPr>
            <a:lvl2pPr marL="685800" lvl="1" indent="-304800" algn="l">
              <a:lnSpc>
                <a:spcPct val="90000"/>
              </a:lnSpc>
              <a:spcBef>
                <a:spcPts val="375"/>
              </a:spcBef>
              <a:spcAft>
                <a:spcPts val="0"/>
              </a:spcAft>
              <a:buClr>
                <a:srgbClr val="003057"/>
              </a:buClr>
              <a:buSzPts val="2800"/>
              <a:buChar char="•"/>
              <a:defRPr sz="2100"/>
            </a:lvl2pPr>
            <a:lvl3pPr marL="1028700" lvl="2" indent="-285750" algn="l">
              <a:lnSpc>
                <a:spcPct val="90000"/>
              </a:lnSpc>
              <a:spcBef>
                <a:spcPts val="375"/>
              </a:spcBef>
              <a:spcAft>
                <a:spcPts val="0"/>
              </a:spcAft>
              <a:buClr>
                <a:srgbClr val="003057"/>
              </a:buClr>
              <a:buSzPts val="2400"/>
              <a:buChar char="•"/>
              <a:defRPr sz="1800"/>
            </a:lvl3pPr>
            <a:lvl4pPr marL="1371600" lvl="3" indent="-266700" algn="l">
              <a:lnSpc>
                <a:spcPct val="90000"/>
              </a:lnSpc>
              <a:spcBef>
                <a:spcPts val="375"/>
              </a:spcBef>
              <a:spcAft>
                <a:spcPts val="0"/>
              </a:spcAft>
              <a:buClr>
                <a:srgbClr val="003057"/>
              </a:buClr>
              <a:buSzPts val="2000"/>
              <a:buChar char="•"/>
              <a:defRPr sz="1500"/>
            </a:lvl4pPr>
            <a:lvl5pPr marL="1714500" lvl="4" indent="-266700" algn="l">
              <a:lnSpc>
                <a:spcPct val="90000"/>
              </a:lnSpc>
              <a:spcBef>
                <a:spcPts val="375"/>
              </a:spcBef>
              <a:spcAft>
                <a:spcPts val="0"/>
              </a:spcAft>
              <a:buClr>
                <a:srgbClr val="003057"/>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5" name="Google Shape;65;p41"/>
          <p:cNvSpPr txBox="1">
            <a:spLocks noGrp="1"/>
          </p:cNvSpPr>
          <p:nvPr>
            <p:ph type="body" idx="2"/>
          </p:nvPr>
        </p:nvSpPr>
        <p:spPr>
          <a:xfrm>
            <a:off x="285751" y="1706137"/>
            <a:ext cx="2949575" cy="2695604"/>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003057"/>
              </a:buClr>
              <a:buSzPts val="1600"/>
              <a:buNone/>
              <a:defRPr sz="1200">
                <a:latin typeface="Arial" panose="020B0604020202020204" pitchFamily="34" charset="0"/>
                <a:cs typeface="Arial" panose="020B0604020202020204" pitchFamily="34" charset="0"/>
                <a:sym typeface="Arial" panose="020B0604020202020204" pitchFamily="34" charset="0"/>
              </a:defRPr>
            </a:lvl1pPr>
            <a:lvl2pPr marL="685800" lvl="1" indent="-171450" algn="l">
              <a:lnSpc>
                <a:spcPct val="90000"/>
              </a:lnSpc>
              <a:spcBef>
                <a:spcPts val="375"/>
              </a:spcBef>
              <a:spcAft>
                <a:spcPts val="0"/>
              </a:spcAft>
              <a:buClr>
                <a:srgbClr val="003057"/>
              </a:buClr>
              <a:buSzPts val="1400"/>
              <a:buNone/>
              <a:defRPr sz="1050"/>
            </a:lvl2pPr>
            <a:lvl3pPr marL="1028700" lvl="2" indent="-171450" algn="l">
              <a:lnSpc>
                <a:spcPct val="90000"/>
              </a:lnSpc>
              <a:spcBef>
                <a:spcPts val="375"/>
              </a:spcBef>
              <a:spcAft>
                <a:spcPts val="0"/>
              </a:spcAft>
              <a:buClr>
                <a:srgbClr val="003057"/>
              </a:buClr>
              <a:buSzPts val="1200"/>
              <a:buNone/>
              <a:defRPr sz="900"/>
            </a:lvl3pPr>
            <a:lvl4pPr marL="1371600" lvl="3" indent="-171450" algn="l">
              <a:lnSpc>
                <a:spcPct val="90000"/>
              </a:lnSpc>
              <a:spcBef>
                <a:spcPts val="375"/>
              </a:spcBef>
              <a:spcAft>
                <a:spcPts val="0"/>
              </a:spcAft>
              <a:buClr>
                <a:srgbClr val="003057"/>
              </a:buClr>
              <a:buSzPts val="1000"/>
              <a:buNone/>
              <a:defRPr sz="750"/>
            </a:lvl4pPr>
            <a:lvl5pPr marL="1714500" lvl="4" indent="-171450" algn="l">
              <a:lnSpc>
                <a:spcPct val="90000"/>
              </a:lnSpc>
              <a:spcBef>
                <a:spcPts val="375"/>
              </a:spcBef>
              <a:spcAft>
                <a:spcPts val="0"/>
              </a:spcAft>
              <a:buClr>
                <a:srgbClr val="003057"/>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41"/>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67" name="Google Shape;67;p41"/>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752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68"/>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250705F1-973B-5F01-5D4C-D7E64D1353B5}"/>
              </a:ext>
            </a:extLst>
          </p:cNvPr>
          <p:cNvGraphicFramePr>
            <a:graphicFrameLocks noChangeAspect="1"/>
          </p:cNvGraphicFramePr>
          <p:nvPr userDrawn="1">
            <p:custDataLst>
              <p:tags r:id="rId1"/>
            </p:custDataLst>
            <p:extLst>
              <p:ext uri="{D42A27DB-BD31-4B8C-83A1-F6EECF244321}">
                <p14:modId xmlns:p14="http://schemas.microsoft.com/office/powerpoint/2010/main" val="1307805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9" name="Google Shape;69;p42"/>
          <p:cNvSpPr txBox="1">
            <a:spLocks noGrp="1"/>
          </p:cNvSpPr>
          <p:nvPr>
            <p:ph type="title"/>
          </p:nvPr>
        </p:nvSpPr>
        <p:spPr>
          <a:xfrm>
            <a:off x="285751"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7934B"/>
              </a:buClr>
              <a:buSzPts val="3200"/>
              <a:buFont typeface="Roboto"/>
              <a:buNone/>
              <a:defRPr sz="2400">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2"/>
          <p:cNvSpPr>
            <a:spLocks noGrp="1"/>
          </p:cNvSpPr>
          <p:nvPr>
            <p:ph type="pic" idx="2"/>
          </p:nvPr>
        </p:nvSpPr>
        <p:spPr>
          <a:xfrm>
            <a:off x="3460652" y="342901"/>
            <a:ext cx="5397599" cy="3737951"/>
          </a:xfrm>
          <a:prstGeom prst="rect">
            <a:avLst/>
          </a:prstGeom>
          <a:noFill/>
          <a:ln>
            <a:noFill/>
          </a:ln>
        </p:spPr>
      </p:sp>
      <p:sp>
        <p:nvSpPr>
          <p:cNvPr id="71" name="Google Shape;71;p42"/>
          <p:cNvSpPr txBox="1">
            <a:spLocks noGrp="1"/>
          </p:cNvSpPr>
          <p:nvPr>
            <p:ph type="body" idx="1"/>
          </p:nvPr>
        </p:nvSpPr>
        <p:spPr>
          <a:xfrm>
            <a:off x="285751" y="1706137"/>
            <a:ext cx="2949575" cy="237471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003057"/>
              </a:buClr>
              <a:buSzPts val="1600"/>
              <a:buNone/>
              <a:defRPr sz="1200">
                <a:latin typeface="Arial" panose="020B0604020202020204" pitchFamily="34" charset="0"/>
                <a:cs typeface="Arial" panose="020B0604020202020204" pitchFamily="34" charset="0"/>
                <a:sym typeface="Arial" panose="020B0604020202020204" pitchFamily="34" charset="0"/>
              </a:defRPr>
            </a:lvl1pPr>
            <a:lvl2pPr marL="685800" lvl="1" indent="-171450" algn="l">
              <a:lnSpc>
                <a:spcPct val="90000"/>
              </a:lnSpc>
              <a:spcBef>
                <a:spcPts val="375"/>
              </a:spcBef>
              <a:spcAft>
                <a:spcPts val="0"/>
              </a:spcAft>
              <a:buClr>
                <a:srgbClr val="003057"/>
              </a:buClr>
              <a:buSzPts val="1400"/>
              <a:buNone/>
              <a:defRPr sz="1050"/>
            </a:lvl2pPr>
            <a:lvl3pPr marL="1028700" lvl="2" indent="-171450" algn="l">
              <a:lnSpc>
                <a:spcPct val="90000"/>
              </a:lnSpc>
              <a:spcBef>
                <a:spcPts val="375"/>
              </a:spcBef>
              <a:spcAft>
                <a:spcPts val="0"/>
              </a:spcAft>
              <a:buClr>
                <a:srgbClr val="003057"/>
              </a:buClr>
              <a:buSzPts val="1200"/>
              <a:buNone/>
              <a:defRPr sz="900"/>
            </a:lvl3pPr>
            <a:lvl4pPr marL="1371600" lvl="3" indent="-171450" algn="l">
              <a:lnSpc>
                <a:spcPct val="90000"/>
              </a:lnSpc>
              <a:spcBef>
                <a:spcPts val="375"/>
              </a:spcBef>
              <a:spcAft>
                <a:spcPts val="0"/>
              </a:spcAft>
              <a:buClr>
                <a:srgbClr val="003057"/>
              </a:buClr>
              <a:buSzPts val="1000"/>
              <a:buNone/>
              <a:defRPr sz="750"/>
            </a:lvl4pPr>
            <a:lvl5pPr marL="1714500" lvl="4" indent="-171450" algn="l">
              <a:lnSpc>
                <a:spcPct val="90000"/>
              </a:lnSpc>
              <a:spcBef>
                <a:spcPts val="375"/>
              </a:spcBef>
              <a:spcAft>
                <a:spcPts val="0"/>
              </a:spcAft>
              <a:buClr>
                <a:srgbClr val="003057"/>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2" name="Google Shape;72;p42"/>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73" name="Google Shape;73;p42"/>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38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s" preserve="1">
  <p:cSld name="Charts">
    <p:spTree>
      <p:nvGrpSpPr>
        <p:cNvPr id="1" name="Shape 74"/>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048E94D0-9AA9-2B03-F534-A65FE250DA23}"/>
              </a:ext>
            </a:extLst>
          </p:cNvPr>
          <p:cNvGraphicFramePr>
            <a:graphicFrameLocks noChangeAspect="1"/>
          </p:cNvGraphicFramePr>
          <p:nvPr userDrawn="1">
            <p:custDataLst>
              <p:tags r:id="rId1"/>
            </p:custDataLst>
            <p:extLst>
              <p:ext uri="{D42A27DB-BD31-4B8C-83A1-F6EECF244321}">
                <p14:modId xmlns:p14="http://schemas.microsoft.com/office/powerpoint/2010/main" val="795488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5" name="Google Shape;75;p43"/>
          <p:cNvSpPr txBox="1">
            <a:spLocks noGrp="1"/>
          </p:cNvSpPr>
          <p:nvPr>
            <p:ph type="title"/>
          </p:nvPr>
        </p:nvSpPr>
        <p:spPr>
          <a:xfrm>
            <a:off x="285750" y="150542"/>
            <a:ext cx="8572500" cy="7610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7934B"/>
              </a:buClr>
              <a:buSzPts val="18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3"/>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77" name="Google Shape;77;p43"/>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
        <p:nvSpPr>
          <p:cNvPr id="78" name="Google Shape;78;p43"/>
          <p:cNvSpPr>
            <a:spLocks noGrp="1"/>
          </p:cNvSpPr>
          <p:nvPr>
            <p:ph type="chart" idx="2"/>
          </p:nvPr>
        </p:nvSpPr>
        <p:spPr>
          <a:xfrm>
            <a:off x="285751" y="1076325"/>
            <a:ext cx="5632847" cy="3429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rgbClr val="003057"/>
              </a:buClr>
              <a:buSzPts val="2400"/>
              <a:buFont typeface="Arial"/>
              <a:buChar char="•"/>
              <a:defRPr sz="1800" b="0" i="0" u="none" strike="noStrike" cap="none">
                <a:solidFill>
                  <a:srgbClr val="003057"/>
                </a:solidFill>
                <a:latin typeface="Roboto"/>
                <a:ea typeface="Roboto"/>
                <a:cs typeface="Roboto"/>
                <a:sym typeface="Roboto"/>
              </a:defRPr>
            </a:lvl1pPr>
            <a:lvl2pPr marR="0" lvl="1" algn="l" rtl="0">
              <a:lnSpc>
                <a:spcPct val="90000"/>
              </a:lnSpc>
              <a:spcBef>
                <a:spcPts val="375"/>
              </a:spcBef>
              <a:spcAft>
                <a:spcPts val="0"/>
              </a:spcAft>
              <a:buClr>
                <a:srgbClr val="003057"/>
              </a:buClr>
              <a:buSzPts val="2000"/>
              <a:buFont typeface="Arial"/>
              <a:buChar char="•"/>
              <a:defRPr sz="1500" b="0" i="0" u="none" strike="noStrike" cap="none">
                <a:solidFill>
                  <a:srgbClr val="003057"/>
                </a:solidFill>
                <a:latin typeface="Roboto"/>
                <a:ea typeface="Roboto"/>
                <a:cs typeface="Roboto"/>
                <a:sym typeface="Roboto"/>
              </a:defRPr>
            </a:lvl2pPr>
            <a:lvl3pPr marR="0" lvl="2" algn="l" rtl="0">
              <a:lnSpc>
                <a:spcPct val="90000"/>
              </a:lnSpc>
              <a:spcBef>
                <a:spcPts val="375"/>
              </a:spcBef>
              <a:spcAft>
                <a:spcPts val="0"/>
              </a:spcAft>
              <a:buClr>
                <a:srgbClr val="003057"/>
              </a:buClr>
              <a:buSzPts val="1800"/>
              <a:buFont typeface="Arial"/>
              <a:buChar char="•"/>
              <a:defRPr sz="1350" b="0" i="0" u="none" strike="noStrike" cap="none">
                <a:solidFill>
                  <a:srgbClr val="003057"/>
                </a:solidFill>
                <a:latin typeface="Roboto"/>
                <a:ea typeface="Roboto"/>
                <a:cs typeface="Roboto"/>
                <a:sym typeface="Roboto"/>
              </a:defRPr>
            </a:lvl3pPr>
            <a:lvl4pPr marR="0" lvl="3" algn="l" rtl="0">
              <a:lnSpc>
                <a:spcPct val="90000"/>
              </a:lnSpc>
              <a:spcBef>
                <a:spcPts val="375"/>
              </a:spcBef>
              <a:spcAft>
                <a:spcPts val="0"/>
              </a:spcAft>
              <a:buClr>
                <a:srgbClr val="003057"/>
              </a:buClr>
              <a:buSzPts val="1400"/>
              <a:buFont typeface="Arial"/>
              <a:buChar char="•"/>
              <a:defRPr sz="1050" b="0" i="0" u="none" strike="noStrike" cap="none">
                <a:solidFill>
                  <a:srgbClr val="003057"/>
                </a:solidFill>
                <a:latin typeface="Roboto"/>
                <a:ea typeface="Roboto"/>
                <a:cs typeface="Roboto"/>
                <a:sym typeface="Roboto"/>
              </a:defRPr>
            </a:lvl4pPr>
            <a:lvl5pPr marR="0" lvl="4" algn="l" rtl="0">
              <a:lnSpc>
                <a:spcPct val="90000"/>
              </a:lnSpc>
              <a:spcBef>
                <a:spcPts val="375"/>
              </a:spcBef>
              <a:spcAft>
                <a:spcPts val="0"/>
              </a:spcAft>
              <a:buClr>
                <a:srgbClr val="003057"/>
              </a:buClr>
              <a:buSzPts val="1100"/>
              <a:buFont typeface="Arial"/>
              <a:buChar char="•"/>
              <a:defRPr sz="825" b="0" i="0" u="none" strike="noStrike" cap="none">
                <a:solidFill>
                  <a:srgbClr val="003057"/>
                </a:solidFill>
                <a:latin typeface="Roboto"/>
                <a:ea typeface="Roboto"/>
                <a:cs typeface="Roboto"/>
                <a:sym typeface="Roboto"/>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79" name="Google Shape;79;p43"/>
          <p:cNvSpPr txBox="1">
            <a:spLocks noGrp="1"/>
          </p:cNvSpPr>
          <p:nvPr>
            <p:ph type="body" idx="1"/>
          </p:nvPr>
        </p:nvSpPr>
        <p:spPr>
          <a:xfrm>
            <a:off x="6087666" y="1076325"/>
            <a:ext cx="2770584" cy="2563416"/>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3057"/>
              </a:buClr>
              <a:buSzPts val="1800"/>
              <a:buChar char="•"/>
              <a:defRPr>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90000"/>
              </a:lnSpc>
              <a:spcBef>
                <a:spcPts val="375"/>
              </a:spcBef>
              <a:spcAft>
                <a:spcPts val="0"/>
              </a:spcAft>
              <a:buClr>
                <a:srgbClr val="003057"/>
              </a:buClr>
              <a:buSzPts val="1800"/>
              <a:buChar char="•"/>
              <a:defRPr/>
            </a:lvl2pPr>
            <a:lvl3pPr marL="1028700" lvl="2" indent="-257175" algn="l">
              <a:lnSpc>
                <a:spcPct val="90000"/>
              </a:lnSpc>
              <a:spcBef>
                <a:spcPts val="375"/>
              </a:spcBef>
              <a:spcAft>
                <a:spcPts val="0"/>
              </a:spcAft>
              <a:buClr>
                <a:srgbClr val="003057"/>
              </a:buClr>
              <a:buSzPts val="1800"/>
              <a:buChar char="•"/>
              <a:defRPr/>
            </a:lvl3pPr>
            <a:lvl4pPr marL="1371600" lvl="3" indent="-257175" algn="l">
              <a:lnSpc>
                <a:spcPct val="90000"/>
              </a:lnSpc>
              <a:spcBef>
                <a:spcPts val="375"/>
              </a:spcBef>
              <a:spcAft>
                <a:spcPts val="0"/>
              </a:spcAft>
              <a:buClr>
                <a:srgbClr val="003057"/>
              </a:buClr>
              <a:buSzPts val="1800"/>
              <a:buChar char="•"/>
              <a:defRPr/>
            </a:lvl4pPr>
            <a:lvl5pPr marL="1714500" lvl="4" indent="-257175" algn="l">
              <a:lnSpc>
                <a:spcPct val="90000"/>
              </a:lnSpc>
              <a:spcBef>
                <a:spcPts val="375"/>
              </a:spcBef>
              <a:spcAft>
                <a:spcPts val="0"/>
              </a:spcAft>
              <a:buClr>
                <a:srgbClr val="003057"/>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7087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Full Photo" preserve="1">
  <p:cSld name="Title - Full Photo">
    <p:bg>
      <p:bgPr>
        <a:solidFill>
          <a:srgbClr val="FFFFFF"/>
        </a:solidFill>
        <a:effectLst/>
      </p:bgPr>
    </p:bg>
    <p:spTree>
      <p:nvGrpSpPr>
        <p:cNvPr id="1" name="Shape 16"/>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0FAC4106-DF2A-BE12-C86B-1E239257D075}"/>
              </a:ext>
            </a:extLst>
          </p:cNvPr>
          <p:cNvGraphicFramePr>
            <a:graphicFrameLocks noChangeAspect="1"/>
          </p:cNvGraphicFramePr>
          <p:nvPr userDrawn="1">
            <p:custDataLst>
              <p:tags r:id="rId1"/>
            </p:custDataLst>
            <p:extLst>
              <p:ext uri="{D42A27DB-BD31-4B8C-83A1-F6EECF244321}">
                <p14:modId xmlns:p14="http://schemas.microsoft.com/office/powerpoint/2010/main" val="316499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Google Shape;17;p35"/>
          <p:cNvSpPr txBox="1">
            <a:spLocks noGrp="1"/>
          </p:cNvSpPr>
          <p:nvPr>
            <p:ph type="title"/>
          </p:nvPr>
        </p:nvSpPr>
        <p:spPr>
          <a:xfrm>
            <a:off x="1835331" y="1384663"/>
            <a:ext cx="6680019" cy="194636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6000"/>
              <a:buFont typeface="Roboto"/>
              <a:buNone/>
              <a:defRPr>
                <a:solidFill>
                  <a:schemeClr val="lt1"/>
                </a:solidFill>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5"/>
          <p:cNvSpPr txBox="1">
            <a:spLocks noGrp="1"/>
          </p:cNvSpPr>
          <p:nvPr>
            <p:ph type="body" idx="1"/>
          </p:nvPr>
        </p:nvSpPr>
        <p:spPr>
          <a:xfrm>
            <a:off x="1835331" y="3331027"/>
            <a:ext cx="6680019" cy="469448"/>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270"/>
              </a:spcBef>
              <a:spcAft>
                <a:spcPts val="0"/>
              </a:spcAft>
              <a:buClr>
                <a:schemeClr val="lt1"/>
              </a:buClr>
              <a:buSzPts val="1800"/>
              <a:buNone/>
              <a:defRPr>
                <a:solidFill>
                  <a:schemeClr val="lt1"/>
                </a:solidFill>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pic>
        <p:nvPicPr>
          <p:cNvPr id="19" name="Google Shape;19;p35"/>
          <p:cNvPicPr preferRelativeResize="0"/>
          <p:nvPr/>
        </p:nvPicPr>
        <p:blipFill rotWithShape="1">
          <a:blip r:embed="rId5">
            <a:alphaModFix/>
          </a:blip>
          <a:srcRect t="73770"/>
          <a:stretch/>
        </p:blipFill>
        <p:spPr>
          <a:xfrm>
            <a:off x="1" y="3794385"/>
            <a:ext cx="9143999" cy="1349116"/>
          </a:xfrm>
          <a:prstGeom prst="rect">
            <a:avLst/>
          </a:prstGeom>
          <a:noFill/>
          <a:ln>
            <a:noFill/>
          </a:ln>
        </p:spPr>
      </p:pic>
    </p:spTree>
    <p:extLst>
      <p:ext uri="{BB962C8B-B14F-4D97-AF65-F5344CB8AC3E}">
        <p14:creationId xmlns:p14="http://schemas.microsoft.com/office/powerpoint/2010/main" val="299474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25"/>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A7A0DB61-5F44-1CFE-1204-7BE02A9D27F1}"/>
              </a:ext>
            </a:extLst>
          </p:cNvPr>
          <p:cNvGraphicFramePr>
            <a:graphicFrameLocks noChangeAspect="1"/>
          </p:cNvGraphicFramePr>
          <p:nvPr userDrawn="1">
            <p:custDataLst>
              <p:tags r:id="rId1"/>
            </p:custDataLst>
            <p:extLst>
              <p:ext uri="{D42A27DB-BD31-4B8C-83A1-F6EECF244321}">
                <p14:modId xmlns:p14="http://schemas.microsoft.com/office/powerpoint/2010/main" val="1889353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Google Shape;26;p33"/>
          <p:cNvSpPr txBox="1">
            <a:spLocks noGrp="1"/>
          </p:cNvSpPr>
          <p:nvPr>
            <p:ph type="body" idx="1"/>
          </p:nvPr>
        </p:nvSpPr>
        <p:spPr>
          <a:xfrm>
            <a:off x="285751" y="911614"/>
            <a:ext cx="8572499" cy="31692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3057"/>
              </a:buClr>
              <a:buSzPts val="1800"/>
              <a:buChar char="•"/>
              <a:defRPr>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90000"/>
              </a:lnSpc>
              <a:spcBef>
                <a:spcPts val="375"/>
              </a:spcBef>
              <a:spcAft>
                <a:spcPts val="0"/>
              </a:spcAft>
              <a:buClr>
                <a:srgbClr val="003057"/>
              </a:buClr>
              <a:buSzPts val="1800"/>
              <a:buChar char="•"/>
              <a:defRPr/>
            </a:lvl2pPr>
            <a:lvl3pPr marL="1028700" lvl="2" indent="-257175" algn="l">
              <a:lnSpc>
                <a:spcPct val="90000"/>
              </a:lnSpc>
              <a:spcBef>
                <a:spcPts val="375"/>
              </a:spcBef>
              <a:spcAft>
                <a:spcPts val="0"/>
              </a:spcAft>
              <a:buClr>
                <a:srgbClr val="003057"/>
              </a:buClr>
              <a:buSzPts val="1800"/>
              <a:buChar char="•"/>
              <a:defRPr/>
            </a:lvl3pPr>
            <a:lvl4pPr marL="1371600" lvl="3" indent="-257175" algn="l">
              <a:lnSpc>
                <a:spcPct val="90000"/>
              </a:lnSpc>
              <a:spcBef>
                <a:spcPts val="375"/>
              </a:spcBef>
              <a:spcAft>
                <a:spcPts val="0"/>
              </a:spcAft>
              <a:buClr>
                <a:srgbClr val="003057"/>
              </a:buClr>
              <a:buSzPts val="1800"/>
              <a:buChar char="•"/>
              <a:defRPr/>
            </a:lvl4pPr>
            <a:lvl5pPr marL="1714500" lvl="4" indent="-257175" algn="l">
              <a:lnSpc>
                <a:spcPct val="90000"/>
              </a:lnSpc>
              <a:spcBef>
                <a:spcPts val="375"/>
              </a:spcBef>
              <a:spcAft>
                <a:spcPts val="0"/>
              </a:spcAft>
              <a:buClr>
                <a:srgbClr val="003057"/>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33"/>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28" name="Google Shape;28;p33"/>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
        <p:nvSpPr>
          <p:cNvPr id="29" name="Google Shape;29;p33"/>
          <p:cNvSpPr txBox="1">
            <a:spLocks noGrp="1"/>
          </p:cNvSpPr>
          <p:nvPr>
            <p:ph type="title"/>
          </p:nvPr>
        </p:nvSpPr>
        <p:spPr>
          <a:xfrm>
            <a:off x="285750" y="150542"/>
            <a:ext cx="8572500" cy="7610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7934B"/>
              </a:buClr>
              <a:buSzPts val="4000"/>
              <a:buFont typeface="Roboto"/>
              <a:buNone/>
              <a:defRPr sz="3000">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910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Wreck" preserve="1">
  <p:cSld name="TItle - Wreck">
    <p:bg>
      <p:bgPr>
        <a:blipFill>
          <a:blip r:embed="rId3">
            <a:alphaModFix/>
          </a:blip>
          <a:stretch>
            <a:fillRect/>
          </a:stretch>
        </a:blipFill>
        <a:effectLst/>
      </p:bgPr>
    </p:bg>
    <p:spTree>
      <p:nvGrpSpPr>
        <p:cNvPr id="1" name="Shape 30"/>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CFF53B4F-02A1-5538-768D-09284A538857}"/>
              </a:ext>
            </a:extLst>
          </p:cNvPr>
          <p:cNvGraphicFramePr>
            <a:graphicFrameLocks noChangeAspect="1"/>
          </p:cNvGraphicFramePr>
          <p:nvPr userDrawn="1">
            <p:custDataLst>
              <p:tags r:id="rId1"/>
            </p:custDataLst>
            <p:extLst>
              <p:ext uri="{D42A27DB-BD31-4B8C-83A1-F6EECF244321}">
                <p14:modId xmlns:p14="http://schemas.microsoft.com/office/powerpoint/2010/main" val="707084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Google Shape;31;p34"/>
          <p:cNvSpPr txBox="1">
            <a:spLocks noGrp="1"/>
          </p:cNvSpPr>
          <p:nvPr>
            <p:ph type="title"/>
          </p:nvPr>
        </p:nvSpPr>
        <p:spPr>
          <a:xfrm>
            <a:off x="1835331" y="1384663"/>
            <a:ext cx="6680019" cy="1946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7934B"/>
              </a:buClr>
              <a:buSzPts val="18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1835331" y="3331027"/>
            <a:ext cx="6680019" cy="469448"/>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a:solidFill>
                  <a:schemeClr val="dk1"/>
                </a:solidFill>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90000"/>
              </a:lnSpc>
              <a:spcBef>
                <a:spcPts val="375"/>
              </a:spcBef>
              <a:spcAft>
                <a:spcPts val="0"/>
              </a:spcAft>
              <a:buClr>
                <a:srgbClr val="003057"/>
              </a:buClr>
              <a:buSzPts val="1800"/>
              <a:buChar char="•"/>
              <a:defRPr/>
            </a:lvl2pPr>
            <a:lvl3pPr marL="1028700" lvl="2" indent="-257175" algn="l">
              <a:lnSpc>
                <a:spcPct val="90000"/>
              </a:lnSpc>
              <a:spcBef>
                <a:spcPts val="375"/>
              </a:spcBef>
              <a:spcAft>
                <a:spcPts val="0"/>
              </a:spcAft>
              <a:buClr>
                <a:srgbClr val="003057"/>
              </a:buClr>
              <a:buSzPts val="1800"/>
              <a:buChar char="•"/>
              <a:defRPr/>
            </a:lvl3pPr>
            <a:lvl4pPr marL="1371600" lvl="3" indent="-257175" algn="l">
              <a:lnSpc>
                <a:spcPct val="90000"/>
              </a:lnSpc>
              <a:spcBef>
                <a:spcPts val="375"/>
              </a:spcBef>
              <a:spcAft>
                <a:spcPts val="0"/>
              </a:spcAft>
              <a:buClr>
                <a:srgbClr val="003057"/>
              </a:buClr>
              <a:buSzPts val="1800"/>
              <a:buChar char="•"/>
              <a:defRPr/>
            </a:lvl4pPr>
            <a:lvl5pPr marL="1714500" lvl="4" indent="-257175" algn="l">
              <a:lnSpc>
                <a:spcPct val="90000"/>
              </a:lnSpc>
              <a:spcBef>
                <a:spcPts val="375"/>
              </a:spcBef>
              <a:spcAft>
                <a:spcPts val="0"/>
              </a:spcAft>
              <a:buClr>
                <a:srgbClr val="003057"/>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179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s - Plain" preserve="1">
  <p:cSld name="Dividers - Plain">
    <p:bg>
      <p:bgPr>
        <a:blipFill>
          <a:blip r:embed="rId3">
            <a:alphaModFix/>
          </a:blip>
          <a:stretch>
            <a:fillRect/>
          </a:stretch>
        </a:blipFill>
        <a:effectLst/>
      </p:bgPr>
    </p:bg>
    <p:spTree>
      <p:nvGrpSpPr>
        <p:cNvPr id="1" name="Shape 33"/>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B48BDF3-7D68-789F-A3A4-C68093A07F1F}"/>
              </a:ext>
            </a:extLst>
          </p:cNvPr>
          <p:cNvGraphicFramePr>
            <a:graphicFrameLocks noChangeAspect="1"/>
          </p:cNvGraphicFramePr>
          <p:nvPr userDrawn="1">
            <p:custDataLst>
              <p:tags r:id="rId1"/>
            </p:custDataLst>
            <p:extLst>
              <p:ext uri="{D42A27DB-BD31-4B8C-83A1-F6EECF244321}">
                <p14:modId xmlns:p14="http://schemas.microsoft.com/office/powerpoint/2010/main" val="4203475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Google Shape;34;p36"/>
          <p:cNvSpPr txBox="1">
            <a:spLocks noGrp="1"/>
          </p:cNvSpPr>
          <p:nvPr>
            <p:ph type="title"/>
          </p:nvPr>
        </p:nvSpPr>
        <p:spPr>
          <a:xfrm>
            <a:off x="1231991" y="1461739"/>
            <a:ext cx="6680019" cy="22200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7934B"/>
              </a:buClr>
              <a:buSzPts val="18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6392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35"/>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9F93CC3A-379B-9E2C-AE3B-0E830A169F6B}"/>
              </a:ext>
            </a:extLst>
          </p:cNvPr>
          <p:cNvGraphicFramePr>
            <a:graphicFrameLocks noChangeAspect="1"/>
          </p:cNvGraphicFramePr>
          <p:nvPr userDrawn="1">
            <p:custDataLst>
              <p:tags r:id="rId1"/>
            </p:custDataLst>
            <p:extLst>
              <p:ext uri="{D42A27DB-BD31-4B8C-83A1-F6EECF244321}">
                <p14:modId xmlns:p14="http://schemas.microsoft.com/office/powerpoint/2010/main" val="1561198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6" name="Google Shape;36;p37"/>
          <p:cNvSpPr txBox="1">
            <a:spLocks noGrp="1"/>
          </p:cNvSpPr>
          <p:nvPr>
            <p:ph type="title"/>
          </p:nvPr>
        </p:nvSpPr>
        <p:spPr>
          <a:xfrm>
            <a:off x="285750" y="150542"/>
            <a:ext cx="8572500" cy="7610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7934B"/>
              </a:buClr>
              <a:buSzPts val="18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7"/>
          <p:cNvSpPr txBox="1">
            <a:spLocks noGrp="1"/>
          </p:cNvSpPr>
          <p:nvPr>
            <p:ph type="body" idx="1"/>
          </p:nvPr>
        </p:nvSpPr>
        <p:spPr>
          <a:xfrm>
            <a:off x="284286" y="911612"/>
            <a:ext cx="4211515" cy="316923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3057"/>
              </a:buClr>
              <a:buSzPts val="1800"/>
              <a:buChar char="•"/>
              <a:defRPr>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90000"/>
              </a:lnSpc>
              <a:spcBef>
                <a:spcPts val="375"/>
              </a:spcBef>
              <a:spcAft>
                <a:spcPts val="0"/>
              </a:spcAft>
              <a:buClr>
                <a:srgbClr val="003057"/>
              </a:buClr>
              <a:buSzPts val="1800"/>
              <a:buChar char="•"/>
              <a:defRPr/>
            </a:lvl2pPr>
            <a:lvl3pPr marL="1028700" lvl="2" indent="-257175" algn="l">
              <a:lnSpc>
                <a:spcPct val="90000"/>
              </a:lnSpc>
              <a:spcBef>
                <a:spcPts val="375"/>
              </a:spcBef>
              <a:spcAft>
                <a:spcPts val="0"/>
              </a:spcAft>
              <a:buClr>
                <a:srgbClr val="003057"/>
              </a:buClr>
              <a:buSzPts val="1800"/>
              <a:buChar char="•"/>
              <a:defRPr/>
            </a:lvl3pPr>
            <a:lvl4pPr marL="1371600" lvl="3" indent="-257175" algn="l">
              <a:lnSpc>
                <a:spcPct val="90000"/>
              </a:lnSpc>
              <a:spcBef>
                <a:spcPts val="375"/>
              </a:spcBef>
              <a:spcAft>
                <a:spcPts val="0"/>
              </a:spcAft>
              <a:buClr>
                <a:srgbClr val="003057"/>
              </a:buClr>
              <a:buSzPts val="1800"/>
              <a:buChar char="•"/>
              <a:defRPr/>
            </a:lvl4pPr>
            <a:lvl5pPr marL="1714500" lvl="4" indent="-257175" algn="l">
              <a:lnSpc>
                <a:spcPct val="90000"/>
              </a:lnSpc>
              <a:spcBef>
                <a:spcPts val="375"/>
              </a:spcBef>
              <a:spcAft>
                <a:spcPts val="0"/>
              </a:spcAft>
              <a:buClr>
                <a:srgbClr val="003057"/>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8" name="Google Shape;38;p37"/>
          <p:cNvSpPr txBox="1">
            <a:spLocks noGrp="1"/>
          </p:cNvSpPr>
          <p:nvPr>
            <p:ph type="body" idx="2"/>
          </p:nvPr>
        </p:nvSpPr>
        <p:spPr>
          <a:xfrm>
            <a:off x="4648200" y="911612"/>
            <a:ext cx="4210050" cy="316923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3057"/>
              </a:buClr>
              <a:buSzPts val="1800"/>
              <a:buChar char="•"/>
              <a:defRPr>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90000"/>
              </a:lnSpc>
              <a:spcBef>
                <a:spcPts val="375"/>
              </a:spcBef>
              <a:spcAft>
                <a:spcPts val="0"/>
              </a:spcAft>
              <a:buClr>
                <a:srgbClr val="003057"/>
              </a:buClr>
              <a:buSzPts val="1800"/>
              <a:buChar char="•"/>
              <a:defRPr/>
            </a:lvl2pPr>
            <a:lvl3pPr marL="1028700" lvl="2" indent="-257175" algn="l">
              <a:lnSpc>
                <a:spcPct val="90000"/>
              </a:lnSpc>
              <a:spcBef>
                <a:spcPts val="375"/>
              </a:spcBef>
              <a:spcAft>
                <a:spcPts val="0"/>
              </a:spcAft>
              <a:buClr>
                <a:srgbClr val="003057"/>
              </a:buClr>
              <a:buSzPts val="1800"/>
              <a:buChar char="•"/>
              <a:defRPr/>
            </a:lvl3pPr>
            <a:lvl4pPr marL="1371600" lvl="3" indent="-257175" algn="l">
              <a:lnSpc>
                <a:spcPct val="90000"/>
              </a:lnSpc>
              <a:spcBef>
                <a:spcPts val="375"/>
              </a:spcBef>
              <a:spcAft>
                <a:spcPts val="0"/>
              </a:spcAft>
              <a:buClr>
                <a:srgbClr val="003057"/>
              </a:buClr>
              <a:buSzPts val="1800"/>
              <a:buChar char="•"/>
              <a:defRPr/>
            </a:lvl4pPr>
            <a:lvl5pPr marL="1714500" lvl="4" indent="-257175" algn="l">
              <a:lnSpc>
                <a:spcPct val="90000"/>
              </a:lnSpc>
              <a:spcBef>
                <a:spcPts val="375"/>
              </a:spcBef>
              <a:spcAft>
                <a:spcPts val="0"/>
              </a:spcAft>
              <a:buClr>
                <a:srgbClr val="003057"/>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9" name="Google Shape;39;p37"/>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40" name="Google Shape;40;p37"/>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048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41"/>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CB594C36-FDA3-8A67-F627-6A6AAEA288FE}"/>
              </a:ext>
            </a:extLst>
          </p:cNvPr>
          <p:cNvGraphicFramePr>
            <a:graphicFrameLocks noChangeAspect="1"/>
          </p:cNvGraphicFramePr>
          <p:nvPr userDrawn="1">
            <p:custDataLst>
              <p:tags r:id="rId1"/>
            </p:custDataLst>
            <p:extLst>
              <p:ext uri="{D42A27DB-BD31-4B8C-83A1-F6EECF244321}">
                <p14:modId xmlns:p14="http://schemas.microsoft.com/office/powerpoint/2010/main" val="1316136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2" name="Google Shape;42;p38"/>
          <p:cNvSpPr txBox="1">
            <a:spLocks noGrp="1"/>
          </p:cNvSpPr>
          <p:nvPr>
            <p:ph type="body" idx="1"/>
          </p:nvPr>
        </p:nvSpPr>
        <p:spPr>
          <a:xfrm>
            <a:off x="285751" y="926335"/>
            <a:ext cx="4213225"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003057"/>
              </a:buClr>
              <a:buSzPts val="2400"/>
              <a:buNone/>
              <a:defRPr sz="1800" b="1">
                <a:latin typeface="Arial" panose="020B0604020202020204" pitchFamily="34" charset="0"/>
                <a:cs typeface="Arial" panose="020B0604020202020204" pitchFamily="34" charset="0"/>
                <a:sym typeface="Arial" panose="020B0604020202020204" pitchFamily="34" charset="0"/>
              </a:defRPr>
            </a:lvl1pPr>
            <a:lvl2pPr marL="685800" lvl="1" indent="-171450" algn="l">
              <a:lnSpc>
                <a:spcPct val="90000"/>
              </a:lnSpc>
              <a:spcBef>
                <a:spcPts val="375"/>
              </a:spcBef>
              <a:spcAft>
                <a:spcPts val="0"/>
              </a:spcAft>
              <a:buClr>
                <a:srgbClr val="003057"/>
              </a:buClr>
              <a:buSzPts val="2000"/>
              <a:buNone/>
              <a:defRPr sz="1500" b="1"/>
            </a:lvl2pPr>
            <a:lvl3pPr marL="1028700" lvl="2" indent="-171450" algn="l">
              <a:lnSpc>
                <a:spcPct val="90000"/>
              </a:lnSpc>
              <a:spcBef>
                <a:spcPts val="375"/>
              </a:spcBef>
              <a:spcAft>
                <a:spcPts val="0"/>
              </a:spcAft>
              <a:buClr>
                <a:srgbClr val="003057"/>
              </a:buClr>
              <a:buSzPts val="1800"/>
              <a:buNone/>
              <a:defRPr sz="1350" b="1"/>
            </a:lvl3pPr>
            <a:lvl4pPr marL="1371600" lvl="3" indent="-171450" algn="l">
              <a:lnSpc>
                <a:spcPct val="90000"/>
              </a:lnSpc>
              <a:spcBef>
                <a:spcPts val="375"/>
              </a:spcBef>
              <a:spcAft>
                <a:spcPts val="0"/>
              </a:spcAft>
              <a:buClr>
                <a:srgbClr val="003057"/>
              </a:buClr>
              <a:buSzPts val="1600"/>
              <a:buNone/>
              <a:defRPr sz="1200" b="1"/>
            </a:lvl4pPr>
            <a:lvl5pPr marL="1714500" lvl="4" indent="-171450" algn="l">
              <a:lnSpc>
                <a:spcPct val="90000"/>
              </a:lnSpc>
              <a:spcBef>
                <a:spcPts val="375"/>
              </a:spcBef>
              <a:spcAft>
                <a:spcPts val="0"/>
              </a:spcAft>
              <a:buClr>
                <a:srgbClr val="003057"/>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38"/>
          <p:cNvSpPr txBox="1">
            <a:spLocks noGrp="1"/>
          </p:cNvSpPr>
          <p:nvPr>
            <p:ph type="body" idx="2"/>
          </p:nvPr>
        </p:nvSpPr>
        <p:spPr>
          <a:xfrm>
            <a:off x="285751" y="1558993"/>
            <a:ext cx="4213225" cy="252185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3057"/>
              </a:buClr>
              <a:buSzPts val="1800"/>
              <a:buChar char="•"/>
              <a:defRPr>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90000"/>
              </a:lnSpc>
              <a:spcBef>
                <a:spcPts val="375"/>
              </a:spcBef>
              <a:spcAft>
                <a:spcPts val="0"/>
              </a:spcAft>
              <a:buClr>
                <a:srgbClr val="003057"/>
              </a:buClr>
              <a:buSzPts val="1800"/>
              <a:buChar char="•"/>
              <a:defRPr/>
            </a:lvl2pPr>
            <a:lvl3pPr marL="1028700" lvl="2" indent="-257175" algn="l">
              <a:lnSpc>
                <a:spcPct val="90000"/>
              </a:lnSpc>
              <a:spcBef>
                <a:spcPts val="375"/>
              </a:spcBef>
              <a:spcAft>
                <a:spcPts val="0"/>
              </a:spcAft>
              <a:buClr>
                <a:srgbClr val="003057"/>
              </a:buClr>
              <a:buSzPts val="1800"/>
              <a:buChar char="•"/>
              <a:defRPr/>
            </a:lvl3pPr>
            <a:lvl4pPr marL="1371600" lvl="3" indent="-257175" algn="l">
              <a:lnSpc>
                <a:spcPct val="90000"/>
              </a:lnSpc>
              <a:spcBef>
                <a:spcPts val="375"/>
              </a:spcBef>
              <a:spcAft>
                <a:spcPts val="0"/>
              </a:spcAft>
              <a:buClr>
                <a:srgbClr val="003057"/>
              </a:buClr>
              <a:buSzPts val="1800"/>
              <a:buChar char="•"/>
              <a:defRPr/>
            </a:lvl4pPr>
            <a:lvl5pPr marL="1714500" lvl="4" indent="-257175" algn="l">
              <a:lnSpc>
                <a:spcPct val="90000"/>
              </a:lnSpc>
              <a:spcBef>
                <a:spcPts val="375"/>
              </a:spcBef>
              <a:spcAft>
                <a:spcPts val="0"/>
              </a:spcAft>
              <a:buClr>
                <a:srgbClr val="003057"/>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4629150" y="926335"/>
            <a:ext cx="422910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003057"/>
              </a:buClr>
              <a:buSzPts val="2400"/>
              <a:buNone/>
              <a:defRPr sz="1800" b="1">
                <a:latin typeface="Arial" panose="020B0604020202020204" pitchFamily="34" charset="0"/>
                <a:cs typeface="Arial" panose="020B0604020202020204" pitchFamily="34" charset="0"/>
                <a:sym typeface="Arial" panose="020B0604020202020204" pitchFamily="34" charset="0"/>
              </a:defRPr>
            </a:lvl1pPr>
            <a:lvl2pPr marL="685800" lvl="1" indent="-171450" algn="l">
              <a:lnSpc>
                <a:spcPct val="90000"/>
              </a:lnSpc>
              <a:spcBef>
                <a:spcPts val="375"/>
              </a:spcBef>
              <a:spcAft>
                <a:spcPts val="0"/>
              </a:spcAft>
              <a:buClr>
                <a:srgbClr val="003057"/>
              </a:buClr>
              <a:buSzPts val="2000"/>
              <a:buNone/>
              <a:defRPr sz="1500" b="1"/>
            </a:lvl2pPr>
            <a:lvl3pPr marL="1028700" lvl="2" indent="-171450" algn="l">
              <a:lnSpc>
                <a:spcPct val="90000"/>
              </a:lnSpc>
              <a:spcBef>
                <a:spcPts val="375"/>
              </a:spcBef>
              <a:spcAft>
                <a:spcPts val="0"/>
              </a:spcAft>
              <a:buClr>
                <a:srgbClr val="003057"/>
              </a:buClr>
              <a:buSzPts val="1800"/>
              <a:buNone/>
              <a:defRPr sz="1350" b="1"/>
            </a:lvl3pPr>
            <a:lvl4pPr marL="1371600" lvl="3" indent="-171450" algn="l">
              <a:lnSpc>
                <a:spcPct val="90000"/>
              </a:lnSpc>
              <a:spcBef>
                <a:spcPts val="375"/>
              </a:spcBef>
              <a:spcAft>
                <a:spcPts val="0"/>
              </a:spcAft>
              <a:buClr>
                <a:srgbClr val="003057"/>
              </a:buClr>
              <a:buSzPts val="1600"/>
              <a:buNone/>
              <a:defRPr sz="1200" b="1"/>
            </a:lvl4pPr>
            <a:lvl5pPr marL="1714500" lvl="4" indent="-171450" algn="l">
              <a:lnSpc>
                <a:spcPct val="90000"/>
              </a:lnSpc>
              <a:spcBef>
                <a:spcPts val="375"/>
              </a:spcBef>
              <a:spcAft>
                <a:spcPts val="0"/>
              </a:spcAft>
              <a:buClr>
                <a:srgbClr val="003057"/>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38"/>
          <p:cNvSpPr txBox="1">
            <a:spLocks noGrp="1"/>
          </p:cNvSpPr>
          <p:nvPr>
            <p:ph type="body" idx="4"/>
          </p:nvPr>
        </p:nvSpPr>
        <p:spPr>
          <a:xfrm>
            <a:off x="4629150" y="1558993"/>
            <a:ext cx="4229100" cy="252185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3057"/>
              </a:buClr>
              <a:buSzPts val="1800"/>
              <a:buChar char="•"/>
              <a:defRPr>
                <a:latin typeface="Arial" panose="020B0604020202020204" pitchFamily="34" charset="0"/>
                <a:cs typeface="Arial" panose="020B0604020202020204" pitchFamily="34" charset="0"/>
                <a:sym typeface="Arial" panose="020B0604020202020204" pitchFamily="34" charset="0"/>
              </a:defRPr>
            </a:lvl1pPr>
            <a:lvl2pPr marL="685800" lvl="1" indent="-257175" algn="l">
              <a:lnSpc>
                <a:spcPct val="90000"/>
              </a:lnSpc>
              <a:spcBef>
                <a:spcPts val="375"/>
              </a:spcBef>
              <a:spcAft>
                <a:spcPts val="0"/>
              </a:spcAft>
              <a:buClr>
                <a:srgbClr val="003057"/>
              </a:buClr>
              <a:buSzPts val="1800"/>
              <a:buChar char="•"/>
              <a:defRPr/>
            </a:lvl2pPr>
            <a:lvl3pPr marL="1028700" lvl="2" indent="-257175" algn="l">
              <a:lnSpc>
                <a:spcPct val="90000"/>
              </a:lnSpc>
              <a:spcBef>
                <a:spcPts val="375"/>
              </a:spcBef>
              <a:spcAft>
                <a:spcPts val="0"/>
              </a:spcAft>
              <a:buClr>
                <a:srgbClr val="003057"/>
              </a:buClr>
              <a:buSzPts val="1800"/>
              <a:buChar char="•"/>
              <a:defRPr/>
            </a:lvl3pPr>
            <a:lvl4pPr marL="1371600" lvl="3" indent="-257175" algn="l">
              <a:lnSpc>
                <a:spcPct val="90000"/>
              </a:lnSpc>
              <a:spcBef>
                <a:spcPts val="375"/>
              </a:spcBef>
              <a:spcAft>
                <a:spcPts val="0"/>
              </a:spcAft>
              <a:buClr>
                <a:srgbClr val="003057"/>
              </a:buClr>
              <a:buSzPts val="1800"/>
              <a:buChar char="•"/>
              <a:defRPr/>
            </a:lvl4pPr>
            <a:lvl5pPr marL="1714500" lvl="4" indent="-257175" algn="l">
              <a:lnSpc>
                <a:spcPct val="90000"/>
              </a:lnSpc>
              <a:spcBef>
                <a:spcPts val="375"/>
              </a:spcBef>
              <a:spcAft>
                <a:spcPts val="0"/>
              </a:spcAft>
              <a:buClr>
                <a:srgbClr val="003057"/>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47" name="Google Shape;47;p38"/>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
        <p:nvSpPr>
          <p:cNvPr id="48" name="Google Shape;48;p38"/>
          <p:cNvSpPr txBox="1">
            <a:spLocks noGrp="1"/>
          </p:cNvSpPr>
          <p:nvPr>
            <p:ph type="title"/>
          </p:nvPr>
        </p:nvSpPr>
        <p:spPr>
          <a:xfrm>
            <a:off x="285750" y="150542"/>
            <a:ext cx="8572500" cy="7610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7934B"/>
              </a:buClr>
              <a:buSzPts val="18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67262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allery" preserve="1">
  <p:cSld name="Gallery">
    <p:spTree>
      <p:nvGrpSpPr>
        <p:cNvPr id="1" name="Shape 49"/>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8318A660-31E4-0D28-DDC6-11CA68AC2C84}"/>
              </a:ext>
            </a:extLst>
          </p:cNvPr>
          <p:cNvGraphicFramePr>
            <a:graphicFrameLocks noChangeAspect="1"/>
          </p:cNvGraphicFramePr>
          <p:nvPr userDrawn="1">
            <p:custDataLst>
              <p:tags r:id="rId1"/>
            </p:custDataLst>
            <p:extLst>
              <p:ext uri="{D42A27DB-BD31-4B8C-83A1-F6EECF244321}">
                <p14:modId xmlns:p14="http://schemas.microsoft.com/office/powerpoint/2010/main" val="2020774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0" name="Google Shape;50;p39"/>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51" name="Google Shape;51;p39"/>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
        <p:nvSpPr>
          <p:cNvPr id="52" name="Google Shape;52;p39"/>
          <p:cNvSpPr txBox="1">
            <a:spLocks noGrp="1"/>
          </p:cNvSpPr>
          <p:nvPr>
            <p:ph type="title"/>
          </p:nvPr>
        </p:nvSpPr>
        <p:spPr>
          <a:xfrm>
            <a:off x="285750" y="150542"/>
            <a:ext cx="8572500" cy="7610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7934B"/>
              </a:buClr>
              <a:buSzPts val="18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a:spLocks noGrp="1"/>
          </p:cNvSpPr>
          <p:nvPr>
            <p:ph type="pic" idx="2"/>
          </p:nvPr>
        </p:nvSpPr>
        <p:spPr>
          <a:xfrm>
            <a:off x="285750" y="1069052"/>
            <a:ext cx="2305852" cy="1561391"/>
          </a:xfrm>
          <a:prstGeom prst="rect">
            <a:avLst/>
          </a:prstGeom>
          <a:noFill/>
          <a:ln>
            <a:noFill/>
          </a:ln>
        </p:spPr>
      </p:sp>
      <p:sp>
        <p:nvSpPr>
          <p:cNvPr id="54" name="Google Shape;54;p39"/>
          <p:cNvSpPr>
            <a:spLocks noGrp="1"/>
          </p:cNvSpPr>
          <p:nvPr>
            <p:ph type="pic" idx="3"/>
          </p:nvPr>
        </p:nvSpPr>
        <p:spPr>
          <a:xfrm>
            <a:off x="2828546" y="1069052"/>
            <a:ext cx="2305852" cy="1561391"/>
          </a:xfrm>
          <a:prstGeom prst="rect">
            <a:avLst/>
          </a:prstGeom>
          <a:noFill/>
          <a:ln>
            <a:noFill/>
          </a:ln>
        </p:spPr>
      </p:sp>
      <p:sp>
        <p:nvSpPr>
          <p:cNvPr id="55" name="Google Shape;55;p39"/>
          <p:cNvSpPr>
            <a:spLocks noGrp="1"/>
          </p:cNvSpPr>
          <p:nvPr>
            <p:ph type="pic" idx="4"/>
          </p:nvPr>
        </p:nvSpPr>
        <p:spPr>
          <a:xfrm>
            <a:off x="5383605" y="1069052"/>
            <a:ext cx="2305852" cy="1561391"/>
          </a:xfrm>
          <a:prstGeom prst="rect">
            <a:avLst/>
          </a:prstGeom>
          <a:noFill/>
          <a:ln>
            <a:noFill/>
          </a:ln>
        </p:spPr>
      </p:sp>
      <p:sp>
        <p:nvSpPr>
          <p:cNvPr id="56" name="Google Shape;56;p39"/>
          <p:cNvSpPr>
            <a:spLocks noGrp="1"/>
          </p:cNvSpPr>
          <p:nvPr>
            <p:ph type="pic" idx="5"/>
          </p:nvPr>
        </p:nvSpPr>
        <p:spPr>
          <a:xfrm>
            <a:off x="285750" y="2829070"/>
            <a:ext cx="2305852" cy="1561391"/>
          </a:xfrm>
          <a:prstGeom prst="rect">
            <a:avLst/>
          </a:prstGeom>
          <a:noFill/>
          <a:ln>
            <a:noFill/>
          </a:ln>
        </p:spPr>
      </p:sp>
      <p:sp>
        <p:nvSpPr>
          <p:cNvPr id="57" name="Google Shape;57;p39"/>
          <p:cNvSpPr>
            <a:spLocks noGrp="1"/>
          </p:cNvSpPr>
          <p:nvPr>
            <p:ph type="pic" idx="6"/>
          </p:nvPr>
        </p:nvSpPr>
        <p:spPr>
          <a:xfrm>
            <a:off x="2828546" y="2829070"/>
            <a:ext cx="2305852" cy="1561391"/>
          </a:xfrm>
          <a:prstGeom prst="rect">
            <a:avLst/>
          </a:prstGeom>
          <a:noFill/>
          <a:ln>
            <a:noFill/>
          </a:ln>
        </p:spPr>
      </p:sp>
      <p:sp>
        <p:nvSpPr>
          <p:cNvPr id="58" name="Google Shape;58;p39"/>
          <p:cNvSpPr>
            <a:spLocks noGrp="1"/>
          </p:cNvSpPr>
          <p:nvPr>
            <p:ph type="pic" idx="7"/>
          </p:nvPr>
        </p:nvSpPr>
        <p:spPr>
          <a:xfrm>
            <a:off x="5383605" y="2829070"/>
            <a:ext cx="2305852" cy="1561391"/>
          </a:xfrm>
          <a:prstGeom prst="rect">
            <a:avLst/>
          </a:prstGeom>
          <a:noFill/>
          <a:ln>
            <a:noFill/>
          </a:ln>
        </p:spPr>
      </p:sp>
    </p:spTree>
    <p:extLst>
      <p:ext uri="{BB962C8B-B14F-4D97-AF65-F5344CB8AC3E}">
        <p14:creationId xmlns:p14="http://schemas.microsoft.com/office/powerpoint/2010/main" val="94251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9"/>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8A1B54BC-44A3-D9C1-31A3-06B731918930}"/>
              </a:ext>
            </a:extLst>
          </p:cNvPr>
          <p:cNvGraphicFramePr>
            <a:graphicFrameLocks noChangeAspect="1"/>
          </p:cNvGraphicFramePr>
          <p:nvPr userDrawn="1">
            <p:custDataLst>
              <p:tags r:id="rId1"/>
            </p:custDataLst>
            <p:extLst>
              <p:ext uri="{D42A27DB-BD31-4B8C-83A1-F6EECF244321}">
                <p14:modId xmlns:p14="http://schemas.microsoft.com/office/powerpoint/2010/main" val="2871087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6" progId="TCLayout.ActiveDocument.1">
                  <p:embed/>
                </p:oleObj>
              </mc:Choice>
              <mc:Fallback>
                <p:oleObj name="think-cell 幻灯片" r:id="rId3" imgW="426"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0" name="Google Shape;60;p40"/>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sym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zh-CN" altLang="en-US"/>
          </a:p>
        </p:txBody>
      </p:sp>
      <p:sp>
        <p:nvSpPr>
          <p:cNvPr id="61" name="Google Shape;61;p40"/>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914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2.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5">
            <a:alphaModFix/>
          </a:blip>
          <a:stretch>
            <a:fillRect/>
          </a:stretch>
        </a:blipFill>
        <a:effectLst/>
      </p:bgPr>
    </p:bg>
    <p:spTree>
      <p:nvGrpSpPr>
        <p:cNvPr id="1" name="Shape 9"/>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FF349D9-3013-2BE6-C1B1-4344C2C8922F}"/>
              </a:ext>
            </a:extLst>
          </p:cNvPr>
          <p:cNvGraphicFramePr>
            <a:graphicFrameLocks noChangeAspect="1"/>
          </p:cNvGraphicFramePr>
          <p:nvPr userDrawn="1">
            <p:custDataLst>
              <p:tags r:id="rId4"/>
            </p:custDataLst>
            <p:extLst>
              <p:ext uri="{D42A27DB-BD31-4B8C-83A1-F6EECF244321}">
                <p14:modId xmlns:p14="http://schemas.microsoft.com/office/powerpoint/2010/main" val="127608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 imgW="426" imgH="426" progId="TCLayout.ActiveDocument.1">
                  <p:embed/>
                </p:oleObj>
              </mc:Choice>
              <mc:Fallback>
                <p:oleObj name="think-cell 幻灯片" r:id="rId6" imgW="426" imgH="4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Google Shape;10;p30"/>
          <p:cNvSpPr txBox="1"/>
          <p:nvPr/>
        </p:nvSpPr>
        <p:spPr>
          <a:xfrm>
            <a:off x="1835331" y="1260565"/>
            <a:ext cx="6511834" cy="2070463"/>
          </a:xfrm>
          <a:prstGeom prst="rect">
            <a:avLst/>
          </a:prstGeom>
          <a:noFill/>
          <a:ln>
            <a:noFill/>
          </a:ln>
        </p:spPr>
        <p:txBody>
          <a:bodyPr spcFirstLastPara="1" wrap="square" lIns="68569" tIns="34275" rIns="68569" bIns="34275" anchor="ctr" anchorCtr="0">
            <a:normAutofit/>
          </a:bodyPr>
          <a:lstStyle/>
          <a:p>
            <a:pPr marL="0" marR="0" lvl="0" indent="0" algn="l" rtl="0">
              <a:lnSpc>
                <a:spcPct val="100000"/>
              </a:lnSpc>
              <a:spcBef>
                <a:spcPts val="0"/>
              </a:spcBef>
              <a:spcAft>
                <a:spcPts val="0"/>
              </a:spcAft>
              <a:buClr>
                <a:srgbClr val="003057"/>
              </a:buClr>
              <a:buSzPts val="6000"/>
              <a:buFont typeface="Roboto"/>
              <a:buNone/>
            </a:pPr>
            <a:endParaRPr sz="4500" b="1" i="0" u="none" strike="noStrike" cap="none">
              <a:solidFill>
                <a:srgbClr val="003057"/>
              </a:solidFill>
              <a:latin typeface="Arial" panose="020B0604020202020204" pitchFamily="34" charset="0"/>
              <a:ea typeface="Roboto"/>
              <a:cs typeface="Arial" panose="020B0604020202020204" pitchFamily="34" charset="0"/>
              <a:sym typeface="Arial" panose="020B0604020202020204" pitchFamily="34" charset="0"/>
            </a:endParaRPr>
          </a:p>
        </p:txBody>
      </p:sp>
      <p:sp>
        <p:nvSpPr>
          <p:cNvPr id="11" name="Google Shape;11;p30"/>
          <p:cNvSpPr txBox="1">
            <a:spLocks noGrp="1"/>
          </p:cNvSpPr>
          <p:nvPr>
            <p:ph type="title"/>
          </p:nvPr>
        </p:nvSpPr>
        <p:spPr>
          <a:xfrm>
            <a:off x="1835331" y="1384663"/>
            <a:ext cx="6680019" cy="194636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6000"/>
              <a:buFont typeface="Roboto"/>
              <a:buNone/>
              <a:defRPr sz="60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0"/>
          <p:cNvSpPr txBox="1">
            <a:spLocks noGrp="1"/>
          </p:cNvSpPr>
          <p:nvPr>
            <p:ph type="body" idx="1"/>
          </p:nvPr>
        </p:nvSpPr>
        <p:spPr>
          <a:xfrm>
            <a:off x="1835331" y="3331027"/>
            <a:ext cx="6680019" cy="46944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B3A369"/>
              </a:buClr>
              <a:buSzPts val="1800"/>
              <a:buFont typeface="Arial"/>
              <a:buNone/>
              <a:defRPr sz="1800" b="0" i="0" u="none" strike="noStrike" cap="none">
                <a:solidFill>
                  <a:srgbClr val="B3A36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09431073"/>
      </p:ext>
    </p:extLst>
  </p:cSld>
  <p:clrMap bg1="lt1" tx1="dk1" bg2="dk2" tx2="lt2" accent1="accent1" accent2="accent2" accent3="accent3" accent4="accent4" accent5="accent5" accent6="accent6" hlink="hlink" folHlink="folHlink"/>
  <p:sldLayoutIdLst>
    <p:sldLayoutId id="2147483661" r:id="rId1"/>
    <p:sldLayoutId id="214748366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alphaModFix/>
          </a:blip>
          <a:stretch>
            <a:fillRect/>
          </a:stretch>
        </a:blipFill>
        <a:effectLst/>
      </p:bgPr>
    </p:bg>
    <p:spTree>
      <p:nvGrpSpPr>
        <p:cNvPr id="1" name="Shape 20"/>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773D9FBB-E3F1-6A3F-0650-30854218D50D}"/>
              </a:ext>
            </a:extLst>
          </p:cNvPr>
          <p:cNvGraphicFramePr>
            <a:graphicFrameLocks noChangeAspect="1"/>
          </p:cNvGraphicFramePr>
          <p:nvPr userDrawn="1">
            <p:custDataLst>
              <p:tags r:id="rId12"/>
            </p:custDataLst>
            <p:extLst>
              <p:ext uri="{D42A27DB-BD31-4B8C-83A1-F6EECF244321}">
                <p14:modId xmlns:p14="http://schemas.microsoft.com/office/powerpoint/2010/main" val="2663414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4" imgW="426" imgH="426" progId="TCLayout.ActiveDocument.1">
                  <p:embed/>
                </p:oleObj>
              </mc:Choice>
              <mc:Fallback>
                <p:oleObj name="think-cell 幻灯片" r:id="rId14" imgW="426" imgH="426"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1" name="Google Shape;21;p32"/>
          <p:cNvSpPr txBox="1">
            <a:spLocks noGrp="1"/>
          </p:cNvSpPr>
          <p:nvPr>
            <p:ph type="title"/>
          </p:nvPr>
        </p:nvSpPr>
        <p:spPr>
          <a:xfrm>
            <a:off x="285750" y="150542"/>
            <a:ext cx="8572500" cy="76107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A7934B"/>
              </a:buClr>
              <a:buSzPts val="3600"/>
              <a:buFont typeface="Roboto"/>
              <a:buNone/>
              <a:defRPr sz="3600" b="1" i="0" u="none" strike="noStrike" cap="none">
                <a:solidFill>
                  <a:srgbClr val="A7934B"/>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32"/>
          <p:cNvSpPr txBox="1">
            <a:spLocks noGrp="1"/>
          </p:cNvSpPr>
          <p:nvPr>
            <p:ph type="body" idx="1"/>
          </p:nvPr>
        </p:nvSpPr>
        <p:spPr>
          <a:xfrm>
            <a:off x="285751" y="911614"/>
            <a:ext cx="8572499" cy="31692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3057"/>
              </a:buClr>
              <a:buSzPts val="2400"/>
              <a:buFont typeface="Arial"/>
              <a:buChar char="•"/>
              <a:defRPr sz="2400" b="0" i="0" u="none" strike="noStrike" cap="none">
                <a:solidFill>
                  <a:srgbClr val="003057"/>
                </a:solidFill>
                <a:latin typeface="Roboto"/>
                <a:ea typeface="Roboto"/>
                <a:cs typeface="Roboto"/>
                <a:sym typeface="Roboto"/>
              </a:defRPr>
            </a:lvl1pPr>
            <a:lvl2pPr marL="914400" marR="0" lvl="1" indent="-355600" algn="l" rtl="0">
              <a:lnSpc>
                <a:spcPct val="90000"/>
              </a:lnSpc>
              <a:spcBef>
                <a:spcPts val="500"/>
              </a:spcBef>
              <a:spcAft>
                <a:spcPts val="0"/>
              </a:spcAft>
              <a:buClr>
                <a:srgbClr val="003057"/>
              </a:buClr>
              <a:buSzPts val="2000"/>
              <a:buFont typeface="Arial"/>
              <a:buChar char="•"/>
              <a:defRPr sz="2000" b="0" i="0" u="none" strike="noStrike" cap="none">
                <a:solidFill>
                  <a:srgbClr val="003057"/>
                </a:solidFill>
                <a:latin typeface="Roboto"/>
                <a:ea typeface="Roboto"/>
                <a:cs typeface="Roboto"/>
                <a:sym typeface="Roboto"/>
              </a:defRPr>
            </a:lvl2pPr>
            <a:lvl3pPr marL="1371600" marR="0" lvl="2" indent="-342900" algn="l" rtl="0">
              <a:lnSpc>
                <a:spcPct val="90000"/>
              </a:lnSpc>
              <a:spcBef>
                <a:spcPts val="500"/>
              </a:spcBef>
              <a:spcAft>
                <a:spcPts val="0"/>
              </a:spcAft>
              <a:buClr>
                <a:srgbClr val="003057"/>
              </a:buClr>
              <a:buSzPts val="1800"/>
              <a:buFont typeface="Arial"/>
              <a:buChar char="•"/>
              <a:defRPr sz="1800" b="0" i="0" u="none" strike="noStrike" cap="none">
                <a:solidFill>
                  <a:srgbClr val="003057"/>
                </a:solidFill>
                <a:latin typeface="Roboto"/>
                <a:ea typeface="Roboto"/>
                <a:cs typeface="Roboto"/>
                <a:sym typeface="Roboto"/>
              </a:defRPr>
            </a:lvl3pPr>
            <a:lvl4pPr marL="1828800" marR="0" lvl="3" indent="-317500" algn="l" rtl="0">
              <a:lnSpc>
                <a:spcPct val="90000"/>
              </a:lnSpc>
              <a:spcBef>
                <a:spcPts val="500"/>
              </a:spcBef>
              <a:spcAft>
                <a:spcPts val="0"/>
              </a:spcAft>
              <a:buClr>
                <a:srgbClr val="003057"/>
              </a:buClr>
              <a:buSzPts val="1400"/>
              <a:buFont typeface="Arial"/>
              <a:buChar char="•"/>
              <a:defRPr sz="1400" b="0" i="0" u="none" strike="noStrike" cap="none">
                <a:solidFill>
                  <a:srgbClr val="003057"/>
                </a:solidFill>
                <a:latin typeface="Roboto"/>
                <a:ea typeface="Roboto"/>
                <a:cs typeface="Roboto"/>
                <a:sym typeface="Roboto"/>
              </a:defRPr>
            </a:lvl4pPr>
            <a:lvl5pPr marL="2286000" marR="0" lvl="4" indent="-298450" algn="l" rtl="0">
              <a:lnSpc>
                <a:spcPct val="90000"/>
              </a:lnSpc>
              <a:spcBef>
                <a:spcPts val="500"/>
              </a:spcBef>
              <a:spcAft>
                <a:spcPts val="0"/>
              </a:spcAft>
              <a:buClr>
                <a:srgbClr val="003057"/>
              </a:buClr>
              <a:buSzPts val="1100"/>
              <a:buFont typeface="Arial"/>
              <a:buChar char="•"/>
              <a:defRPr sz="1100" b="0" i="0" u="none" strike="noStrike" cap="none">
                <a:solidFill>
                  <a:srgbClr val="003057"/>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2"/>
          <p:cNvSpPr txBox="1">
            <a:spLocks noGrp="1"/>
          </p:cNvSpPr>
          <p:nvPr>
            <p:ph type="dt" idx="10"/>
          </p:nvPr>
        </p:nvSpPr>
        <p:spPr>
          <a:xfrm>
            <a:off x="1056247" y="4636905"/>
            <a:ext cx="1159991"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lang="zh-CN" altLang="en-US"/>
          </a:p>
        </p:txBody>
      </p:sp>
      <p:sp>
        <p:nvSpPr>
          <p:cNvPr id="24" name="Google Shape;24;p32"/>
          <p:cNvSpPr txBox="1">
            <a:spLocks noGrp="1"/>
          </p:cNvSpPr>
          <p:nvPr>
            <p:ph type="sldNum" idx="12"/>
          </p:nvPr>
        </p:nvSpPr>
        <p:spPr>
          <a:xfrm>
            <a:off x="285750" y="4636905"/>
            <a:ext cx="687433" cy="27384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Arial" panose="020B0604020202020204" pitchFamily="34" charset="0"/>
                <a:ea typeface="Roboto"/>
                <a:cs typeface="Arial" panose="020B0604020202020204" pitchFamily="34" charset="0"/>
                <a:sym typeface="Arial" panose="020B0604020202020204" pitchFamily="34" charset="0"/>
              </a:defRPr>
            </a:lvl1pPr>
            <a:lvl2pPr marL="0" marR="0" lvl="1"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200"/>
              <a:buFont typeface="Arial"/>
              <a:buNone/>
              <a:defRPr sz="900" b="0" i="0" u="none" strike="noStrike" cap="none">
                <a:solidFill>
                  <a:srgbClr val="888C9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4568730"/>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2.emf"/><Relationship Id="rId12" Type="http://schemas.openxmlformats.org/officeDocument/2006/relationships/image" Target="../media/image11.png"/><Relationship Id="rId2" Type="http://schemas.microsoft.com/office/2007/relationships/media" Target="../media/media1.m4a"/><Relationship Id="rId1" Type="http://schemas.openxmlformats.org/officeDocument/2006/relationships/tags" Target="../tags/tag16.xml"/><Relationship Id="rId6" Type="http://schemas.openxmlformats.org/officeDocument/2006/relationships/oleObject" Target="../embeddings/oleObject15.bin"/><Relationship Id="rId11" Type="http://schemas.openxmlformats.org/officeDocument/2006/relationships/image" Target="../media/image10.png"/><Relationship Id="rId5" Type="http://schemas.openxmlformats.org/officeDocument/2006/relationships/notesSlide" Target="../notesSlides/notesSlide1.xml"/><Relationship Id="rId10" Type="http://schemas.openxmlformats.org/officeDocument/2006/relationships/image" Target="../media/image9.pn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microsoft.com/office/2007/relationships/media" Target="../media/media2.m4a"/><Relationship Id="rId7" Type="http://schemas.openxmlformats.org/officeDocument/2006/relationships/oleObject" Target="../embeddings/oleObject16.bin"/><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9.xml"/><Relationship Id="rId10" Type="http://schemas.openxmlformats.org/officeDocument/2006/relationships/image" Target="../media/image11.png"/><Relationship Id="rId4" Type="http://schemas.openxmlformats.org/officeDocument/2006/relationships/audio" Target="../media/media2.m4a"/><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microsoft.com/office/2007/relationships/media" Target="../media/media3.m4a"/><Relationship Id="rId7" Type="http://schemas.openxmlformats.org/officeDocument/2006/relationships/oleObject" Target="../embeddings/oleObject17.bin"/><Relationship Id="rId12"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3.xml"/><Relationship Id="rId11" Type="http://schemas.openxmlformats.org/officeDocument/2006/relationships/image" Target="../media/image140.png"/><Relationship Id="rId5" Type="http://schemas.openxmlformats.org/officeDocument/2006/relationships/slideLayout" Target="../slideLayouts/slideLayout9.xml"/><Relationship Id="rId10" Type="http://schemas.openxmlformats.org/officeDocument/2006/relationships/image" Target="../media/image13.png"/><Relationship Id="rId4" Type="http://schemas.openxmlformats.org/officeDocument/2006/relationships/audio" Target="../media/media3.m4a"/><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190.png"/><Relationship Id="rId18" Type="http://schemas.openxmlformats.org/officeDocument/2006/relationships/image" Target="../media/image24.png"/><Relationship Id="rId3" Type="http://schemas.microsoft.com/office/2007/relationships/media" Target="../media/media4.m4a"/><Relationship Id="rId7" Type="http://schemas.openxmlformats.org/officeDocument/2006/relationships/oleObject" Target="../embeddings/oleObject18.bin"/><Relationship Id="rId12" Type="http://schemas.openxmlformats.org/officeDocument/2006/relationships/image" Target="../media/image180.png"/><Relationship Id="rId17" Type="http://schemas.openxmlformats.org/officeDocument/2006/relationships/image" Target="../media/image23.png"/><Relationship Id="rId2" Type="http://schemas.openxmlformats.org/officeDocument/2006/relationships/tags" Target="../tags/tag22.xml"/><Relationship Id="rId16" Type="http://schemas.openxmlformats.org/officeDocument/2006/relationships/image" Target="../media/image220.png"/><Relationship Id="rId20" Type="http://schemas.openxmlformats.org/officeDocument/2006/relationships/image" Target="../media/image11.png"/><Relationship Id="rId1" Type="http://schemas.openxmlformats.org/officeDocument/2006/relationships/tags" Target="../tags/tag21.xml"/><Relationship Id="rId6" Type="http://schemas.openxmlformats.org/officeDocument/2006/relationships/notesSlide" Target="../notesSlides/notesSlide4.xml"/><Relationship Id="rId11" Type="http://schemas.openxmlformats.org/officeDocument/2006/relationships/image" Target="../media/image170.png"/><Relationship Id="rId5" Type="http://schemas.openxmlformats.org/officeDocument/2006/relationships/slideLayout" Target="../slideLayouts/slideLayout9.xml"/><Relationship Id="rId15" Type="http://schemas.openxmlformats.org/officeDocument/2006/relationships/image" Target="../media/image210.png"/><Relationship Id="rId10" Type="http://schemas.openxmlformats.org/officeDocument/2006/relationships/image" Target="../media/image130.png"/><Relationship Id="rId19" Type="http://schemas.openxmlformats.org/officeDocument/2006/relationships/image" Target="../media/image25.png"/><Relationship Id="rId4" Type="http://schemas.openxmlformats.org/officeDocument/2006/relationships/audio" Target="../media/media4.m4a"/><Relationship Id="rId9" Type="http://schemas.openxmlformats.org/officeDocument/2006/relationships/image" Target="../media/image150.png"/><Relationship Id="rId14" Type="http://schemas.openxmlformats.org/officeDocument/2006/relationships/image" Target="../media/image200.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18.pn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emf"/><Relationship Id="rId3" Type="http://schemas.microsoft.com/office/2007/relationships/media" Target="../media/media5.m4a"/><Relationship Id="rId7" Type="http://schemas.openxmlformats.org/officeDocument/2006/relationships/oleObject" Target="../embeddings/oleObject19.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5.xml"/><Relationship Id="rId5" Type="http://schemas.openxmlformats.org/officeDocument/2006/relationships/slideLayout" Target="../slideLayouts/slideLayout9.xml"/><Relationship Id="rId10" Type="http://schemas.openxmlformats.org/officeDocument/2006/relationships/image" Target="../media/image11.png"/><Relationship Id="rId4" Type="http://schemas.openxmlformats.org/officeDocument/2006/relationships/audio" Target="../media/media5.m4a"/><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microsoft.com/office/2007/relationships/media" Target="../media/media6.m4a"/><Relationship Id="rId7" Type="http://schemas.openxmlformats.org/officeDocument/2006/relationships/image" Target="../media/image2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11" Type="http://schemas.openxmlformats.org/officeDocument/2006/relationships/image" Target="../media/image30.png"/><Relationship Id="rId5" Type="http://schemas.openxmlformats.org/officeDocument/2006/relationships/slideLayout" Target="../slideLayouts/slideLayout9.xml"/><Relationship Id="rId10" Type="http://schemas.openxmlformats.org/officeDocument/2006/relationships/image" Target="../media/image11.png"/><Relationship Id="rId4" Type="http://schemas.openxmlformats.org/officeDocument/2006/relationships/audio" Target="../media/media6.m4a"/><Relationship Id="rId9"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media7.m4a"/><Relationship Id="rId7" Type="http://schemas.openxmlformats.org/officeDocument/2006/relationships/image" Target="../media/image2.emf"/><Relationship Id="rId2" Type="http://schemas.microsoft.com/office/2007/relationships/media" Target="../media/media7.m4a"/><Relationship Id="rId1" Type="http://schemas.openxmlformats.org/officeDocument/2006/relationships/tags" Target="../tags/tag27.xml"/><Relationship Id="rId6" Type="http://schemas.openxmlformats.org/officeDocument/2006/relationships/oleObject" Target="../embeddings/oleObject21.bin"/><Relationship Id="rId5" Type="http://schemas.openxmlformats.org/officeDocument/2006/relationships/notesSlide" Target="../notesSlides/notesSlide7.xml"/><Relationship Id="rId10" Type="http://schemas.openxmlformats.org/officeDocument/2006/relationships/image" Target="../media/image11.png"/><Relationship Id="rId4" Type="http://schemas.openxmlformats.org/officeDocument/2006/relationships/slideLayout" Target="../slideLayouts/slideLayout9.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E4597E15-8E7A-B5BE-9C49-D7EE19480F8B}"/>
              </a:ext>
            </a:extLst>
          </p:cNvPr>
          <p:cNvGraphicFramePr>
            <a:graphicFrameLocks noChangeAspect="1"/>
          </p:cNvGraphicFramePr>
          <p:nvPr>
            <p:custDataLst>
              <p:tags r:id="rId1"/>
            </p:custDataLst>
            <p:extLst>
              <p:ext uri="{D42A27DB-BD31-4B8C-83A1-F6EECF244321}">
                <p14:modId xmlns:p14="http://schemas.microsoft.com/office/powerpoint/2010/main" val="8755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 imgW="426" imgH="426" progId="TCLayout.ActiveDocument.1">
                  <p:embed/>
                </p:oleObj>
              </mc:Choice>
              <mc:Fallback>
                <p:oleObj name="think-cell 幻灯片" r:id="rId6" imgW="426" imgH="4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4" name="Google Shape;54;p13"/>
          <p:cNvSpPr txBox="1">
            <a:spLocks noGrp="1"/>
          </p:cNvSpPr>
          <p:nvPr>
            <p:ph type="title"/>
          </p:nvPr>
        </p:nvSpPr>
        <p:spPr>
          <a:xfrm>
            <a:off x="1835331" y="1233410"/>
            <a:ext cx="6680019" cy="1946365"/>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600"/>
              </a:spcAft>
              <a:buNone/>
            </a:pPr>
            <a:r>
              <a:rPr lang="zh-CN" sz="3200" dirty="0">
                <a:latin typeface="Arial" panose="020B0604020202020204" pitchFamily="34" charset="0"/>
                <a:cs typeface="Arial" panose="020B0604020202020204" pitchFamily="34" charset="0"/>
                <a:sym typeface="Arial" panose="020B0604020202020204" pitchFamily="34" charset="0"/>
              </a:rPr>
              <a:t>Variational Imbalanced Regression: </a:t>
            </a:r>
            <a:endParaRPr sz="3200" dirty="0">
              <a:latin typeface="Arial" panose="020B0604020202020204" pitchFamily="34" charset="0"/>
              <a:cs typeface="Arial" panose="020B0604020202020204" pitchFamily="34" charset="0"/>
              <a:sym typeface="Arial" panose="020B0604020202020204" pitchFamily="34" charset="0"/>
            </a:endParaRPr>
          </a:p>
          <a:p>
            <a:pPr marL="0" lvl="0" indent="0" algn="ctr" rtl="0">
              <a:spcBef>
                <a:spcPts val="0"/>
              </a:spcBef>
              <a:spcAft>
                <a:spcPts val="0"/>
              </a:spcAft>
              <a:buNone/>
            </a:pPr>
            <a:r>
              <a:rPr lang="zh-CN" sz="2800" u="sng" dirty="0">
                <a:latin typeface="Arial" panose="020B0604020202020204" pitchFamily="34" charset="0"/>
                <a:cs typeface="Arial" panose="020B0604020202020204" pitchFamily="34" charset="0"/>
                <a:sym typeface="Arial" panose="020B0604020202020204" pitchFamily="34" charset="0"/>
              </a:rPr>
              <a:t>Fair Uncertainty Quantification via Probabilistic Smoothing</a:t>
            </a:r>
            <a:endParaRPr sz="2800" u="sng" dirty="0">
              <a:latin typeface="Arial" panose="020B0604020202020204" pitchFamily="34" charset="0"/>
              <a:cs typeface="Arial" panose="020B0604020202020204" pitchFamily="34" charset="0"/>
              <a:sym typeface="Arial" panose="020B0604020202020204" pitchFamily="34" charset="0"/>
            </a:endParaRPr>
          </a:p>
        </p:txBody>
      </p:sp>
      <p:sp>
        <p:nvSpPr>
          <p:cNvPr id="55" name="Google Shape;55;p13"/>
          <p:cNvSpPr txBox="1">
            <a:spLocks noGrp="1"/>
          </p:cNvSpPr>
          <p:nvPr>
            <p:ph type="body" idx="1"/>
          </p:nvPr>
        </p:nvSpPr>
        <p:spPr>
          <a:xfrm>
            <a:off x="1718453" y="3096304"/>
            <a:ext cx="6680019" cy="469448"/>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zh-CN" sz="2000" dirty="0">
                <a:latin typeface="Arial" panose="020B0604020202020204" pitchFamily="34" charset="0"/>
                <a:cs typeface="Arial" panose="020B0604020202020204" pitchFamily="34" charset="0"/>
                <a:sym typeface="Arial" panose="020B0604020202020204" pitchFamily="34" charset="0"/>
              </a:rPr>
              <a:t>Ziyan Wang, Hao Wang</a:t>
            </a:r>
            <a:endParaRPr sz="2000" dirty="0">
              <a:latin typeface="Arial" panose="020B0604020202020204" pitchFamily="34" charset="0"/>
              <a:cs typeface="Arial" panose="020B0604020202020204" pitchFamily="34" charset="0"/>
              <a:sym typeface="Arial" panose="020B0604020202020204" pitchFamily="34" charset="0"/>
            </a:endParaRPr>
          </a:p>
        </p:txBody>
      </p:sp>
      <p:pic>
        <p:nvPicPr>
          <p:cNvPr id="59" name="Google Shape;59;p13"/>
          <p:cNvPicPr preferRelativeResize="0"/>
          <p:nvPr/>
        </p:nvPicPr>
        <p:blipFill>
          <a:blip r:embed="rId8">
            <a:alphaModFix/>
          </a:blip>
          <a:stretch>
            <a:fillRect/>
          </a:stretch>
        </p:blipFill>
        <p:spPr>
          <a:xfrm>
            <a:off x="2937445" y="3713268"/>
            <a:ext cx="912143" cy="734249"/>
          </a:xfrm>
          <a:prstGeom prst="rect">
            <a:avLst/>
          </a:prstGeom>
          <a:noFill/>
          <a:ln>
            <a:noFill/>
          </a:ln>
        </p:spPr>
      </p:pic>
      <p:pic>
        <p:nvPicPr>
          <p:cNvPr id="2" name="neurips_logo.pdf">
            <a:extLst>
              <a:ext uri="{FF2B5EF4-FFF2-40B4-BE49-F238E27FC236}">
                <a16:creationId xmlns:a16="http://schemas.microsoft.com/office/drawing/2014/main" id="{999A8BF3-7EA0-9F82-27C9-753E72D6D84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72895" y="3713269"/>
            <a:ext cx="912142" cy="734248"/>
          </a:xfrm>
          <a:prstGeom prst="rect">
            <a:avLst/>
          </a:prstGeom>
          <a:ln w="12700">
            <a:miter lim="400000"/>
          </a:ln>
        </p:spPr>
      </p:pic>
      <p:pic>
        <p:nvPicPr>
          <p:cNvPr id="4" name="Picture 3" descr="A yellow and black letter m&#10;&#10;Description automatically generated">
            <a:extLst>
              <a:ext uri="{FF2B5EF4-FFF2-40B4-BE49-F238E27FC236}">
                <a16:creationId xmlns:a16="http://schemas.microsoft.com/office/drawing/2014/main" id="{13275573-E3CD-93A3-AA7D-B9994327D1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4412" y="3713268"/>
            <a:ext cx="912142" cy="734249"/>
          </a:xfrm>
          <a:prstGeom prst="rect">
            <a:avLst/>
          </a:prstGeom>
        </p:spPr>
      </p:pic>
      <p:pic>
        <p:nvPicPr>
          <p:cNvPr id="5" name="Picture 4" descr="Georgia Tech Yellow Jackets GT Logo PNG Vector">
            <a:extLst>
              <a:ext uri="{FF2B5EF4-FFF2-40B4-BE49-F238E27FC236}">
                <a16:creationId xmlns:a16="http://schemas.microsoft.com/office/drawing/2014/main" id="{979BF0CE-DC6C-984E-E442-9879DDAAE9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5929" y="3713269"/>
            <a:ext cx="912142" cy="734248"/>
          </a:xfrm>
          <a:prstGeom prst="rect">
            <a:avLst/>
          </a:prstGeom>
          <a:noFill/>
          <a:extLst>
            <a:ext uri="{909E8E84-426E-40DD-AFC4-6F175D3DCCD1}">
              <a14:hiddenFill xmlns:a14="http://schemas.microsoft.com/office/drawing/2010/main">
                <a:solidFill>
                  <a:srgbClr val="FFFFFF"/>
                </a:solidFill>
              </a14:hiddenFill>
            </a:ext>
          </a:extLst>
        </p:spPr>
      </p:pic>
      <p:pic>
        <p:nvPicPr>
          <p:cNvPr id="27" name="Audio 26">
            <a:hlinkClick r:id="" action="ppaction://media"/>
            <a:extLst>
              <a:ext uri="{FF2B5EF4-FFF2-40B4-BE49-F238E27FC236}">
                <a16:creationId xmlns:a16="http://schemas.microsoft.com/office/drawing/2014/main" id="{D86F953B-4348-EA9F-436C-6167F0ECC5E7}"/>
              </a:ext>
            </a:extLst>
          </p:cNvPr>
          <p:cNvPicPr>
            <a:picLocks noChangeAspect="1"/>
          </p:cNvPicPr>
          <p:nvPr>
            <a:audioFile r:link="rId3"/>
            <p:extLst>
              <p:ext uri="{DAA4B4D4-6D71-4841-9C94-3DE7FCFB9230}">
                <p14:media xmlns:p14="http://schemas.microsoft.com/office/powerpoint/2010/main" r:embed="rId2"/>
              </p:ext>
            </p:extLst>
          </p:nvPr>
        </p:nvPicPr>
        <p:blipFill>
          <a:blip r:embed="rId12"/>
          <a:srcRect l="-139844" t="-139844" r="-139844" b="-139844"/>
          <a:stretch>
            <a:fillRect/>
          </a:stretch>
        </p:blipFill>
        <p:spPr>
          <a:xfrm>
            <a:off x="7539228" y="3538728"/>
            <a:ext cx="1543050" cy="15430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0333"/>
    </mc:Choice>
    <mc:Fallback xmlns="">
      <p:transition spd="slow" advTm="10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2" name="Freeform: Shape 21">
            <a:extLst>
              <a:ext uri="{FF2B5EF4-FFF2-40B4-BE49-F238E27FC236}">
                <a16:creationId xmlns:a16="http://schemas.microsoft.com/office/drawing/2014/main" id="{D86E5836-043A-ABA4-92A0-91D7796DB12C}"/>
              </a:ext>
            </a:extLst>
          </p:cNvPr>
          <p:cNvSpPr/>
          <p:nvPr/>
        </p:nvSpPr>
        <p:spPr>
          <a:xfrm>
            <a:off x="2338754" y="1375996"/>
            <a:ext cx="4637942" cy="835269"/>
          </a:xfrm>
          <a:custGeom>
            <a:avLst/>
            <a:gdLst>
              <a:gd name="connsiteX0" fmla="*/ 0 w 4637942"/>
              <a:gd name="connsiteY0" fmla="*/ 162658 h 835269"/>
              <a:gd name="connsiteX1" fmla="*/ 923192 w 4637942"/>
              <a:gd name="connsiteY1" fmla="*/ 0 h 835269"/>
              <a:gd name="connsiteX2" fmla="*/ 1846384 w 4637942"/>
              <a:gd name="connsiteY2" fmla="*/ 254977 h 835269"/>
              <a:gd name="connsiteX3" fmla="*/ 2782765 w 4637942"/>
              <a:gd name="connsiteY3" fmla="*/ 268166 h 835269"/>
              <a:gd name="connsiteX4" fmla="*/ 3710354 w 4637942"/>
              <a:gd name="connsiteY4" fmla="*/ 206619 h 835269"/>
              <a:gd name="connsiteX5" fmla="*/ 4637942 w 4637942"/>
              <a:gd name="connsiteY5" fmla="*/ 158262 h 835269"/>
              <a:gd name="connsiteX6" fmla="*/ 4637942 w 4637942"/>
              <a:gd name="connsiteY6" fmla="*/ 391258 h 835269"/>
              <a:gd name="connsiteX7" fmla="*/ 3714750 w 4637942"/>
              <a:gd name="connsiteY7" fmla="*/ 778119 h 835269"/>
              <a:gd name="connsiteX8" fmla="*/ 2778369 w 4637942"/>
              <a:gd name="connsiteY8" fmla="*/ 496766 h 835269"/>
              <a:gd name="connsiteX9" fmla="*/ 1850781 w 4637942"/>
              <a:gd name="connsiteY9" fmla="*/ 738554 h 835269"/>
              <a:gd name="connsiteX10" fmla="*/ 923192 w 4637942"/>
              <a:gd name="connsiteY10" fmla="*/ 633046 h 835269"/>
              <a:gd name="connsiteX11" fmla="*/ 4396 w 4637942"/>
              <a:gd name="connsiteY11" fmla="*/ 835269 h 835269"/>
              <a:gd name="connsiteX12" fmla="*/ 0 w 4637942"/>
              <a:gd name="connsiteY12" fmla="*/ 162658 h 83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7942" h="835269">
                <a:moveTo>
                  <a:pt x="0" y="162658"/>
                </a:moveTo>
                <a:lnTo>
                  <a:pt x="923192" y="0"/>
                </a:lnTo>
                <a:lnTo>
                  <a:pt x="1846384" y="254977"/>
                </a:lnTo>
                <a:lnTo>
                  <a:pt x="2782765" y="268166"/>
                </a:lnTo>
                <a:lnTo>
                  <a:pt x="3710354" y="206619"/>
                </a:lnTo>
                <a:lnTo>
                  <a:pt x="4637942" y="158262"/>
                </a:lnTo>
                <a:lnTo>
                  <a:pt x="4637942" y="391258"/>
                </a:lnTo>
                <a:lnTo>
                  <a:pt x="3714750" y="778119"/>
                </a:lnTo>
                <a:lnTo>
                  <a:pt x="2778369" y="496766"/>
                </a:lnTo>
                <a:lnTo>
                  <a:pt x="1850781" y="738554"/>
                </a:lnTo>
                <a:lnTo>
                  <a:pt x="923192" y="633046"/>
                </a:lnTo>
                <a:lnTo>
                  <a:pt x="4396" y="835269"/>
                </a:lnTo>
                <a:cubicBezTo>
                  <a:pt x="2931" y="611065"/>
                  <a:pt x="1465" y="386862"/>
                  <a:pt x="0" y="162658"/>
                </a:cubicBezTo>
                <a:close/>
              </a:path>
            </a:pathLst>
          </a:custGeom>
          <a:pattFill prst="ltDnDiag">
            <a:fgClr>
              <a:srgbClr val="D5ECFF"/>
            </a:fgClr>
            <a:bgClr>
              <a:schemeClr val="bg1"/>
            </a:bgClr>
          </a:pattFill>
          <a:ln>
            <a:solidFill>
              <a:schemeClr val="tx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3" name="对象 2" hidden="1">
            <a:extLst>
              <a:ext uri="{FF2B5EF4-FFF2-40B4-BE49-F238E27FC236}">
                <a16:creationId xmlns:a16="http://schemas.microsoft.com/office/drawing/2014/main" id="{A52DA369-8B00-CECC-E5BE-E0C3A0C991CF}"/>
              </a:ext>
            </a:extLst>
          </p:cNvPr>
          <p:cNvGraphicFramePr>
            <a:graphicFrameLocks noChangeAspect="1"/>
          </p:cNvGraphicFramePr>
          <p:nvPr>
            <p:custDataLst>
              <p:tags r:id="rId2"/>
            </p:custDataLst>
            <p:extLst>
              <p:ext uri="{D42A27DB-BD31-4B8C-83A1-F6EECF244321}">
                <p14:modId xmlns:p14="http://schemas.microsoft.com/office/powerpoint/2010/main" val="2882510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26" imgH="426" progId="TCLayout.ActiveDocument.1">
                  <p:embed/>
                </p:oleObj>
              </mc:Choice>
              <mc:Fallback>
                <p:oleObj name="think-cell 幻灯片" r:id="rId7" imgW="426" imgH="42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7533F2A0-34FF-F564-CCC2-E4E6B6784A26}"/>
              </a:ext>
            </a:extLst>
          </p:cNvPr>
          <p:cNvSpPr txBox="1"/>
          <p:nvPr/>
        </p:nvSpPr>
        <p:spPr>
          <a:xfrm>
            <a:off x="92688" y="177765"/>
            <a:ext cx="4572000" cy="461665"/>
          </a:xfrm>
          <a:prstGeom prst="rect">
            <a:avLst/>
          </a:prstGeom>
          <a:noFill/>
        </p:spPr>
        <p:txBody>
          <a:bodyPr wrap="square">
            <a:spAutoFit/>
          </a:bodyPr>
          <a:lstStyle/>
          <a:p>
            <a:r>
              <a:rPr lang="en-US" altLang="zh-CN" sz="2400" b="1" dirty="0">
                <a:solidFill>
                  <a:srgbClr val="A7934B"/>
                </a:solidFill>
                <a:latin typeface="Arial" panose="020B0604020202020204" pitchFamily="34" charset="0"/>
                <a:cs typeface="Arial" panose="020B0604020202020204" pitchFamily="34" charset="0"/>
                <a:sym typeface="Arial" panose="020B0604020202020204" pitchFamily="34" charset="0"/>
              </a:rPr>
              <a:t>Motivation</a:t>
            </a:r>
            <a:endParaRPr lang="en-US" sz="2400" b="1" dirty="0">
              <a:solidFill>
                <a:srgbClr val="A7934B"/>
              </a:solidFill>
            </a:endParaRPr>
          </a:p>
        </p:txBody>
      </p:sp>
      <p:sp>
        <p:nvSpPr>
          <p:cNvPr id="10" name="文本框 9">
            <a:extLst>
              <a:ext uri="{FF2B5EF4-FFF2-40B4-BE49-F238E27FC236}">
                <a16:creationId xmlns:a16="http://schemas.microsoft.com/office/drawing/2014/main" id="{B919E03E-990A-DC42-DE55-DCB55A16F3E3}"/>
              </a:ext>
            </a:extLst>
          </p:cNvPr>
          <p:cNvSpPr txBox="1"/>
          <p:nvPr/>
        </p:nvSpPr>
        <p:spPr>
          <a:xfrm>
            <a:off x="338913" y="3606021"/>
            <a:ext cx="1297119" cy="523220"/>
          </a:xfrm>
          <a:prstGeom prst="rect">
            <a:avLst/>
          </a:prstGeom>
          <a:noFill/>
        </p:spPr>
        <p:txBody>
          <a:bodyPr wrap="square" rtlCol="0">
            <a:spAutoFit/>
          </a:bodyPr>
          <a:lstStyle/>
          <a:p>
            <a:pPr algn="ctr"/>
            <a:r>
              <a:rPr lang="en-US" b="1" i="1" u="sng" dirty="0"/>
              <a:t>Age Distribution</a:t>
            </a:r>
          </a:p>
        </p:txBody>
      </p:sp>
      <p:grpSp>
        <p:nvGrpSpPr>
          <p:cNvPr id="15" name="组合 14">
            <a:extLst>
              <a:ext uri="{FF2B5EF4-FFF2-40B4-BE49-F238E27FC236}">
                <a16:creationId xmlns:a16="http://schemas.microsoft.com/office/drawing/2014/main" id="{6C75C2B6-5B2B-21D9-038F-296329CD2AC8}"/>
              </a:ext>
            </a:extLst>
          </p:cNvPr>
          <p:cNvGrpSpPr/>
          <p:nvPr/>
        </p:nvGrpSpPr>
        <p:grpSpPr>
          <a:xfrm>
            <a:off x="2183823" y="2664517"/>
            <a:ext cx="5492623" cy="2185415"/>
            <a:chOff x="1083372" y="2571749"/>
            <a:chExt cx="4946432" cy="2020935"/>
          </a:xfrm>
        </p:grpSpPr>
        <p:pic>
          <p:nvPicPr>
            <p:cNvPr id="9" name="图片 8" descr="卡通人物&#10;&#10;低可信度描述已自动生成">
              <a:extLst>
                <a:ext uri="{FF2B5EF4-FFF2-40B4-BE49-F238E27FC236}">
                  <a16:creationId xmlns:a16="http://schemas.microsoft.com/office/drawing/2014/main" id="{94E471F8-DEBF-1B95-C1AD-6129114CD62B}"/>
                </a:ext>
              </a:extLst>
            </p:cNvPr>
            <p:cNvPicPr>
              <a:picLocks noChangeAspect="1"/>
            </p:cNvPicPr>
            <p:nvPr/>
          </p:nvPicPr>
          <p:blipFill>
            <a:blip r:embed="rId9"/>
            <a:stretch>
              <a:fillRect/>
            </a:stretch>
          </p:blipFill>
          <p:spPr>
            <a:xfrm>
              <a:off x="1083372" y="2571749"/>
              <a:ext cx="4946432" cy="1983675"/>
            </a:xfrm>
            <a:prstGeom prst="rect">
              <a:avLst/>
            </a:prstGeom>
          </p:spPr>
        </p:pic>
        <p:sp>
          <p:nvSpPr>
            <p:cNvPr id="11" name="文本框 10">
              <a:extLst>
                <a:ext uri="{FF2B5EF4-FFF2-40B4-BE49-F238E27FC236}">
                  <a16:creationId xmlns:a16="http://schemas.microsoft.com/office/drawing/2014/main" id="{0F45E57F-F23F-71AC-CE6B-A18C3273CCB1}"/>
                </a:ext>
              </a:extLst>
            </p:cNvPr>
            <p:cNvSpPr txBox="1"/>
            <p:nvPr/>
          </p:nvSpPr>
          <p:spPr>
            <a:xfrm>
              <a:off x="1141281" y="4315685"/>
              <a:ext cx="199380" cy="276999"/>
            </a:xfrm>
            <a:prstGeom prst="rect">
              <a:avLst/>
            </a:prstGeom>
            <a:noFill/>
          </p:spPr>
          <p:txBody>
            <a:bodyPr wrap="square" rtlCol="0">
              <a:spAutoFit/>
            </a:bodyPr>
            <a:lstStyle/>
            <a:p>
              <a:pPr algn="ctr"/>
              <a:r>
                <a:rPr lang="en-US" sz="1200" dirty="0"/>
                <a:t>0</a:t>
              </a:r>
            </a:p>
          </p:txBody>
        </p:sp>
        <p:sp>
          <p:nvSpPr>
            <p:cNvPr id="12" name="文本框 11">
              <a:extLst>
                <a:ext uri="{FF2B5EF4-FFF2-40B4-BE49-F238E27FC236}">
                  <a16:creationId xmlns:a16="http://schemas.microsoft.com/office/drawing/2014/main" id="{1CFDE590-7BF3-EA11-9CAD-986FB7FE229C}"/>
                </a:ext>
              </a:extLst>
            </p:cNvPr>
            <p:cNvSpPr txBox="1"/>
            <p:nvPr/>
          </p:nvSpPr>
          <p:spPr>
            <a:xfrm>
              <a:off x="5362646" y="4315685"/>
              <a:ext cx="460637" cy="276999"/>
            </a:xfrm>
            <a:prstGeom prst="rect">
              <a:avLst/>
            </a:prstGeom>
            <a:noFill/>
          </p:spPr>
          <p:txBody>
            <a:bodyPr wrap="square" rtlCol="0">
              <a:spAutoFit/>
            </a:bodyPr>
            <a:lstStyle/>
            <a:p>
              <a:pPr algn="ctr"/>
              <a:r>
                <a:rPr lang="en-US" sz="1200" dirty="0"/>
                <a:t>100</a:t>
              </a:r>
            </a:p>
          </p:txBody>
        </p:sp>
      </p:grpSp>
      <p:sp>
        <p:nvSpPr>
          <p:cNvPr id="14" name="文本框 13">
            <a:extLst>
              <a:ext uri="{FF2B5EF4-FFF2-40B4-BE49-F238E27FC236}">
                <a16:creationId xmlns:a16="http://schemas.microsoft.com/office/drawing/2014/main" id="{C70F8CA0-5131-D2A1-119E-64FCC20E4894}"/>
              </a:ext>
            </a:extLst>
          </p:cNvPr>
          <p:cNvSpPr txBox="1"/>
          <p:nvPr/>
        </p:nvSpPr>
        <p:spPr>
          <a:xfrm>
            <a:off x="129807" y="1450127"/>
            <a:ext cx="1715333" cy="523220"/>
          </a:xfrm>
          <a:prstGeom prst="rect">
            <a:avLst/>
          </a:prstGeom>
          <a:noFill/>
        </p:spPr>
        <p:txBody>
          <a:bodyPr wrap="square" rtlCol="0">
            <a:spAutoFit/>
          </a:bodyPr>
          <a:lstStyle/>
          <a:p>
            <a:pPr algn="ctr"/>
            <a:r>
              <a:rPr lang="en-US" altLang="zh-CN" b="1" i="1" u="sng" dirty="0"/>
              <a:t>Uncertainty </a:t>
            </a:r>
            <a:r>
              <a:rPr lang="en-US" b="1" i="1" u="sng" dirty="0"/>
              <a:t>Quantification</a:t>
            </a:r>
          </a:p>
        </p:txBody>
      </p:sp>
      <p:grpSp>
        <p:nvGrpSpPr>
          <p:cNvPr id="69" name="组合 68">
            <a:extLst>
              <a:ext uri="{FF2B5EF4-FFF2-40B4-BE49-F238E27FC236}">
                <a16:creationId xmlns:a16="http://schemas.microsoft.com/office/drawing/2014/main" id="{23F2636F-2C67-E86C-83BC-37CB0900BC96}"/>
              </a:ext>
            </a:extLst>
          </p:cNvPr>
          <p:cNvGrpSpPr/>
          <p:nvPr/>
        </p:nvGrpSpPr>
        <p:grpSpPr>
          <a:xfrm>
            <a:off x="2262547" y="1168781"/>
            <a:ext cx="145051" cy="1203310"/>
            <a:chOff x="2477647" y="1168781"/>
            <a:chExt cx="145051" cy="1203310"/>
          </a:xfrm>
        </p:grpSpPr>
        <p:cxnSp>
          <p:nvCxnSpPr>
            <p:cNvPr id="17" name="直接箭头连接符 16">
              <a:extLst>
                <a:ext uri="{FF2B5EF4-FFF2-40B4-BE49-F238E27FC236}">
                  <a16:creationId xmlns:a16="http://schemas.microsoft.com/office/drawing/2014/main" id="{0EFB3072-B39B-7A95-A70C-D62B38C7160E}"/>
                </a:ext>
              </a:extLst>
            </p:cNvPr>
            <p:cNvCxnSpPr>
              <a:cxnSpLocks/>
            </p:cNvCxnSpPr>
            <p:nvPr/>
          </p:nvCxnSpPr>
          <p:spPr>
            <a:xfrm>
              <a:off x="2548531" y="1168782"/>
              <a:ext cx="2763" cy="120330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59EA5C11-E56E-981D-7A6A-3B49573D5033}"/>
                </a:ext>
              </a:extLst>
            </p:cNvPr>
            <p:cNvCxnSpPr>
              <a:cxnSpLocks/>
            </p:cNvCxnSpPr>
            <p:nvPr/>
          </p:nvCxnSpPr>
          <p:spPr>
            <a:xfrm>
              <a:off x="2477647" y="1168781"/>
              <a:ext cx="141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B7AB04EB-2FBB-853D-51BD-A5F7C96CF230}"/>
                </a:ext>
              </a:extLst>
            </p:cNvPr>
            <p:cNvCxnSpPr>
              <a:cxnSpLocks/>
            </p:cNvCxnSpPr>
            <p:nvPr/>
          </p:nvCxnSpPr>
          <p:spPr>
            <a:xfrm>
              <a:off x="2477647" y="2371290"/>
              <a:ext cx="145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组合 69">
            <a:extLst>
              <a:ext uri="{FF2B5EF4-FFF2-40B4-BE49-F238E27FC236}">
                <a16:creationId xmlns:a16="http://schemas.microsoft.com/office/drawing/2014/main" id="{645B174F-B711-21C0-7341-6ADE19D5BDF7}"/>
              </a:ext>
            </a:extLst>
          </p:cNvPr>
          <p:cNvGrpSpPr/>
          <p:nvPr/>
        </p:nvGrpSpPr>
        <p:grpSpPr>
          <a:xfrm>
            <a:off x="3191000" y="1168781"/>
            <a:ext cx="145051" cy="1203310"/>
            <a:chOff x="2477647" y="1168781"/>
            <a:chExt cx="145051" cy="1203310"/>
          </a:xfrm>
        </p:grpSpPr>
        <p:cxnSp>
          <p:nvCxnSpPr>
            <p:cNvPr id="71" name="直接箭头连接符 70">
              <a:extLst>
                <a:ext uri="{FF2B5EF4-FFF2-40B4-BE49-F238E27FC236}">
                  <a16:creationId xmlns:a16="http://schemas.microsoft.com/office/drawing/2014/main" id="{7F6904CB-8A79-F470-7C9C-25D739FC971D}"/>
                </a:ext>
              </a:extLst>
            </p:cNvPr>
            <p:cNvCxnSpPr>
              <a:cxnSpLocks/>
            </p:cNvCxnSpPr>
            <p:nvPr/>
          </p:nvCxnSpPr>
          <p:spPr>
            <a:xfrm>
              <a:off x="2548531" y="1168782"/>
              <a:ext cx="2763" cy="120330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72" name="直接连接符 71">
              <a:extLst>
                <a:ext uri="{FF2B5EF4-FFF2-40B4-BE49-F238E27FC236}">
                  <a16:creationId xmlns:a16="http://schemas.microsoft.com/office/drawing/2014/main" id="{4B74A8CB-7477-48BE-A226-D8962D1541D6}"/>
                </a:ext>
              </a:extLst>
            </p:cNvPr>
            <p:cNvCxnSpPr>
              <a:cxnSpLocks/>
            </p:cNvCxnSpPr>
            <p:nvPr/>
          </p:nvCxnSpPr>
          <p:spPr>
            <a:xfrm>
              <a:off x="2477647" y="1168781"/>
              <a:ext cx="141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50AC54FB-C81E-9557-4A6B-A5A456937F84}"/>
                </a:ext>
              </a:extLst>
            </p:cNvPr>
            <p:cNvCxnSpPr>
              <a:cxnSpLocks/>
            </p:cNvCxnSpPr>
            <p:nvPr/>
          </p:nvCxnSpPr>
          <p:spPr>
            <a:xfrm>
              <a:off x="2477647" y="2371290"/>
              <a:ext cx="145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组合 73">
            <a:extLst>
              <a:ext uri="{FF2B5EF4-FFF2-40B4-BE49-F238E27FC236}">
                <a16:creationId xmlns:a16="http://schemas.microsoft.com/office/drawing/2014/main" id="{CC1DD509-018C-920F-9EEE-314B77114C17}"/>
              </a:ext>
            </a:extLst>
          </p:cNvPr>
          <p:cNvGrpSpPr/>
          <p:nvPr/>
        </p:nvGrpSpPr>
        <p:grpSpPr>
          <a:xfrm>
            <a:off x="4119453" y="1168781"/>
            <a:ext cx="145051" cy="1203310"/>
            <a:chOff x="2477647" y="1168781"/>
            <a:chExt cx="145051" cy="1203310"/>
          </a:xfrm>
        </p:grpSpPr>
        <p:cxnSp>
          <p:nvCxnSpPr>
            <p:cNvPr id="75" name="直接箭头连接符 74">
              <a:extLst>
                <a:ext uri="{FF2B5EF4-FFF2-40B4-BE49-F238E27FC236}">
                  <a16:creationId xmlns:a16="http://schemas.microsoft.com/office/drawing/2014/main" id="{0CC36854-58FF-D021-6C63-BFE9B62BE306}"/>
                </a:ext>
              </a:extLst>
            </p:cNvPr>
            <p:cNvCxnSpPr>
              <a:cxnSpLocks/>
            </p:cNvCxnSpPr>
            <p:nvPr/>
          </p:nvCxnSpPr>
          <p:spPr>
            <a:xfrm>
              <a:off x="2548531" y="1168782"/>
              <a:ext cx="2763" cy="120330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1F47B1EF-B685-8DCE-6946-011BBE5C742E}"/>
                </a:ext>
              </a:extLst>
            </p:cNvPr>
            <p:cNvCxnSpPr>
              <a:cxnSpLocks/>
            </p:cNvCxnSpPr>
            <p:nvPr/>
          </p:nvCxnSpPr>
          <p:spPr>
            <a:xfrm>
              <a:off x="2477647" y="1168781"/>
              <a:ext cx="141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1E6408C6-9653-21D5-3EF3-AF98393CA97D}"/>
                </a:ext>
              </a:extLst>
            </p:cNvPr>
            <p:cNvCxnSpPr>
              <a:cxnSpLocks/>
            </p:cNvCxnSpPr>
            <p:nvPr/>
          </p:nvCxnSpPr>
          <p:spPr>
            <a:xfrm>
              <a:off x="2477647" y="2371290"/>
              <a:ext cx="145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组合 77">
            <a:extLst>
              <a:ext uri="{FF2B5EF4-FFF2-40B4-BE49-F238E27FC236}">
                <a16:creationId xmlns:a16="http://schemas.microsoft.com/office/drawing/2014/main" id="{5861F589-2403-1706-3362-A4F313D1C97C}"/>
              </a:ext>
            </a:extLst>
          </p:cNvPr>
          <p:cNvGrpSpPr/>
          <p:nvPr/>
        </p:nvGrpSpPr>
        <p:grpSpPr>
          <a:xfrm>
            <a:off x="5047906" y="1168781"/>
            <a:ext cx="145051" cy="1203310"/>
            <a:chOff x="2477647" y="1168781"/>
            <a:chExt cx="145051" cy="1203310"/>
          </a:xfrm>
        </p:grpSpPr>
        <p:cxnSp>
          <p:nvCxnSpPr>
            <p:cNvPr id="79" name="直接箭头连接符 78">
              <a:extLst>
                <a:ext uri="{FF2B5EF4-FFF2-40B4-BE49-F238E27FC236}">
                  <a16:creationId xmlns:a16="http://schemas.microsoft.com/office/drawing/2014/main" id="{554A48C5-27AC-7F92-DEF4-DF4C22D861EC}"/>
                </a:ext>
              </a:extLst>
            </p:cNvPr>
            <p:cNvCxnSpPr>
              <a:cxnSpLocks/>
            </p:cNvCxnSpPr>
            <p:nvPr/>
          </p:nvCxnSpPr>
          <p:spPr>
            <a:xfrm>
              <a:off x="2548531" y="1168782"/>
              <a:ext cx="2763" cy="120330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id="{B80C992C-4DEE-5ACE-90C1-8934C90AA443}"/>
                </a:ext>
              </a:extLst>
            </p:cNvPr>
            <p:cNvCxnSpPr>
              <a:cxnSpLocks/>
            </p:cNvCxnSpPr>
            <p:nvPr/>
          </p:nvCxnSpPr>
          <p:spPr>
            <a:xfrm>
              <a:off x="2477647" y="1168781"/>
              <a:ext cx="141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784ED86F-9C34-F1AB-4794-2A0810C21068}"/>
                </a:ext>
              </a:extLst>
            </p:cNvPr>
            <p:cNvCxnSpPr>
              <a:cxnSpLocks/>
            </p:cNvCxnSpPr>
            <p:nvPr/>
          </p:nvCxnSpPr>
          <p:spPr>
            <a:xfrm>
              <a:off x="2477647" y="2371290"/>
              <a:ext cx="145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组合 81">
            <a:extLst>
              <a:ext uri="{FF2B5EF4-FFF2-40B4-BE49-F238E27FC236}">
                <a16:creationId xmlns:a16="http://schemas.microsoft.com/office/drawing/2014/main" id="{2E16F58E-A2D0-1E59-D341-A38A135B9CAE}"/>
              </a:ext>
            </a:extLst>
          </p:cNvPr>
          <p:cNvGrpSpPr/>
          <p:nvPr/>
        </p:nvGrpSpPr>
        <p:grpSpPr>
          <a:xfrm>
            <a:off x="5976359" y="1168781"/>
            <a:ext cx="145051" cy="1203310"/>
            <a:chOff x="2477647" y="1168781"/>
            <a:chExt cx="145051" cy="1203310"/>
          </a:xfrm>
        </p:grpSpPr>
        <p:cxnSp>
          <p:nvCxnSpPr>
            <p:cNvPr id="83" name="直接箭头连接符 82">
              <a:extLst>
                <a:ext uri="{FF2B5EF4-FFF2-40B4-BE49-F238E27FC236}">
                  <a16:creationId xmlns:a16="http://schemas.microsoft.com/office/drawing/2014/main" id="{863E2194-86AA-D4C4-BCE4-B3EEA631E538}"/>
                </a:ext>
              </a:extLst>
            </p:cNvPr>
            <p:cNvCxnSpPr>
              <a:cxnSpLocks/>
            </p:cNvCxnSpPr>
            <p:nvPr/>
          </p:nvCxnSpPr>
          <p:spPr>
            <a:xfrm>
              <a:off x="2548531" y="1168782"/>
              <a:ext cx="2763" cy="120330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2163E1F7-1E0B-8C1C-CBA0-0B7AD7336728}"/>
                </a:ext>
              </a:extLst>
            </p:cNvPr>
            <p:cNvCxnSpPr>
              <a:cxnSpLocks/>
            </p:cNvCxnSpPr>
            <p:nvPr/>
          </p:nvCxnSpPr>
          <p:spPr>
            <a:xfrm>
              <a:off x="2477647" y="1168781"/>
              <a:ext cx="141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7C1B5140-E8D8-A82D-5DB2-BA8822E3A10D}"/>
                </a:ext>
              </a:extLst>
            </p:cNvPr>
            <p:cNvCxnSpPr>
              <a:cxnSpLocks/>
            </p:cNvCxnSpPr>
            <p:nvPr/>
          </p:nvCxnSpPr>
          <p:spPr>
            <a:xfrm>
              <a:off x="2477647" y="2371290"/>
              <a:ext cx="145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组合 85">
            <a:extLst>
              <a:ext uri="{FF2B5EF4-FFF2-40B4-BE49-F238E27FC236}">
                <a16:creationId xmlns:a16="http://schemas.microsoft.com/office/drawing/2014/main" id="{5D59B78F-4881-4CA0-3563-8A499FB65719}"/>
              </a:ext>
            </a:extLst>
          </p:cNvPr>
          <p:cNvGrpSpPr/>
          <p:nvPr/>
        </p:nvGrpSpPr>
        <p:grpSpPr>
          <a:xfrm>
            <a:off x="6904813" y="1168781"/>
            <a:ext cx="145051" cy="1203310"/>
            <a:chOff x="2477647" y="1168781"/>
            <a:chExt cx="145051" cy="1203310"/>
          </a:xfrm>
        </p:grpSpPr>
        <p:cxnSp>
          <p:nvCxnSpPr>
            <p:cNvPr id="87" name="直接箭头连接符 86">
              <a:extLst>
                <a:ext uri="{FF2B5EF4-FFF2-40B4-BE49-F238E27FC236}">
                  <a16:creationId xmlns:a16="http://schemas.microsoft.com/office/drawing/2014/main" id="{24ED2C01-90CC-20A6-311A-AC9E5EF169FB}"/>
                </a:ext>
              </a:extLst>
            </p:cNvPr>
            <p:cNvCxnSpPr>
              <a:cxnSpLocks/>
            </p:cNvCxnSpPr>
            <p:nvPr/>
          </p:nvCxnSpPr>
          <p:spPr>
            <a:xfrm>
              <a:off x="2548531" y="1168782"/>
              <a:ext cx="2763" cy="120330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5FCF63C3-C68D-BB04-CC6A-9586CDA9B871}"/>
                </a:ext>
              </a:extLst>
            </p:cNvPr>
            <p:cNvCxnSpPr>
              <a:cxnSpLocks/>
            </p:cNvCxnSpPr>
            <p:nvPr/>
          </p:nvCxnSpPr>
          <p:spPr>
            <a:xfrm>
              <a:off x="2477647" y="1168781"/>
              <a:ext cx="141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08784DFD-8F61-3FA9-A2FB-9ABF5B4CC856}"/>
                </a:ext>
              </a:extLst>
            </p:cNvPr>
            <p:cNvCxnSpPr>
              <a:cxnSpLocks/>
            </p:cNvCxnSpPr>
            <p:nvPr/>
          </p:nvCxnSpPr>
          <p:spPr>
            <a:xfrm>
              <a:off x="2477647" y="2371290"/>
              <a:ext cx="145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文本框 89">
            <a:extLst>
              <a:ext uri="{FF2B5EF4-FFF2-40B4-BE49-F238E27FC236}">
                <a16:creationId xmlns:a16="http://schemas.microsoft.com/office/drawing/2014/main" id="{FAD4A79A-7245-2F11-D628-600095C37821}"/>
              </a:ext>
            </a:extLst>
          </p:cNvPr>
          <p:cNvSpPr txBox="1"/>
          <p:nvPr/>
        </p:nvSpPr>
        <p:spPr>
          <a:xfrm>
            <a:off x="1993650" y="2221518"/>
            <a:ext cx="221396" cy="299543"/>
          </a:xfrm>
          <a:prstGeom prst="rect">
            <a:avLst/>
          </a:prstGeom>
          <a:noFill/>
        </p:spPr>
        <p:txBody>
          <a:bodyPr wrap="square" rtlCol="0">
            <a:spAutoFit/>
          </a:bodyPr>
          <a:lstStyle/>
          <a:p>
            <a:pPr algn="ctr"/>
            <a:r>
              <a:rPr lang="en-US" sz="1200" dirty="0"/>
              <a:t>0</a:t>
            </a:r>
          </a:p>
        </p:txBody>
      </p:sp>
      <p:sp>
        <p:nvSpPr>
          <p:cNvPr id="91" name="文本框 90">
            <a:extLst>
              <a:ext uri="{FF2B5EF4-FFF2-40B4-BE49-F238E27FC236}">
                <a16:creationId xmlns:a16="http://schemas.microsoft.com/office/drawing/2014/main" id="{2FBF2B99-3948-A8D1-E3BB-AB5675C1A293}"/>
              </a:ext>
            </a:extLst>
          </p:cNvPr>
          <p:cNvSpPr txBox="1"/>
          <p:nvPr/>
        </p:nvSpPr>
        <p:spPr>
          <a:xfrm>
            <a:off x="1993650" y="1064671"/>
            <a:ext cx="221396" cy="276999"/>
          </a:xfrm>
          <a:prstGeom prst="rect">
            <a:avLst/>
          </a:prstGeom>
          <a:noFill/>
        </p:spPr>
        <p:txBody>
          <a:bodyPr wrap="square" rtlCol="0">
            <a:spAutoFit/>
          </a:bodyPr>
          <a:lstStyle/>
          <a:p>
            <a:pPr algn="ctr"/>
            <a:r>
              <a:rPr lang="en-US" sz="1200" dirty="0"/>
              <a:t>1</a:t>
            </a:r>
          </a:p>
        </p:txBody>
      </p:sp>
      <p:sp>
        <p:nvSpPr>
          <p:cNvPr id="92" name="文本框 91">
            <a:extLst>
              <a:ext uri="{FF2B5EF4-FFF2-40B4-BE49-F238E27FC236}">
                <a16:creationId xmlns:a16="http://schemas.microsoft.com/office/drawing/2014/main" id="{7631AECD-7D61-8D8D-24C5-F3685B7E96D7}"/>
              </a:ext>
            </a:extLst>
          </p:cNvPr>
          <p:cNvSpPr txBox="1"/>
          <p:nvPr/>
        </p:nvSpPr>
        <p:spPr>
          <a:xfrm>
            <a:off x="2923838" y="2221518"/>
            <a:ext cx="221396" cy="299543"/>
          </a:xfrm>
          <a:prstGeom prst="rect">
            <a:avLst/>
          </a:prstGeom>
          <a:noFill/>
        </p:spPr>
        <p:txBody>
          <a:bodyPr wrap="square" rtlCol="0">
            <a:spAutoFit/>
          </a:bodyPr>
          <a:lstStyle/>
          <a:p>
            <a:pPr algn="ctr"/>
            <a:r>
              <a:rPr lang="en-US" sz="1200" dirty="0"/>
              <a:t>0</a:t>
            </a:r>
          </a:p>
        </p:txBody>
      </p:sp>
      <p:sp>
        <p:nvSpPr>
          <p:cNvPr id="93" name="文本框 92">
            <a:extLst>
              <a:ext uri="{FF2B5EF4-FFF2-40B4-BE49-F238E27FC236}">
                <a16:creationId xmlns:a16="http://schemas.microsoft.com/office/drawing/2014/main" id="{F347D778-4315-364B-6CAF-BBB8356C00E1}"/>
              </a:ext>
            </a:extLst>
          </p:cNvPr>
          <p:cNvSpPr txBox="1"/>
          <p:nvPr/>
        </p:nvSpPr>
        <p:spPr>
          <a:xfrm>
            <a:off x="2923838" y="1064671"/>
            <a:ext cx="221396" cy="276999"/>
          </a:xfrm>
          <a:prstGeom prst="rect">
            <a:avLst/>
          </a:prstGeom>
          <a:noFill/>
        </p:spPr>
        <p:txBody>
          <a:bodyPr wrap="square" rtlCol="0">
            <a:spAutoFit/>
          </a:bodyPr>
          <a:lstStyle/>
          <a:p>
            <a:pPr algn="ctr"/>
            <a:r>
              <a:rPr lang="en-US" sz="1200" dirty="0"/>
              <a:t>1</a:t>
            </a:r>
          </a:p>
        </p:txBody>
      </p:sp>
      <p:sp>
        <p:nvSpPr>
          <p:cNvPr id="94" name="文本框 93">
            <a:extLst>
              <a:ext uri="{FF2B5EF4-FFF2-40B4-BE49-F238E27FC236}">
                <a16:creationId xmlns:a16="http://schemas.microsoft.com/office/drawing/2014/main" id="{9482ECD5-6EEF-E162-DF74-F0928CF24BA0}"/>
              </a:ext>
            </a:extLst>
          </p:cNvPr>
          <p:cNvSpPr txBox="1"/>
          <p:nvPr/>
        </p:nvSpPr>
        <p:spPr>
          <a:xfrm>
            <a:off x="3852736" y="2221518"/>
            <a:ext cx="221396" cy="299543"/>
          </a:xfrm>
          <a:prstGeom prst="rect">
            <a:avLst/>
          </a:prstGeom>
          <a:noFill/>
        </p:spPr>
        <p:txBody>
          <a:bodyPr wrap="square" rtlCol="0">
            <a:spAutoFit/>
          </a:bodyPr>
          <a:lstStyle/>
          <a:p>
            <a:pPr algn="ctr"/>
            <a:r>
              <a:rPr lang="en-US" sz="1200" dirty="0"/>
              <a:t>0</a:t>
            </a:r>
          </a:p>
        </p:txBody>
      </p:sp>
      <p:sp>
        <p:nvSpPr>
          <p:cNvPr id="95" name="文本框 94">
            <a:extLst>
              <a:ext uri="{FF2B5EF4-FFF2-40B4-BE49-F238E27FC236}">
                <a16:creationId xmlns:a16="http://schemas.microsoft.com/office/drawing/2014/main" id="{ED631045-FFEC-9116-1D9E-7FD6B916AA9D}"/>
              </a:ext>
            </a:extLst>
          </p:cNvPr>
          <p:cNvSpPr txBox="1"/>
          <p:nvPr/>
        </p:nvSpPr>
        <p:spPr>
          <a:xfrm>
            <a:off x="3852736" y="1064671"/>
            <a:ext cx="221396" cy="276999"/>
          </a:xfrm>
          <a:prstGeom prst="rect">
            <a:avLst/>
          </a:prstGeom>
          <a:noFill/>
        </p:spPr>
        <p:txBody>
          <a:bodyPr wrap="square" rtlCol="0">
            <a:spAutoFit/>
          </a:bodyPr>
          <a:lstStyle/>
          <a:p>
            <a:pPr algn="ctr"/>
            <a:r>
              <a:rPr lang="en-US" sz="1200" dirty="0"/>
              <a:t>1</a:t>
            </a:r>
          </a:p>
        </p:txBody>
      </p:sp>
      <p:sp>
        <p:nvSpPr>
          <p:cNvPr id="96" name="文本框 95">
            <a:extLst>
              <a:ext uri="{FF2B5EF4-FFF2-40B4-BE49-F238E27FC236}">
                <a16:creationId xmlns:a16="http://schemas.microsoft.com/office/drawing/2014/main" id="{06222938-8099-81B1-C4E3-8772ABE26D6B}"/>
              </a:ext>
            </a:extLst>
          </p:cNvPr>
          <p:cNvSpPr txBox="1"/>
          <p:nvPr/>
        </p:nvSpPr>
        <p:spPr>
          <a:xfrm>
            <a:off x="4770939" y="2221518"/>
            <a:ext cx="221396" cy="299543"/>
          </a:xfrm>
          <a:prstGeom prst="rect">
            <a:avLst/>
          </a:prstGeom>
          <a:noFill/>
        </p:spPr>
        <p:txBody>
          <a:bodyPr wrap="square" rtlCol="0">
            <a:spAutoFit/>
          </a:bodyPr>
          <a:lstStyle/>
          <a:p>
            <a:pPr algn="ctr"/>
            <a:r>
              <a:rPr lang="en-US" sz="1200" dirty="0"/>
              <a:t>0</a:t>
            </a:r>
          </a:p>
        </p:txBody>
      </p:sp>
      <p:sp>
        <p:nvSpPr>
          <p:cNvPr id="97" name="文本框 96">
            <a:extLst>
              <a:ext uri="{FF2B5EF4-FFF2-40B4-BE49-F238E27FC236}">
                <a16:creationId xmlns:a16="http://schemas.microsoft.com/office/drawing/2014/main" id="{0785AA17-59C9-E667-C06C-D8ED2038D16D}"/>
              </a:ext>
            </a:extLst>
          </p:cNvPr>
          <p:cNvSpPr txBox="1"/>
          <p:nvPr/>
        </p:nvSpPr>
        <p:spPr>
          <a:xfrm>
            <a:off x="4770939" y="1064671"/>
            <a:ext cx="221396" cy="276999"/>
          </a:xfrm>
          <a:prstGeom prst="rect">
            <a:avLst/>
          </a:prstGeom>
          <a:noFill/>
        </p:spPr>
        <p:txBody>
          <a:bodyPr wrap="square" rtlCol="0">
            <a:spAutoFit/>
          </a:bodyPr>
          <a:lstStyle/>
          <a:p>
            <a:pPr algn="ctr"/>
            <a:r>
              <a:rPr lang="en-US" sz="1200" dirty="0"/>
              <a:t>1</a:t>
            </a:r>
          </a:p>
        </p:txBody>
      </p:sp>
      <p:sp>
        <p:nvSpPr>
          <p:cNvPr id="98" name="文本框 97">
            <a:extLst>
              <a:ext uri="{FF2B5EF4-FFF2-40B4-BE49-F238E27FC236}">
                <a16:creationId xmlns:a16="http://schemas.microsoft.com/office/drawing/2014/main" id="{B17E533F-7A70-BBBA-E09F-BC2D719B534F}"/>
              </a:ext>
            </a:extLst>
          </p:cNvPr>
          <p:cNvSpPr txBox="1"/>
          <p:nvPr/>
        </p:nvSpPr>
        <p:spPr>
          <a:xfrm>
            <a:off x="5686842" y="2221518"/>
            <a:ext cx="221396" cy="299543"/>
          </a:xfrm>
          <a:prstGeom prst="rect">
            <a:avLst/>
          </a:prstGeom>
          <a:noFill/>
        </p:spPr>
        <p:txBody>
          <a:bodyPr wrap="square" rtlCol="0">
            <a:spAutoFit/>
          </a:bodyPr>
          <a:lstStyle/>
          <a:p>
            <a:pPr algn="ctr"/>
            <a:r>
              <a:rPr lang="en-US" sz="1200" dirty="0"/>
              <a:t>0</a:t>
            </a:r>
          </a:p>
        </p:txBody>
      </p:sp>
      <p:sp>
        <p:nvSpPr>
          <p:cNvPr id="99" name="文本框 98">
            <a:extLst>
              <a:ext uri="{FF2B5EF4-FFF2-40B4-BE49-F238E27FC236}">
                <a16:creationId xmlns:a16="http://schemas.microsoft.com/office/drawing/2014/main" id="{03A52DF6-BBF4-3E2D-F296-5887F01DB19B}"/>
              </a:ext>
            </a:extLst>
          </p:cNvPr>
          <p:cNvSpPr txBox="1"/>
          <p:nvPr/>
        </p:nvSpPr>
        <p:spPr>
          <a:xfrm>
            <a:off x="5686842" y="1064671"/>
            <a:ext cx="221396" cy="276999"/>
          </a:xfrm>
          <a:prstGeom prst="rect">
            <a:avLst/>
          </a:prstGeom>
          <a:noFill/>
        </p:spPr>
        <p:txBody>
          <a:bodyPr wrap="square" rtlCol="0">
            <a:spAutoFit/>
          </a:bodyPr>
          <a:lstStyle/>
          <a:p>
            <a:pPr algn="ctr"/>
            <a:r>
              <a:rPr lang="en-US" sz="1200" dirty="0"/>
              <a:t>1</a:t>
            </a:r>
          </a:p>
        </p:txBody>
      </p:sp>
      <p:sp>
        <p:nvSpPr>
          <p:cNvPr id="100" name="文本框 99">
            <a:extLst>
              <a:ext uri="{FF2B5EF4-FFF2-40B4-BE49-F238E27FC236}">
                <a16:creationId xmlns:a16="http://schemas.microsoft.com/office/drawing/2014/main" id="{F5E38EE4-05AD-8CA8-9F63-3E1A0445F907}"/>
              </a:ext>
            </a:extLst>
          </p:cNvPr>
          <p:cNvSpPr txBox="1"/>
          <p:nvPr/>
        </p:nvSpPr>
        <p:spPr>
          <a:xfrm>
            <a:off x="6615296" y="2221518"/>
            <a:ext cx="221396" cy="299543"/>
          </a:xfrm>
          <a:prstGeom prst="rect">
            <a:avLst/>
          </a:prstGeom>
          <a:noFill/>
        </p:spPr>
        <p:txBody>
          <a:bodyPr wrap="square" rtlCol="0">
            <a:spAutoFit/>
          </a:bodyPr>
          <a:lstStyle/>
          <a:p>
            <a:pPr algn="ctr"/>
            <a:r>
              <a:rPr lang="en-US" sz="1200" dirty="0"/>
              <a:t>0</a:t>
            </a:r>
          </a:p>
        </p:txBody>
      </p:sp>
      <p:sp>
        <p:nvSpPr>
          <p:cNvPr id="101" name="文本框 100">
            <a:extLst>
              <a:ext uri="{FF2B5EF4-FFF2-40B4-BE49-F238E27FC236}">
                <a16:creationId xmlns:a16="http://schemas.microsoft.com/office/drawing/2014/main" id="{1CE772FA-0FCF-3E38-7DE0-C564E57D5C20}"/>
              </a:ext>
            </a:extLst>
          </p:cNvPr>
          <p:cNvSpPr txBox="1"/>
          <p:nvPr/>
        </p:nvSpPr>
        <p:spPr>
          <a:xfrm>
            <a:off x="6615296" y="1064671"/>
            <a:ext cx="221396" cy="276999"/>
          </a:xfrm>
          <a:prstGeom prst="rect">
            <a:avLst/>
          </a:prstGeom>
          <a:noFill/>
        </p:spPr>
        <p:txBody>
          <a:bodyPr wrap="square" rtlCol="0">
            <a:spAutoFit/>
          </a:bodyPr>
          <a:lstStyle/>
          <a:p>
            <a:pPr algn="ctr"/>
            <a:r>
              <a:rPr lang="en-US" sz="1200" dirty="0"/>
              <a:t>1</a:t>
            </a:r>
          </a:p>
        </p:txBody>
      </p:sp>
      <p:sp>
        <p:nvSpPr>
          <p:cNvPr id="112" name="文本框 111">
            <a:extLst>
              <a:ext uri="{FF2B5EF4-FFF2-40B4-BE49-F238E27FC236}">
                <a16:creationId xmlns:a16="http://schemas.microsoft.com/office/drawing/2014/main" id="{4F435DB1-FAB4-2E45-04FE-9CFA3F4D18FB}"/>
              </a:ext>
            </a:extLst>
          </p:cNvPr>
          <p:cNvSpPr txBox="1"/>
          <p:nvPr/>
        </p:nvSpPr>
        <p:spPr>
          <a:xfrm>
            <a:off x="7213205" y="1770872"/>
            <a:ext cx="1082697" cy="261610"/>
          </a:xfrm>
          <a:prstGeom prst="rect">
            <a:avLst/>
          </a:prstGeom>
          <a:noFill/>
        </p:spPr>
        <p:txBody>
          <a:bodyPr wrap="square" rtlCol="0">
            <a:spAutoFit/>
          </a:bodyPr>
          <a:lstStyle/>
          <a:p>
            <a:r>
              <a:rPr lang="en-US" altLang="zh-CN" sz="1100" dirty="0">
                <a:solidFill>
                  <a:srgbClr val="00B050"/>
                </a:solidFill>
              </a:rPr>
              <a:t>Ground-Truth</a:t>
            </a:r>
            <a:endParaRPr lang="en-US" sz="1100" dirty="0">
              <a:solidFill>
                <a:srgbClr val="00B050"/>
              </a:solidFill>
            </a:endParaRPr>
          </a:p>
        </p:txBody>
      </p:sp>
      <p:sp>
        <p:nvSpPr>
          <p:cNvPr id="113" name="文本框 112">
            <a:extLst>
              <a:ext uri="{FF2B5EF4-FFF2-40B4-BE49-F238E27FC236}">
                <a16:creationId xmlns:a16="http://schemas.microsoft.com/office/drawing/2014/main" id="{15BA5FCF-57B0-C016-969E-812690EE933C}"/>
              </a:ext>
            </a:extLst>
          </p:cNvPr>
          <p:cNvSpPr txBox="1"/>
          <p:nvPr/>
        </p:nvSpPr>
        <p:spPr>
          <a:xfrm>
            <a:off x="7213205" y="1509262"/>
            <a:ext cx="1077168" cy="261610"/>
          </a:xfrm>
          <a:prstGeom prst="rect">
            <a:avLst/>
          </a:prstGeom>
          <a:noFill/>
        </p:spPr>
        <p:txBody>
          <a:bodyPr wrap="square" rtlCol="0">
            <a:spAutoFit/>
          </a:bodyPr>
          <a:lstStyle/>
          <a:p>
            <a:pPr algn="ctr"/>
            <a:r>
              <a:rPr lang="en-US" altLang="zh-CN" sz="1100" dirty="0">
                <a:solidFill>
                  <a:schemeClr val="tx1">
                    <a:lumMod val="75000"/>
                    <a:lumOff val="25000"/>
                  </a:schemeClr>
                </a:solidFill>
              </a:rPr>
              <a:t>Prediction</a:t>
            </a:r>
            <a:endParaRPr lang="en-US" sz="1100" dirty="0">
              <a:solidFill>
                <a:schemeClr val="tx1">
                  <a:lumMod val="75000"/>
                  <a:lumOff val="25000"/>
                </a:schemeClr>
              </a:solidFill>
            </a:endParaRPr>
          </a:p>
        </p:txBody>
      </p:sp>
      <p:sp>
        <p:nvSpPr>
          <p:cNvPr id="5" name="矩形: 圆角 3">
            <a:extLst>
              <a:ext uri="{FF2B5EF4-FFF2-40B4-BE49-F238E27FC236}">
                <a16:creationId xmlns:a16="http://schemas.microsoft.com/office/drawing/2014/main" id="{D6B2B36F-0167-BA24-A24C-CD3C62CB5897}"/>
              </a:ext>
            </a:extLst>
          </p:cNvPr>
          <p:cNvSpPr/>
          <p:nvPr/>
        </p:nvSpPr>
        <p:spPr>
          <a:xfrm>
            <a:off x="2728699" y="1378829"/>
            <a:ext cx="111867" cy="803926"/>
          </a:xfrm>
          <a:prstGeom prst="round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3">
            <a:extLst>
              <a:ext uri="{FF2B5EF4-FFF2-40B4-BE49-F238E27FC236}">
                <a16:creationId xmlns:a16="http://schemas.microsoft.com/office/drawing/2014/main" id="{21182D5C-A17B-7977-4E15-268D9EBB6374}"/>
              </a:ext>
            </a:extLst>
          </p:cNvPr>
          <p:cNvSpPr/>
          <p:nvPr/>
        </p:nvSpPr>
        <p:spPr>
          <a:xfrm>
            <a:off x="5067703" y="1442440"/>
            <a:ext cx="112156" cy="655306"/>
          </a:xfrm>
          <a:prstGeom prst="round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圆角 3">
            <a:extLst>
              <a:ext uri="{FF2B5EF4-FFF2-40B4-BE49-F238E27FC236}">
                <a16:creationId xmlns:a16="http://schemas.microsoft.com/office/drawing/2014/main" id="{1B8C7D0C-A891-A9C8-D259-6E6D5BD5B24C}"/>
              </a:ext>
            </a:extLst>
          </p:cNvPr>
          <p:cNvSpPr/>
          <p:nvPr/>
        </p:nvSpPr>
        <p:spPr>
          <a:xfrm>
            <a:off x="6917390" y="1381356"/>
            <a:ext cx="116870" cy="695744"/>
          </a:xfrm>
          <a:prstGeom prst="round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3E51F44-3A64-DB67-C1B7-F1389B74B482}"/>
              </a:ext>
            </a:extLst>
          </p:cNvPr>
          <p:cNvSpPr/>
          <p:nvPr/>
        </p:nvSpPr>
        <p:spPr>
          <a:xfrm>
            <a:off x="2343150" y="1639766"/>
            <a:ext cx="4637942" cy="268165"/>
          </a:xfrm>
          <a:custGeom>
            <a:avLst/>
            <a:gdLst>
              <a:gd name="connsiteX0" fmla="*/ 0 w 4637942"/>
              <a:gd name="connsiteY0" fmla="*/ 268165 h 268165"/>
              <a:gd name="connsiteX1" fmla="*/ 918796 w 4637942"/>
              <a:gd name="connsiteY1" fmla="*/ 70338 h 268165"/>
              <a:gd name="connsiteX2" fmla="*/ 1850781 w 4637942"/>
              <a:gd name="connsiteY2" fmla="*/ 241788 h 268165"/>
              <a:gd name="connsiteX3" fmla="*/ 2773973 w 4637942"/>
              <a:gd name="connsiteY3" fmla="*/ 123092 h 268165"/>
              <a:gd name="connsiteX4" fmla="*/ 3714750 w 4637942"/>
              <a:gd name="connsiteY4" fmla="*/ 237392 h 268165"/>
              <a:gd name="connsiteX5" fmla="*/ 4637942 w 4637942"/>
              <a:gd name="connsiteY5" fmla="*/ 0 h 268165"/>
              <a:gd name="connsiteX6" fmla="*/ 4637942 w 4637942"/>
              <a:gd name="connsiteY6" fmla="*/ 0 h 268165"/>
              <a:gd name="connsiteX7" fmla="*/ 4637942 w 4637942"/>
              <a:gd name="connsiteY7" fmla="*/ 0 h 268165"/>
              <a:gd name="connsiteX8" fmla="*/ 4637942 w 4637942"/>
              <a:gd name="connsiteY8" fmla="*/ 0 h 2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7942" h="268165">
                <a:moveTo>
                  <a:pt x="0" y="268165"/>
                </a:moveTo>
                <a:cubicBezTo>
                  <a:pt x="305166" y="171449"/>
                  <a:pt x="610333" y="74734"/>
                  <a:pt x="918796" y="70338"/>
                </a:cubicBezTo>
                <a:cubicBezTo>
                  <a:pt x="1227259" y="65942"/>
                  <a:pt x="1541585" y="232996"/>
                  <a:pt x="1850781" y="241788"/>
                </a:cubicBezTo>
                <a:cubicBezTo>
                  <a:pt x="2159977" y="250580"/>
                  <a:pt x="2463312" y="123825"/>
                  <a:pt x="2773973" y="123092"/>
                </a:cubicBezTo>
                <a:cubicBezTo>
                  <a:pt x="3084634" y="122359"/>
                  <a:pt x="3404089" y="257907"/>
                  <a:pt x="3714750" y="237392"/>
                </a:cubicBezTo>
                <a:cubicBezTo>
                  <a:pt x="4025411" y="216877"/>
                  <a:pt x="4637942" y="0"/>
                  <a:pt x="4637942" y="0"/>
                </a:cubicBezTo>
                <a:lnTo>
                  <a:pt x="4637942" y="0"/>
                </a:lnTo>
                <a:lnTo>
                  <a:pt x="4637942" y="0"/>
                </a:lnTo>
                <a:lnTo>
                  <a:pt x="4637942" y="0"/>
                </a:lnTo>
              </a:path>
            </a:pathLst>
          </a:cu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a:extLst>
              <a:ext uri="{FF2B5EF4-FFF2-40B4-BE49-F238E27FC236}">
                <a16:creationId xmlns:a16="http://schemas.microsoft.com/office/drawing/2014/main" id="{9A9EEA5C-034C-5C2F-9345-28C4F4404203}"/>
              </a:ext>
            </a:extLst>
          </p:cNvPr>
          <p:cNvSpPr txBox="1"/>
          <p:nvPr/>
        </p:nvSpPr>
        <p:spPr>
          <a:xfrm>
            <a:off x="1945825" y="811516"/>
            <a:ext cx="1677616" cy="230832"/>
          </a:xfrm>
          <a:prstGeom prst="rect">
            <a:avLst/>
          </a:prstGeom>
          <a:noFill/>
        </p:spPr>
        <p:txBody>
          <a:bodyPr wrap="square" rtlCol="0">
            <a:spAutoFit/>
          </a:bodyPr>
          <a:lstStyle/>
          <a:p>
            <a:pPr algn="ctr"/>
            <a:r>
              <a:rPr lang="en-US" altLang="zh-CN" sz="900" u="sng" dirty="0"/>
              <a:t>Low error</a:t>
            </a:r>
            <a:r>
              <a:rPr lang="en-US" altLang="zh-CN" sz="900" dirty="0"/>
              <a:t> &amp; </a:t>
            </a:r>
            <a:r>
              <a:rPr lang="en-US" altLang="zh-CN" sz="900" u="sng" dirty="0"/>
              <a:t>High uncertainty</a:t>
            </a:r>
            <a:endParaRPr lang="zh-CN" altLang="en-US" sz="900" u="sng" dirty="0"/>
          </a:p>
        </p:txBody>
      </p:sp>
      <p:sp>
        <p:nvSpPr>
          <p:cNvPr id="26" name="TextBox 25">
            <a:extLst>
              <a:ext uri="{FF2B5EF4-FFF2-40B4-BE49-F238E27FC236}">
                <a16:creationId xmlns:a16="http://schemas.microsoft.com/office/drawing/2014/main" id="{6CBDAF09-36C7-5A8B-5FD4-B0079CAD8CAD}"/>
              </a:ext>
            </a:extLst>
          </p:cNvPr>
          <p:cNvSpPr txBox="1"/>
          <p:nvPr/>
        </p:nvSpPr>
        <p:spPr>
          <a:xfrm>
            <a:off x="4279982" y="807328"/>
            <a:ext cx="1677616" cy="230832"/>
          </a:xfrm>
          <a:prstGeom prst="rect">
            <a:avLst/>
          </a:prstGeom>
          <a:noFill/>
        </p:spPr>
        <p:txBody>
          <a:bodyPr wrap="square" rtlCol="0">
            <a:spAutoFit/>
          </a:bodyPr>
          <a:lstStyle/>
          <a:p>
            <a:pPr algn="ctr"/>
            <a:r>
              <a:rPr lang="en-US" altLang="zh-CN" sz="900" u="sng" dirty="0"/>
              <a:t>Low error</a:t>
            </a:r>
            <a:r>
              <a:rPr lang="en-US" altLang="zh-CN" sz="900" dirty="0"/>
              <a:t> &amp; </a:t>
            </a:r>
            <a:r>
              <a:rPr lang="en-US" altLang="zh-CN" sz="900" u="sng" dirty="0"/>
              <a:t>Low uncertainty</a:t>
            </a:r>
            <a:endParaRPr lang="zh-CN" altLang="en-US" sz="900" u="sng" dirty="0"/>
          </a:p>
        </p:txBody>
      </p:sp>
      <p:sp>
        <p:nvSpPr>
          <p:cNvPr id="28" name="TextBox 27">
            <a:extLst>
              <a:ext uri="{FF2B5EF4-FFF2-40B4-BE49-F238E27FC236}">
                <a16:creationId xmlns:a16="http://schemas.microsoft.com/office/drawing/2014/main" id="{33EFA5CF-0A6A-51B2-A359-10528E762F80}"/>
              </a:ext>
            </a:extLst>
          </p:cNvPr>
          <p:cNvSpPr txBox="1"/>
          <p:nvPr/>
        </p:nvSpPr>
        <p:spPr>
          <a:xfrm>
            <a:off x="6096812" y="812688"/>
            <a:ext cx="1677616" cy="230832"/>
          </a:xfrm>
          <a:prstGeom prst="rect">
            <a:avLst/>
          </a:prstGeom>
          <a:noFill/>
        </p:spPr>
        <p:txBody>
          <a:bodyPr wrap="square" rtlCol="0">
            <a:spAutoFit/>
          </a:bodyPr>
          <a:lstStyle/>
          <a:p>
            <a:pPr algn="ctr"/>
            <a:r>
              <a:rPr lang="en-US" altLang="zh-CN" sz="900" u="sng" dirty="0"/>
              <a:t>High error</a:t>
            </a:r>
            <a:r>
              <a:rPr lang="en-US" altLang="zh-CN" sz="900" dirty="0"/>
              <a:t> &amp; </a:t>
            </a:r>
            <a:r>
              <a:rPr lang="en-US" altLang="zh-CN" sz="900" u="sng" dirty="0"/>
              <a:t>Low uncertainty</a:t>
            </a:r>
            <a:endParaRPr lang="zh-CN" altLang="en-US" sz="900" u="sng" dirty="0"/>
          </a:p>
        </p:txBody>
      </p:sp>
      <p:sp>
        <p:nvSpPr>
          <p:cNvPr id="4" name="Freeform: Shape 3">
            <a:extLst>
              <a:ext uri="{FF2B5EF4-FFF2-40B4-BE49-F238E27FC236}">
                <a16:creationId xmlns:a16="http://schemas.microsoft.com/office/drawing/2014/main" id="{F71C92C6-1D34-6EE5-A0D1-C58F2050D7E8}"/>
              </a:ext>
            </a:extLst>
          </p:cNvPr>
          <p:cNvSpPr/>
          <p:nvPr/>
        </p:nvSpPr>
        <p:spPr>
          <a:xfrm>
            <a:off x="2246435" y="2676156"/>
            <a:ext cx="4985238" cy="1021233"/>
          </a:xfrm>
          <a:custGeom>
            <a:avLst/>
            <a:gdLst>
              <a:gd name="connsiteX0" fmla="*/ 0 w 4985238"/>
              <a:gd name="connsiteY0" fmla="*/ 1007821 h 1021233"/>
              <a:gd name="connsiteX1" fmla="*/ 474784 w 4985238"/>
              <a:gd name="connsiteY1" fmla="*/ 985840 h 1021233"/>
              <a:gd name="connsiteX2" fmla="*/ 1354015 w 4985238"/>
              <a:gd name="connsiteY2" fmla="*/ 704486 h 1021233"/>
              <a:gd name="connsiteX3" fmla="*/ 2281603 w 4985238"/>
              <a:gd name="connsiteY3" fmla="*/ 269267 h 1021233"/>
              <a:gd name="connsiteX4" fmla="*/ 2690446 w 4985238"/>
              <a:gd name="connsiteY4" fmla="*/ 62648 h 1021233"/>
              <a:gd name="connsiteX5" fmla="*/ 2958611 w 4985238"/>
              <a:gd name="connsiteY5" fmla="*/ 1102 h 1021233"/>
              <a:gd name="connsiteX6" fmla="*/ 3248757 w 4985238"/>
              <a:gd name="connsiteY6" fmla="*/ 31875 h 1021233"/>
              <a:gd name="connsiteX7" fmla="*/ 3591657 w 4985238"/>
              <a:gd name="connsiteY7" fmla="*/ 137382 h 1021233"/>
              <a:gd name="connsiteX8" fmla="*/ 4163157 w 4985238"/>
              <a:gd name="connsiteY8" fmla="*/ 348398 h 1021233"/>
              <a:gd name="connsiteX9" fmla="*/ 4985238 w 4985238"/>
              <a:gd name="connsiteY9" fmla="*/ 902313 h 102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5238" h="1021233">
                <a:moveTo>
                  <a:pt x="0" y="1007821"/>
                </a:moveTo>
                <a:cubicBezTo>
                  <a:pt x="124557" y="1022108"/>
                  <a:pt x="249115" y="1036396"/>
                  <a:pt x="474784" y="985840"/>
                </a:cubicBezTo>
                <a:cubicBezTo>
                  <a:pt x="700453" y="935284"/>
                  <a:pt x="1052879" y="823915"/>
                  <a:pt x="1354015" y="704486"/>
                </a:cubicBezTo>
                <a:cubicBezTo>
                  <a:pt x="1655152" y="585057"/>
                  <a:pt x="2058865" y="376240"/>
                  <a:pt x="2281603" y="269267"/>
                </a:cubicBezTo>
                <a:cubicBezTo>
                  <a:pt x="2504341" y="162294"/>
                  <a:pt x="2577611" y="107342"/>
                  <a:pt x="2690446" y="62648"/>
                </a:cubicBezTo>
                <a:cubicBezTo>
                  <a:pt x="2803281" y="17954"/>
                  <a:pt x="2865559" y="6231"/>
                  <a:pt x="2958611" y="1102"/>
                </a:cubicBezTo>
                <a:cubicBezTo>
                  <a:pt x="3051663" y="-4027"/>
                  <a:pt x="3143250" y="9162"/>
                  <a:pt x="3248757" y="31875"/>
                </a:cubicBezTo>
                <a:cubicBezTo>
                  <a:pt x="3354264" y="54588"/>
                  <a:pt x="3439257" y="84628"/>
                  <a:pt x="3591657" y="137382"/>
                </a:cubicBezTo>
                <a:cubicBezTo>
                  <a:pt x="3744057" y="190136"/>
                  <a:pt x="3930894" y="220909"/>
                  <a:pt x="4163157" y="348398"/>
                </a:cubicBezTo>
                <a:cubicBezTo>
                  <a:pt x="4395421" y="475886"/>
                  <a:pt x="4690329" y="689099"/>
                  <a:pt x="4985238" y="902313"/>
                </a:cubicBez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Shape 30">
            <a:extLst>
              <a:ext uri="{FF2B5EF4-FFF2-40B4-BE49-F238E27FC236}">
                <a16:creationId xmlns:a16="http://schemas.microsoft.com/office/drawing/2014/main" id="{424BFDE5-AFDC-E253-7532-6F410EFD9ADE}"/>
              </a:ext>
            </a:extLst>
          </p:cNvPr>
          <p:cNvSpPr/>
          <p:nvPr/>
        </p:nvSpPr>
        <p:spPr>
          <a:xfrm>
            <a:off x="2341033" y="1654549"/>
            <a:ext cx="4635500" cy="292784"/>
          </a:xfrm>
          <a:custGeom>
            <a:avLst/>
            <a:gdLst>
              <a:gd name="connsiteX0" fmla="*/ 0 w 4635500"/>
              <a:gd name="connsiteY0" fmla="*/ 21851 h 292784"/>
              <a:gd name="connsiteX1" fmla="*/ 922867 w 4635500"/>
              <a:gd name="connsiteY1" fmla="*/ 186951 h 292784"/>
              <a:gd name="connsiteX2" fmla="*/ 1854200 w 4635500"/>
              <a:gd name="connsiteY2" fmla="*/ 93818 h 292784"/>
              <a:gd name="connsiteX3" fmla="*/ 2387600 w 4635500"/>
              <a:gd name="connsiteY3" fmla="*/ 208118 h 292784"/>
              <a:gd name="connsiteX4" fmla="*/ 2781300 w 4635500"/>
              <a:gd name="connsiteY4" fmla="*/ 106518 h 292784"/>
              <a:gd name="connsiteX5" fmla="*/ 3704167 w 4635500"/>
              <a:gd name="connsiteY5" fmla="*/ 110751 h 292784"/>
              <a:gd name="connsiteX6" fmla="*/ 4127500 w 4635500"/>
              <a:gd name="connsiteY6" fmla="*/ 4918 h 292784"/>
              <a:gd name="connsiteX7" fmla="*/ 4635500 w 4635500"/>
              <a:gd name="connsiteY7" fmla="*/ 292784 h 29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5500" h="292784">
                <a:moveTo>
                  <a:pt x="0" y="21851"/>
                </a:moveTo>
                <a:cubicBezTo>
                  <a:pt x="306917" y="98404"/>
                  <a:pt x="613834" y="174957"/>
                  <a:pt x="922867" y="186951"/>
                </a:cubicBezTo>
                <a:cubicBezTo>
                  <a:pt x="1231900" y="198945"/>
                  <a:pt x="1610078" y="90290"/>
                  <a:pt x="1854200" y="93818"/>
                </a:cubicBezTo>
                <a:cubicBezTo>
                  <a:pt x="2098322" y="97346"/>
                  <a:pt x="2233083" y="206001"/>
                  <a:pt x="2387600" y="208118"/>
                </a:cubicBezTo>
                <a:cubicBezTo>
                  <a:pt x="2542117" y="210235"/>
                  <a:pt x="2561872" y="122746"/>
                  <a:pt x="2781300" y="106518"/>
                </a:cubicBezTo>
                <a:cubicBezTo>
                  <a:pt x="3000728" y="90290"/>
                  <a:pt x="3479800" y="127684"/>
                  <a:pt x="3704167" y="110751"/>
                </a:cubicBezTo>
                <a:cubicBezTo>
                  <a:pt x="3928534" y="93818"/>
                  <a:pt x="3972278" y="-25421"/>
                  <a:pt x="4127500" y="4918"/>
                </a:cubicBezTo>
                <a:cubicBezTo>
                  <a:pt x="4282722" y="35257"/>
                  <a:pt x="4459111" y="164020"/>
                  <a:pt x="4635500" y="292784"/>
                </a:cubicBez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BA25FA9E-6301-A064-9C4A-803FDC66B342}"/>
              </a:ext>
            </a:extLst>
          </p:cNvPr>
          <p:cNvSpPr txBox="1"/>
          <p:nvPr/>
        </p:nvSpPr>
        <p:spPr>
          <a:xfrm>
            <a:off x="506207" y="2751576"/>
            <a:ext cx="1677616" cy="246221"/>
          </a:xfrm>
          <a:prstGeom prst="rect">
            <a:avLst/>
          </a:prstGeom>
          <a:noFill/>
        </p:spPr>
        <p:txBody>
          <a:bodyPr wrap="square" rtlCol="0">
            <a:spAutoFit/>
          </a:bodyPr>
          <a:lstStyle/>
          <a:p>
            <a:pPr algn="ctr"/>
            <a:r>
              <a:rPr lang="en-US" altLang="zh-CN" sz="1000" b="1" dirty="0"/>
              <a:t>Underconfident</a:t>
            </a:r>
            <a:endParaRPr lang="zh-CN" altLang="en-US" sz="1000" b="1" dirty="0"/>
          </a:p>
        </p:txBody>
      </p:sp>
      <p:cxnSp>
        <p:nvCxnSpPr>
          <p:cNvPr id="16" name="Straight Arrow Connector 15">
            <a:extLst>
              <a:ext uri="{FF2B5EF4-FFF2-40B4-BE49-F238E27FC236}">
                <a16:creationId xmlns:a16="http://schemas.microsoft.com/office/drawing/2014/main" id="{49D8BCB9-AA63-C5FE-0CB6-85530CFB93C7}"/>
              </a:ext>
            </a:extLst>
          </p:cNvPr>
          <p:cNvCxnSpPr/>
          <p:nvPr/>
        </p:nvCxnSpPr>
        <p:spPr>
          <a:xfrm flipV="1">
            <a:off x="1945825" y="2294792"/>
            <a:ext cx="718244" cy="57989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7D92DF-C7A7-A6D8-B723-5BF04F82370C}"/>
              </a:ext>
            </a:extLst>
          </p:cNvPr>
          <p:cNvCxnSpPr>
            <a:cxnSpLocks/>
          </p:cNvCxnSpPr>
          <p:nvPr/>
        </p:nvCxnSpPr>
        <p:spPr>
          <a:xfrm flipH="1" flipV="1">
            <a:off x="7150350" y="2147944"/>
            <a:ext cx="659162" cy="68317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5C3CAD-4B88-C1EC-4343-C1DBF85E1422}"/>
              </a:ext>
            </a:extLst>
          </p:cNvPr>
          <p:cNvSpPr txBox="1"/>
          <p:nvPr/>
        </p:nvSpPr>
        <p:spPr>
          <a:xfrm>
            <a:off x="7751789" y="2751575"/>
            <a:ext cx="1077168" cy="246221"/>
          </a:xfrm>
          <a:prstGeom prst="rect">
            <a:avLst/>
          </a:prstGeom>
          <a:noFill/>
        </p:spPr>
        <p:txBody>
          <a:bodyPr wrap="square" rtlCol="0">
            <a:spAutoFit/>
          </a:bodyPr>
          <a:lstStyle/>
          <a:p>
            <a:pPr algn="ctr"/>
            <a:r>
              <a:rPr lang="en-US" altLang="zh-CN" sz="1000" b="1" dirty="0"/>
              <a:t>Overconfident</a:t>
            </a:r>
            <a:endParaRPr lang="zh-CN" altLang="en-US" sz="1000" b="1" dirty="0"/>
          </a:p>
        </p:txBody>
      </p:sp>
      <p:pic>
        <p:nvPicPr>
          <p:cNvPr id="148" name="Audio 147">
            <a:hlinkClick r:id="" action="ppaction://media"/>
            <a:extLst>
              <a:ext uri="{FF2B5EF4-FFF2-40B4-BE49-F238E27FC236}">
                <a16:creationId xmlns:a16="http://schemas.microsoft.com/office/drawing/2014/main" id="{7CBAD20E-64F4-057D-B170-6095468386E5}"/>
              </a:ext>
            </a:extLst>
          </p:cNvPr>
          <p:cNvPicPr>
            <a:picLocks noChangeAspect="1"/>
          </p:cNvPicPr>
          <p:nvPr>
            <a:audioFile r:link="rId4"/>
            <p:extLst>
              <p:ext uri="{DAA4B4D4-6D71-4841-9C94-3DE7FCFB9230}">
                <p14:media xmlns:p14="http://schemas.microsoft.com/office/powerpoint/2010/main" r:embed="rId3"/>
              </p:ext>
            </p:extLst>
          </p:nvPr>
        </p:nvPicPr>
        <p:blipFill>
          <a:blip r:embed="rId10"/>
          <a:srcRect l="-139844" t="-139844" r="-139844" b="-139844"/>
          <a:stretch>
            <a:fillRect/>
          </a:stretch>
        </p:blipFill>
        <p:spPr>
          <a:xfrm>
            <a:off x="7539228" y="3538728"/>
            <a:ext cx="1543050" cy="154305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9685"/>
    </mc:Choice>
    <mc:Fallback xmlns="">
      <p:transition spd="slow" advTm="8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3" fill="hold" display="0">
                  <p:stCondLst>
                    <p:cond delay="indefinite"/>
                  </p:stCondLst>
                  <p:endCondLst>
                    <p:cond evt="onStopAudio" delay="0">
                      <p:tgtEl>
                        <p:sldTgt/>
                      </p:tgtEl>
                    </p:cond>
                  </p:endCondLst>
                </p:cTn>
                <p:tgtEl>
                  <p:spTgt spid="148"/>
                </p:tgtEl>
              </p:cMediaNode>
            </p:audio>
          </p:childTnLst>
        </p:cTn>
      </p:par>
    </p:tnLst>
    <p:bldLst>
      <p:bldP spid="5" grpId="0" animBg="1"/>
      <p:bldP spid="5" grpId="1" animBg="1"/>
      <p:bldP spid="6" grpId="0" animBg="1"/>
      <p:bldP spid="6" grpId="1" animBg="1"/>
      <p:bldP spid="8" grpId="0" animBg="1"/>
      <p:bldP spid="8" grpId="1" animBg="1"/>
      <p:bldP spid="25" grpId="0"/>
      <p:bldP spid="25" grpId="1"/>
      <p:bldP spid="26" grpId="0"/>
      <p:bldP spid="26" grpId="1"/>
      <p:bldP spid="28" grpId="0"/>
      <p:bldP spid="28" grpId="1"/>
      <p:bldP spid="2" grpId="0"/>
      <p:bldP spid="2" grpId="1"/>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7" name="Freeform: Shape 16">
            <a:extLst>
              <a:ext uri="{FF2B5EF4-FFF2-40B4-BE49-F238E27FC236}">
                <a16:creationId xmlns:a16="http://schemas.microsoft.com/office/drawing/2014/main" id="{1D87536E-2019-9245-97D6-2E648935C98B}"/>
              </a:ext>
            </a:extLst>
          </p:cNvPr>
          <p:cNvSpPr/>
          <p:nvPr/>
        </p:nvSpPr>
        <p:spPr>
          <a:xfrm>
            <a:off x="5071260" y="1819071"/>
            <a:ext cx="570587" cy="246184"/>
          </a:xfrm>
          <a:custGeom>
            <a:avLst/>
            <a:gdLst>
              <a:gd name="connsiteX0" fmla="*/ 0 w 6093069"/>
              <a:gd name="connsiteY0" fmla="*/ 2628901 h 2628901"/>
              <a:gd name="connsiteX1" fmla="*/ 1938703 w 6093069"/>
              <a:gd name="connsiteY1" fmla="*/ 1929913 h 2628901"/>
              <a:gd name="connsiteX2" fmla="*/ 3050930 w 6093069"/>
              <a:gd name="connsiteY2" fmla="*/ 1 h 2628901"/>
              <a:gd name="connsiteX3" fmla="*/ 4154365 w 6093069"/>
              <a:gd name="connsiteY3" fmla="*/ 1921121 h 2628901"/>
              <a:gd name="connsiteX4" fmla="*/ 6093069 w 6093069"/>
              <a:gd name="connsiteY4" fmla="*/ 2620109 h 262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069" h="2628901">
                <a:moveTo>
                  <a:pt x="0" y="2628901"/>
                </a:moveTo>
                <a:cubicBezTo>
                  <a:pt x="715107" y="2498482"/>
                  <a:pt x="1430215" y="2368063"/>
                  <a:pt x="1938703" y="1929913"/>
                </a:cubicBezTo>
                <a:cubicBezTo>
                  <a:pt x="2447191" y="1491763"/>
                  <a:pt x="2681653" y="1466"/>
                  <a:pt x="3050930" y="1"/>
                </a:cubicBezTo>
                <a:cubicBezTo>
                  <a:pt x="3420207" y="-1464"/>
                  <a:pt x="3647342" y="1484436"/>
                  <a:pt x="4154365" y="1921121"/>
                </a:cubicBezTo>
                <a:cubicBezTo>
                  <a:pt x="4661388" y="2357806"/>
                  <a:pt x="5377228" y="2488957"/>
                  <a:pt x="6093069" y="2620109"/>
                </a:cubicBezTo>
              </a:path>
            </a:pathLst>
          </a:custGeom>
          <a:solidFill>
            <a:srgbClr val="D5EC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对象 1" hidden="1">
            <a:extLst>
              <a:ext uri="{FF2B5EF4-FFF2-40B4-BE49-F238E27FC236}">
                <a16:creationId xmlns:a16="http://schemas.microsoft.com/office/drawing/2014/main" id="{D3D7027F-2B96-A321-A77B-405FE230CFF8}"/>
              </a:ext>
            </a:extLst>
          </p:cNvPr>
          <p:cNvGraphicFramePr>
            <a:graphicFrameLocks noChangeAspect="1"/>
          </p:cNvGraphicFramePr>
          <p:nvPr>
            <p:custDataLst>
              <p:tags r:id="rId2"/>
            </p:custDataLst>
            <p:extLst>
              <p:ext uri="{D42A27DB-BD31-4B8C-83A1-F6EECF244321}">
                <p14:modId xmlns:p14="http://schemas.microsoft.com/office/powerpoint/2010/main" val="3174001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26" imgH="426" progId="TCLayout.ActiveDocument.1">
                  <p:embed/>
                </p:oleObj>
              </mc:Choice>
              <mc:Fallback>
                <p:oleObj name="think-cell 幻灯片" r:id="rId7" imgW="426" imgH="42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1" name="Google Shape;71;p15"/>
              <p:cNvSpPr txBox="1">
                <a:spLocks noGrp="1"/>
              </p:cNvSpPr>
              <p:nvPr>
                <p:ph type="title" idx="4294967295"/>
              </p:nvPr>
            </p:nvSpPr>
            <p:spPr>
              <a:xfrm>
                <a:off x="102511" y="272621"/>
                <a:ext cx="8521700" cy="573088"/>
              </a:xfrm>
              <a:prstGeom prst="rect">
                <a:avLst/>
              </a:prstGeom>
            </p:spPr>
            <p:txBody>
              <a:bodyPr spcFirstLastPara="1" wrap="square" lIns="91425" tIns="91425" rIns="91425" bIns="91425" anchor="t" anchorCtr="0">
                <a:noAutofit/>
              </a:bodyPr>
              <a:lstStyle/>
              <a:p>
                <a:pPr lvl="0"/>
                <a:r>
                  <a:rPr lang="zh-CN" sz="2400" dirty="0">
                    <a:latin typeface="+mn-lt"/>
                    <a:cs typeface="Arial" panose="020B0604020202020204" pitchFamily="34" charset="0"/>
                    <a:sym typeface="Arial" panose="020B0604020202020204" pitchFamily="34" charset="0"/>
                  </a:rPr>
                  <a:t>Method</a:t>
                </a:r>
                <a:r>
                  <a:rPr lang="en-US" altLang="zh-CN" sz="2400" dirty="0">
                    <a:latin typeface="+mn-lt"/>
                    <a:cs typeface="Arial" panose="020B0604020202020204" pitchFamily="34" charset="0"/>
                    <a:sym typeface="Arial" panose="020B0604020202020204" pitchFamily="34" charset="0"/>
                  </a:rPr>
                  <a:t> (F</a:t>
                </a:r>
                <a:r>
                  <a:rPr lang="zh-CN" sz="2400" dirty="0">
                    <a:latin typeface="+mn-lt"/>
                    <a:cs typeface="Arial" panose="020B0604020202020204" pitchFamily="34" charset="0"/>
                    <a:sym typeface="Arial" panose="020B0604020202020204" pitchFamily="34" charset="0"/>
                  </a:rPr>
                  <a:t>eature </a:t>
                </a:r>
                <a:r>
                  <a:rPr lang="en-US" altLang="zh-CN" sz="2400" dirty="0">
                    <a:latin typeface="+mn-lt"/>
                    <a:cs typeface="Arial" panose="020B0604020202020204" pitchFamily="34" charset="0"/>
                    <a:sym typeface="Arial" panose="020B0604020202020204" pitchFamily="34" charset="0"/>
                  </a:rPr>
                  <a:t>S</a:t>
                </a:r>
                <a:r>
                  <a:rPr lang="zh-CN" sz="2400" dirty="0">
                    <a:latin typeface="+mn-lt"/>
                    <a:cs typeface="Arial" panose="020B0604020202020204" pitchFamily="34" charset="0"/>
                    <a:sym typeface="Arial" panose="020B0604020202020204" pitchFamily="34" charset="0"/>
                  </a:rPr>
                  <a:t>pace</a:t>
                </a:r>
                <a:r>
                  <a:rPr lang="en-US" altLang="zh-CN" sz="2400" dirty="0">
                    <a:latin typeface="Arial" panose="020B0604020202020204" pitchFamily="34" charset="0"/>
                    <a:cs typeface="Arial" panose="020B0604020202020204" pitchFamily="34" charset="0"/>
                    <a:sym typeface="Arial" panose="020B0604020202020204" pitchFamily="34" charset="0"/>
                  </a:rPr>
                  <a:t>): Constructing </a:t>
                </a:r>
                <a14:m>
                  <m:oMath xmlns:m="http://schemas.openxmlformats.org/officeDocument/2006/math">
                    <m:r>
                      <a:rPr lang="en-US" altLang="zh-CN" sz="2400" b="1" i="1" smtClean="0">
                        <a:latin typeface="Cambria Math" panose="02040503050406030204" pitchFamily="18" charset="0"/>
                        <a:cs typeface="Arial" panose="020B0604020202020204" pitchFamily="34" charset="0"/>
                        <a:sym typeface="Arial" panose="020B0604020202020204" pitchFamily="34" charset="0"/>
                      </a:rPr>
                      <m:t>𝒒</m:t>
                    </m:r>
                    <m:d>
                      <m:dPr>
                        <m:endChr m:val="|"/>
                        <m:ctrlPr>
                          <a:rPr lang="en-US" altLang="zh-CN" sz="2400" b="1" i="1" smtClean="0">
                            <a:latin typeface="Cambria Math" panose="02040503050406030204" pitchFamily="18" charset="0"/>
                            <a:cs typeface="Arial" panose="020B0604020202020204" pitchFamily="34" charset="0"/>
                            <a:sym typeface="Arial" panose="020B0604020202020204" pitchFamily="34" charset="0"/>
                          </a:rPr>
                        </m:ctrlPr>
                      </m:dPr>
                      <m:e>
                        <m:sSub>
                          <m:sSubPr>
                            <m:ctrlPr>
                              <a:rPr lang="en-US" altLang="zh-CN" sz="2400" b="1" i="1" smtClean="0">
                                <a:latin typeface="Cambria Math" panose="02040503050406030204" pitchFamily="18" charset="0"/>
                                <a:cs typeface="Arial" panose="020B0604020202020204" pitchFamily="34" charset="0"/>
                                <a:sym typeface="Arial" panose="020B0604020202020204" pitchFamily="34" charset="0"/>
                              </a:rPr>
                            </m:ctrlPr>
                          </m:sSubPr>
                          <m:e>
                            <m:r>
                              <a:rPr lang="en-US" altLang="zh-CN" sz="2400" b="1" i="1" smtClean="0">
                                <a:latin typeface="Cambria Math" panose="02040503050406030204" pitchFamily="18" charset="0"/>
                                <a:cs typeface="Arial" panose="020B0604020202020204" pitchFamily="34" charset="0"/>
                                <a:sym typeface="Arial" panose="020B0604020202020204" pitchFamily="34" charset="0"/>
                              </a:rPr>
                              <m:t>𝒛</m:t>
                            </m:r>
                          </m:e>
                          <m:sub>
                            <m:r>
                              <a:rPr lang="en-US" altLang="zh-CN" sz="2400" b="1" i="1" smtClean="0">
                                <a:latin typeface="Cambria Math" panose="02040503050406030204" pitchFamily="18" charset="0"/>
                                <a:cs typeface="Arial" panose="020B0604020202020204" pitchFamily="34" charset="0"/>
                                <a:sym typeface="Arial" panose="020B0604020202020204" pitchFamily="34" charset="0"/>
                              </a:rPr>
                              <m:t>𝒊</m:t>
                            </m:r>
                          </m:sub>
                        </m:sSub>
                      </m:e>
                    </m:d>
                    <m:sSubSup>
                      <m:sSubSupPr>
                        <m:ctrlPr>
                          <a:rPr lang="en-US" altLang="zh-CN" sz="2400" i="1">
                            <a:latin typeface="Cambria Math" panose="02040503050406030204" pitchFamily="18" charset="0"/>
                            <a:cs typeface="Arial" panose="020B0604020202020204" pitchFamily="34" charset="0"/>
                            <a:sym typeface="Arial" panose="020B0604020202020204" pitchFamily="34" charset="0"/>
                          </a:rPr>
                        </m:ctrlPr>
                      </m:sSubSupPr>
                      <m:e>
                        <m:d>
                          <m:dPr>
                            <m:begChr m:val="{"/>
                            <m:endChr m:val="}"/>
                            <m:ctrlPr>
                              <a:rPr lang="en-US" altLang="zh-CN" sz="2400" i="1">
                                <a:latin typeface="Cambria Math" panose="02040503050406030204" pitchFamily="18" charset="0"/>
                                <a:cs typeface="Arial" panose="020B0604020202020204" pitchFamily="34" charset="0"/>
                                <a:sym typeface="Arial" panose="020B0604020202020204" pitchFamily="34" charset="0"/>
                              </a:rPr>
                            </m:ctrlPr>
                          </m:dPr>
                          <m:e>
                            <m:sSub>
                              <m:sSubPr>
                                <m:ctrlPr>
                                  <a:rPr lang="en-US" altLang="zh-CN" sz="2400" i="1">
                                    <a:latin typeface="Cambria Math" panose="02040503050406030204" pitchFamily="18" charset="0"/>
                                    <a:cs typeface="Arial" panose="020B0604020202020204" pitchFamily="34" charset="0"/>
                                    <a:sym typeface="Arial" panose="020B0604020202020204" pitchFamily="34" charset="0"/>
                                  </a:rPr>
                                </m:ctrlPr>
                              </m:sSubPr>
                              <m:e>
                                <m:r>
                                  <a:rPr lang="en-US" altLang="zh-CN" sz="2400" i="1">
                                    <a:latin typeface="Cambria Math" panose="02040503050406030204" pitchFamily="18" charset="0"/>
                                    <a:cs typeface="Arial" panose="020B0604020202020204" pitchFamily="34" charset="0"/>
                                    <a:sym typeface="Arial" panose="020B0604020202020204" pitchFamily="34" charset="0"/>
                                  </a:rPr>
                                  <m:t>𝒙</m:t>
                                </m:r>
                              </m:e>
                              <m:sub>
                                <m:r>
                                  <a:rPr lang="en-US" altLang="zh-CN" sz="2400" i="1">
                                    <a:latin typeface="Cambria Math" panose="02040503050406030204" pitchFamily="18" charset="0"/>
                                    <a:cs typeface="Arial" panose="020B0604020202020204" pitchFamily="34" charset="0"/>
                                    <a:sym typeface="Arial" panose="020B0604020202020204" pitchFamily="34" charset="0"/>
                                  </a:rPr>
                                  <m:t>𝒊</m:t>
                                </m:r>
                              </m:sub>
                            </m:sSub>
                          </m:e>
                        </m:d>
                      </m:e>
                      <m:sub>
                        <m:r>
                          <a:rPr lang="en-US" altLang="zh-CN" sz="2400" i="1">
                            <a:latin typeface="Cambria Math" panose="02040503050406030204" pitchFamily="18" charset="0"/>
                            <a:cs typeface="Arial" panose="020B0604020202020204" pitchFamily="34" charset="0"/>
                            <a:sym typeface="Arial" panose="020B0604020202020204" pitchFamily="34" charset="0"/>
                          </a:rPr>
                          <m:t>𝒊</m:t>
                        </m:r>
                        <m:r>
                          <a:rPr lang="en-US" altLang="zh-CN" sz="2400" i="1">
                            <a:latin typeface="Cambria Math" panose="02040503050406030204" pitchFamily="18" charset="0"/>
                            <a:cs typeface="Arial" panose="020B0604020202020204" pitchFamily="34" charset="0"/>
                            <a:sym typeface="Arial" panose="020B0604020202020204" pitchFamily="34" charset="0"/>
                          </a:rPr>
                          <m:t>=</m:t>
                        </m:r>
                        <m:r>
                          <a:rPr lang="en-US" altLang="zh-CN" sz="2400" i="1">
                            <a:latin typeface="Cambria Math" panose="02040503050406030204" pitchFamily="18" charset="0"/>
                            <a:cs typeface="Arial" panose="020B0604020202020204" pitchFamily="34" charset="0"/>
                            <a:sym typeface="Arial" panose="020B0604020202020204" pitchFamily="34" charset="0"/>
                          </a:rPr>
                          <m:t>𝟏</m:t>
                        </m:r>
                      </m:sub>
                      <m:sup>
                        <m:r>
                          <a:rPr lang="en-US" altLang="zh-CN" sz="2400" i="1">
                            <a:latin typeface="Cambria Math" panose="02040503050406030204" pitchFamily="18" charset="0"/>
                            <a:cs typeface="Arial" panose="020B0604020202020204" pitchFamily="34" charset="0"/>
                            <a:sym typeface="Arial" panose="020B0604020202020204" pitchFamily="34" charset="0"/>
                          </a:rPr>
                          <m:t>𝑵</m:t>
                        </m:r>
                      </m:sup>
                    </m:sSubSup>
                    <m:r>
                      <a:rPr lang="en-US" altLang="zh-CN" sz="2400" b="1" i="1" smtClean="0">
                        <a:latin typeface="Cambria Math" panose="02040503050406030204" pitchFamily="18" charset="0"/>
                        <a:cs typeface="Arial" panose="020B0604020202020204" pitchFamily="34" charset="0"/>
                        <a:sym typeface="Arial" panose="020B0604020202020204" pitchFamily="34" charset="0"/>
                      </a:rPr>
                      <m:t>)</m:t>
                    </m:r>
                  </m:oMath>
                </a14:m>
                <a:endParaRPr sz="2400" dirty="0">
                  <a:latin typeface="+mn-lt"/>
                  <a:cs typeface="Arial" panose="020B0604020202020204" pitchFamily="34" charset="0"/>
                  <a:sym typeface="Arial" panose="020B0604020202020204" pitchFamily="34" charset="0"/>
                </a:endParaRPr>
              </a:p>
            </p:txBody>
          </p:sp>
        </mc:Choice>
        <mc:Fallback xmlns="">
          <p:sp>
            <p:nvSpPr>
              <p:cNvPr id="71" name="Google Shape;71;p15"/>
              <p:cNvSpPr txBox="1">
                <a:spLocks noGrp="1" noRot="1" noChangeAspect="1" noMove="1" noResize="1" noEditPoints="1" noAdjustHandles="1" noChangeArrowheads="1" noChangeShapeType="1" noTextEdit="1"/>
              </p:cNvSpPr>
              <p:nvPr>
                <p:ph type="title" idx="4294967295"/>
              </p:nvPr>
            </p:nvSpPr>
            <p:spPr>
              <a:xfrm>
                <a:off x="102511" y="272621"/>
                <a:ext cx="8521700" cy="573088"/>
              </a:xfrm>
              <a:prstGeom prst="rect">
                <a:avLst/>
              </a:prstGeom>
              <a:blipFill>
                <a:blip r:embed="rId9"/>
                <a:stretch>
                  <a:fillRect l="-1144" t="-4255" b="-8511"/>
                </a:stretch>
              </a:blipFill>
            </p:spPr>
            <p:txBody>
              <a:bodyPr/>
              <a:lstStyle/>
              <a:p>
                <a:r>
                  <a:rPr lang="zh-CN" altLang="en-US">
                    <a:noFill/>
                  </a:rPr>
                  <a:t> </a:t>
                </a:r>
              </a:p>
            </p:txBody>
          </p:sp>
        </mc:Fallback>
      </mc:AlternateContent>
      <p:pic>
        <p:nvPicPr>
          <p:cNvPr id="74" name="Google Shape;74;p15"/>
          <p:cNvPicPr preferRelativeResize="0"/>
          <p:nvPr/>
        </p:nvPicPr>
        <p:blipFill>
          <a:blip r:embed="rId10">
            <a:alphaModFix/>
          </a:blip>
          <a:stretch>
            <a:fillRect/>
          </a:stretch>
        </p:blipFill>
        <p:spPr>
          <a:xfrm>
            <a:off x="486653" y="1320647"/>
            <a:ext cx="4255032" cy="3392104"/>
          </a:xfrm>
          <a:prstGeom prst="rect">
            <a:avLst/>
          </a:prstGeom>
          <a:noFill/>
          <a:ln>
            <a:noFill/>
          </a:ln>
        </p:spPr>
      </p:pic>
      <p:grpSp>
        <p:nvGrpSpPr>
          <p:cNvPr id="10" name="组合 9">
            <a:extLst>
              <a:ext uri="{FF2B5EF4-FFF2-40B4-BE49-F238E27FC236}">
                <a16:creationId xmlns:a16="http://schemas.microsoft.com/office/drawing/2014/main" id="{0A475FE0-F525-783D-4EE5-26573F9B65CF}"/>
              </a:ext>
            </a:extLst>
          </p:cNvPr>
          <p:cNvGrpSpPr/>
          <p:nvPr/>
        </p:nvGrpSpPr>
        <p:grpSpPr>
          <a:xfrm>
            <a:off x="5337243" y="1190422"/>
            <a:ext cx="2872902" cy="1189612"/>
            <a:chOff x="5518826" y="982899"/>
            <a:chExt cx="2872902" cy="1189612"/>
          </a:xfrm>
        </p:grpSpPr>
        <p:cxnSp>
          <p:nvCxnSpPr>
            <p:cNvPr id="7" name="直接箭头连接符 6">
              <a:extLst>
                <a:ext uri="{FF2B5EF4-FFF2-40B4-BE49-F238E27FC236}">
                  <a16:creationId xmlns:a16="http://schemas.microsoft.com/office/drawing/2014/main" id="{87BB4C42-EAA9-C6AA-FEF9-E62210BFC280}"/>
                </a:ext>
              </a:extLst>
            </p:cNvPr>
            <p:cNvCxnSpPr/>
            <p:nvPr/>
          </p:nvCxnSpPr>
          <p:spPr>
            <a:xfrm>
              <a:off x="5518826" y="2172511"/>
              <a:ext cx="287290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7585BC2C-2CB2-85D6-FD82-97AB0538AC65}"/>
                </a:ext>
              </a:extLst>
            </p:cNvPr>
            <p:cNvCxnSpPr>
              <a:cxnSpLocks/>
            </p:cNvCxnSpPr>
            <p:nvPr/>
          </p:nvCxnSpPr>
          <p:spPr>
            <a:xfrm flipV="1">
              <a:off x="5525312" y="982899"/>
              <a:ext cx="0" cy="11896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54FE2637-6DC5-3FC7-9D02-89E96F861E8E}"/>
              </a:ext>
            </a:extLst>
          </p:cNvPr>
          <p:cNvSpPr txBox="1"/>
          <p:nvPr/>
        </p:nvSpPr>
        <p:spPr>
          <a:xfrm>
            <a:off x="8328917" y="2226145"/>
            <a:ext cx="590587" cy="307777"/>
          </a:xfrm>
          <a:prstGeom prst="rect">
            <a:avLst/>
          </a:prstGeom>
          <a:noFill/>
        </p:spPr>
        <p:txBody>
          <a:bodyPr wrap="square" rtlCol="0">
            <a:spAutoFit/>
          </a:bodyPr>
          <a:lstStyle/>
          <a:p>
            <a:r>
              <a:rPr lang="en-US" dirty="0"/>
              <a:t>P (y)</a:t>
            </a:r>
          </a:p>
        </p:txBody>
      </p:sp>
      <p:grpSp>
        <p:nvGrpSpPr>
          <p:cNvPr id="12" name="组合 11">
            <a:extLst>
              <a:ext uri="{FF2B5EF4-FFF2-40B4-BE49-F238E27FC236}">
                <a16:creationId xmlns:a16="http://schemas.microsoft.com/office/drawing/2014/main" id="{5A2671C8-EFEA-C829-5D9E-430CB355E628}"/>
              </a:ext>
            </a:extLst>
          </p:cNvPr>
          <p:cNvGrpSpPr/>
          <p:nvPr/>
        </p:nvGrpSpPr>
        <p:grpSpPr>
          <a:xfrm>
            <a:off x="5337243" y="3108267"/>
            <a:ext cx="2872902" cy="1189612"/>
            <a:chOff x="5518826" y="982899"/>
            <a:chExt cx="2872902" cy="1189612"/>
          </a:xfrm>
        </p:grpSpPr>
        <p:cxnSp>
          <p:nvCxnSpPr>
            <p:cNvPr id="13" name="直接箭头连接符 12">
              <a:extLst>
                <a:ext uri="{FF2B5EF4-FFF2-40B4-BE49-F238E27FC236}">
                  <a16:creationId xmlns:a16="http://schemas.microsoft.com/office/drawing/2014/main" id="{239F4DED-DA87-BAC9-5659-C726885212C5}"/>
                </a:ext>
              </a:extLst>
            </p:cNvPr>
            <p:cNvCxnSpPr/>
            <p:nvPr/>
          </p:nvCxnSpPr>
          <p:spPr>
            <a:xfrm>
              <a:off x="5518826" y="2172511"/>
              <a:ext cx="287290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9CF573DA-27AD-C3E1-62F0-9BEA30F3B3C7}"/>
                </a:ext>
              </a:extLst>
            </p:cNvPr>
            <p:cNvCxnSpPr>
              <a:cxnSpLocks/>
            </p:cNvCxnSpPr>
            <p:nvPr/>
          </p:nvCxnSpPr>
          <p:spPr>
            <a:xfrm flipV="1">
              <a:off x="5525312" y="982899"/>
              <a:ext cx="0" cy="11896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任意多边形: 形状 21">
            <a:extLst>
              <a:ext uri="{FF2B5EF4-FFF2-40B4-BE49-F238E27FC236}">
                <a16:creationId xmlns:a16="http://schemas.microsoft.com/office/drawing/2014/main" id="{D1690F8B-D1B0-A7F8-DE1E-33475128D980}"/>
              </a:ext>
            </a:extLst>
          </p:cNvPr>
          <p:cNvSpPr/>
          <p:nvPr/>
        </p:nvSpPr>
        <p:spPr>
          <a:xfrm>
            <a:off x="5359008" y="1158432"/>
            <a:ext cx="927476" cy="888213"/>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组合 27">
            <a:extLst>
              <a:ext uri="{FF2B5EF4-FFF2-40B4-BE49-F238E27FC236}">
                <a16:creationId xmlns:a16="http://schemas.microsoft.com/office/drawing/2014/main" id="{AAD60F97-3ACA-0CC3-620F-2F50C2C6236E}"/>
              </a:ext>
            </a:extLst>
          </p:cNvPr>
          <p:cNvGrpSpPr/>
          <p:nvPr/>
        </p:nvGrpSpPr>
        <p:grpSpPr>
          <a:xfrm>
            <a:off x="6286488" y="1340185"/>
            <a:ext cx="1979739" cy="831577"/>
            <a:chOff x="6321881" y="1427160"/>
            <a:chExt cx="1852903" cy="760417"/>
          </a:xfrm>
          <a:noFill/>
        </p:grpSpPr>
        <p:sp>
          <p:nvSpPr>
            <p:cNvPr id="25" name="任意多边形: 形状 24">
              <a:extLst>
                <a:ext uri="{FF2B5EF4-FFF2-40B4-BE49-F238E27FC236}">
                  <a16:creationId xmlns:a16="http://schemas.microsoft.com/office/drawing/2014/main" id="{A1EA038F-AAC3-8789-253D-E76ADAC4DFB5}"/>
                </a:ext>
              </a:extLst>
            </p:cNvPr>
            <p:cNvSpPr/>
            <p:nvPr/>
          </p:nvSpPr>
          <p:spPr>
            <a:xfrm>
              <a:off x="6906787" y="1427160"/>
              <a:ext cx="811677" cy="375181"/>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grp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任意多边形: 形状 25">
              <a:extLst>
                <a:ext uri="{FF2B5EF4-FFF2-40B4-BE49-F238E27FC236}">
                  <a16:creationId xmlns:a16="http://schemas.microsoft.com/office/drawing/2014/main" id="{77AD91FA-34FC-3CAD-14B8-B25489072DF7}"/>
                </a:ext>
              </a:extLst>
            </p:cNvPr>
            <p:cNvSpPr/>
            <p:nvPr/>
          </p:nvSpPr>
          <p:spPr>
            <a:xfrm>
              <a:off x="6321881" y="1802341"/>
              <a:ext cx="582609" cy="385236"/>
            </a:xfrm>
            <a:custGeom>
              <a:avLst/>
              <a:gdLst>
                <a:gd name="connsiteX0" fmla="*/ 0 w 662152"/>
                <a:gd name="connsiteY0" fmla="*/ 110358 h 177965"/>
                <a:gd name="connsiteX1" fmla="*/ 331076 w 662152"/>
                <a:gd name="connsiteY1" fmla="*/ 173420 h 177965"/>
                <a:gd name="connsiteX2" fmla="*/ 662152 w 662152"/>
                <a:gd name="connsiteY2" fmla="*/ 0 h 177965"/>
              </a:gdLst>
              <a:ahLst/>
              <a:cxnLst>
                <a:cxn ang="0">
                  <a:pos x="connsiteX0" y="connsiteY0"/>
                </a:cxn>
                <a:cxn ang="0">
                  <a:pos x="connsiteX1" y="connsiteY1"/>
                </a:cxn>
                <a:cxn ang="0">
                  <a:pos x="connsiteX2" y="connsiteY2"/>
                </a:cxn>
              </a:cxnLst>
              <a:rect l="l" t="t" r="r" b="b"/>
              <a:pathLst>
                <a:path w="662152" h="177965">
                  <a:moveTo>
                    <a:pt x="0" y="110358"/>
                  </a:moveTo>
                  <a:cubicBezTo>
                    <a:pt x="110358" y="151085"/>
                    <a:pt x="220717" y="191813"/>
                    <a:pt x="331076" y="173420"/>
                  </a:cubicBezTo>
                  <a:cubicBezTo>
                    <a:pt x="441435" y="155027"/>
                    <a:pt x="551793" y="77513"/>
                    <a:pt x="662152" y="0"/>
                  </a:cubicBezTo>
                </a:path>
              </a:pathLst>
            </a:custGeom>
            <a:grp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任意多边形: 形状 26">
              <a:extLst>
                <a:ext uri="{FF2B5EF4-FFF2-40B4-BE49-F238E27FC236}">
                  <a16:creationId xmlns:a16="http://schemas.microsoft.com/office/drawing/2014/main" id="{5274436B-9A5E-1764-F2F6-36B701A0C13D}"/>
                </a:ext>
              </a:extLst>
            </p:cNvPr>
            <p:cNvSpPr/>
            <p:nvPr/>
          </p:nvSpPr>
          <p:spPr>
            <a:xfrm>
              <a:off x="7685546" y="1761486"/>
              <a:ext cx="489238" cy="218067"/>
            </a:xfrm>
            <a:custGeom>
              <a:avLst/>
              <a:gdLst>
                <a:gd name="connsiteX0" fmla="*/ 0 w 323193"/>
                <a:gd name="connsiteY0" fmla="*/ 0 h 165538"/>
                <a:gd name="connsiteX1" fmla="*/ 110359 w 323193"/>
                <a:gd name="connsiteY1" fmla="*/ 94593 h 165538"/>
                <a:gd name="connsiteX2" fmla="*/ 323193 w 323193"/>
                <a:gd name="connsiteY2" fmla="*/ 165538 h 165538"/>
              </a:gdLst>
              <a:ahLst/>
              <a:cxnLst>
                <a:cxn ang="0">
                  <a:pos x="connsiteX0" y="connsiteY0"/>
                </a:cxn>
                <a:cxn ang="0">
                  <a:pos x="connsiteX1" y="connsiteY1"/>
                </a:cxn>
                <a:cxn ang="0">
                  <a:pos x="connsiteX2" y="connsiteY2"/>
                </a:cxn>
              </a:cxnLst>
              <a:rect l="l" t="t" r="r" b="b"/>
              <a:pathLst>
                <a:path w="323193" h="165538">
                  <a:moveTo>
                    <a:pt x="0" y="0"/>
                  </a:moveTo>
                  <a:cubicBezTo>
                    <a:pt x="28246" y="33501"/>
                    <a:pt x="56493" y="67003"/>
                    <a:pt x="110359" y="94593"/>
                  </a:cubicBezTo>
                  <a:cubicBezTo>
                    <a:pt x="164225" y="122183"/>
                    <a:pt x="243709" y="143860"/>
                    <a:pt x="323193" y="165538"/>
                  </a:cubicBezTo>
                </a:path>
              </a:pathLst>
            </a:custGeom>
            <a:grp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 name="文本框 10">
                <a:extLst>
                  <a:ext uri="{FF2B5EF4-FFF2-40B4-BE49-F238E27FC236}">
                    <a16:creationId xmlns:a16="http://schemas.microsoft.com/office/drawing/2014/main" id="{2BF43083-5561-21BB-FB76-0ABEECEE4D22}"/>
                  </a:ext>
                </a:extLst>
              </p:cNvPr>
              <p:cNvSpPr txBox="1"/>
              <p:nvPr/>
            </p:nvSpPr>
            <p:spPr>
              <a:xfrm>
                <a:off x="8328917" y="4143990"/>
                <a:ext cx="590587" cy="307777"/>
              </a:xfrm>
              <a:prstGeom prst="rect">
                <a:avLst/>
              </a:prstGeom>
              <a:noFill/>
            </p:spPr>
            <p:txBody>
              <a:bodyPr wrap="square" rtlCol="0">
                <a:spAutoFit/>
              </a:bodyPr>
              <a:lstStyle/>
              <a:p>
                <a:r>
                  <a:rPr lang="en-US" dirty="0"/>
                  <a:t>P (</a:t>
                </a: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𝑦</m:t>
                        </m:r>
                      </m:e>
                    </m:acc>
                  </m:oMath>
                </a14:m>
                <a:r>
                  <a:rPr lang="en-US" dirty="0"/>
                  <a:t>)</a:t>
                </a:r>
              </a:p>
            </p:txBody>
          </p:sp>
        </mc:Choice>
        <mc:Fallback xmlns="">
          <p:sp>
            <p:nvSpPr>
              <p:cNvPr id="3" name="文本框 10">
                <a:extLst>
                  <a:ext uri="{FF2B5EF4-FFF2-40B4-BE49-F238E27FC236}">
                    <a16:creationId xmlns:a16="http://schemas.microsoft.com/office/drawing/2014/main" id="{2BF43083-5561-21BB-FB76-0ABEECEE4D22}"/>
                  </a:ext>
                </a:extLst>
              </p:cNvPr>
              <p:cNvSpPr txBox="1">
                <a:spLocks noRot="1" noChangeAspect="1" noMove="1" noResize="1" noEditPoints="1" noAdjustHandles="1" noChangeArrowheads="1" noChangeShapeType="1" noTextEdit="1"/>
              </p:cNvSpPr>
              <p:nvPr/>
            </p:nvSpPr>
            <p:spPr>
              <a:xfrm>
                <a:off x="8328917" y="4143990"/>
                <a:ext cx="590587" cy="307777"/>
              </a:xfrm>
              <a:prstGeom prst="rect">
                <a:avLst/>
              </a:prstGeom>
              <a:blipFill>
                <a:blip r:embed="rId11"/>
                <a:stretch>
                  <a:fillRect l="-3093" t="-4000" r="-18557" b="-20000"/>
                </a:stretch>
              </a:blipFill>
            </p:spPr>
            <p:txBody>
              <a:bodyPr/>
              <a:lstStyle/>
              <a:p>
                <a:r>
                  <a:rPr lang="zh-CN" altLang="en-US">
                    <a:noFill/>
                  </a:rPr>
                  <a:t> </a:t>
                </a:r>
              </a:p>
            </p:txBody>
          </p:sp>
        </mc:Fallback>
      </mc:AlternateContent>
      <p:sp>
        <p:nvSpPr>
          <p:cNvPr id="4" name="任意多边形: 形状 21">
            <a:extLst>
              <a:ext uri="{FF2B5EF4-FFF2-40B4-BE49-F238E27FC236}">
                <a16:creationId xmlns:a16="http://schemas.microsoft.com/office/drawing/2014/main" id="{1B29A4C4-CFA0-E924-62DB-E088F027F8C9}"/>
              </a:ext>
            </a:extLst>
          </p:cNvPr>
          <p:cNvSpPr/>
          <p:nvPr/>
        </p:nvSpPr>
        <p:spPr>
          <a:xfrm>
            <a:off x="5343728" y="3314698"/>
            <a:ext cx="976525" cy="371898"/>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组合 27">
            <a:extLst>
              <a:ext uri="{FF2B5EF4-FFF2-40B4-BE49-F238E27FC236}">
                <a16:creationId xmlns:a16="http://schemas.microsoft.com/office/drawing/2014/main" id="{58575507-1D27-8D0E-2FEB-DA8E0B07A622}"/>
              </a:ext>
            </a:extLst>
          </p:cNvPr>
          <p:cNvGrpSpPr/>
          <p:nvPr/>
        </p:nvGrpSpPr>
        <p:grpSpPr>
          <a:xfrm>
            <a:off x="6318697" y="3270522"/>
            <a:ext cx="1982698" cy="467301"/>
            <a:chOff x="5387856" y="1062658"/>
            <a:chExt cx="2214909" cy="663679"/>
          </a:xfrm>
        </p:grpSpPr>
        <p:sp>
          <p:nvSpPr>
            <p:cNvPr id="6" name="任意多边形: 形状 24">
              <a:extLst>
                <a:ext uri="{FF2B5EF4-FFF2-40B4-BE49-F238E27FC236}">
                  <a16:creationId xmlns:a16="http://schemas.microsoft.com/office/drawing/2014/main" id="{52FE9ADD-A3E7-EBAB-73EE-60E8267C767D}"/>
                </a:ext>
              </a:extLst>
            </p:cNvPr>
            <p:cNvSpPr/>
            <p:nvPr/>
          </p:nvSpPr>
          <p:spPr>
            <a:xfrm>
              <a:off x="6042505" y="1062658"/>
              <a:ext cx="1133939" cy="412506"/>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任意多边形: 形状 25">
              <a:extLst>
                <a:ext uri="{FF2B5EF4-FFF2-40B4-BE49-F238E27FC236}">
                  <a16:creationId xmlns:a16="http://schemas.microsoft.com/office/drawing/2014/main" id="{87274B4B-AA17-9CD5-EEC4-4EA30675FD09}"/>
                </a:ext>
              </a:extLst>
            </p:cNvPr>
            <p:cNvSpPr/>
            <p:nvPr/>
          </p:nvSpPr>
          <p:spPr>
            <a:xfrm>
              <a:off x="5387856" y="1468454"/>
              <a:ext cx="662152" cy="257883"/>
            </a:xfrm>
            <a:custGeom>
              <a:avLst/>
              <a:gdLst>
                <a:gd name="connsiteX0" fmla="*/ 0 w 662152"/>
                <a:gd name="connsiteY0" fmla="*/ 110358 h 177965"/>
                <a:gd name="connsiteX1" fmla="*/ 331076 w 662152"/>
                <a:gd name="connsiteY1" fmla="*/ 173420 h 177965"/>
                <a:gd name="connsiteX2" fmla="*/ 662152 w 662152"/>
                <a:gd name="connsiteY2" fmla="*/ 0 h 177965"/>
              </a:gdLst>
              <a:ahLst/>
              <a:cxnLst>
                <a:cxn ang="0">
                  <a:pos x="connsiteX0" y="connsiteY0"/>
                </a:cxn>
                <a:cxn ang="0">
                  <a:pos x="connsiteX1" y="connsiteY1"/>
                </a:cxn>
                <a:cxn ang="0">
                  <a:pos x="connsiteX2" y="connsiteY2"/>
                </a:cxn>
              </a:cxnLst>
              <a:rect l="l" t="t" r="r" b="b"/>
              <a:pathLst>
                <a:path w="662152" h="177965">
                  <a:moveTo>
                    <a:pt x="0" y="110358"/>
                  </a:moveTo>
                  <a:cubicBezTo>
                    <a:pt x="110358" y="151085"/>
                    <a:pt x="220717" y="191813"/>
                    <a:pt x="331076" y="173420"/>
                  </a:cubicBezTo>
                  <a:cubicBezTo>
                    <a:pt x="441435" y="155027"/>
                    <a:pt x="551793" y="77513"/>
                    <a:pt x="662152" y="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任意多边形: 形状 26">
              <a:extLst>
                <a:ext uri="{FF2B5EF4-FFF2-40B4-BE49-F238E27FC236}">
                  <a16:creationId xmlns:a16="http://schemas.microsoft.com/office/drawing/2014/main" id="{1B2C4FD5-C99A-3E95-950F-0EA63427C866}"/>
                </a:ext>
              </a:extLst>
            </p:cNvPr>
            <p:cNvSpPr/>
            <p:nvPr/>
          </p:nvSpPr>
          <p:spPr>
            <a:xfrm>
              <a:off x="7176445" y="1468454"/>
              <a:ext cx="426320" cy="161409"/>
            </a:xfrm>
            <a:custGeom>
              <a:avLst/>
              <a:gdLst>
                <a:gd name="connsiteX0" fmla="*/ 0 w 323193"/>
                <a:gd name="connsiteY0" fmla="*/ 0 h 165538"/>
                <a:gd name="connsiteX1" fmla="*/ 110359 w 323193"/>
                <a:gd name="connsiteY1" fmla="*/ 94593 h 165538"/>
                <a:gd name="connsiteX2" fmla="*/ 323193 w 323193"/>
                <a:gd name="connsiteY2" fmla="*/ 165538 h 165538"/>
              </a:gdLst>
              <a:ahLst/>
              <a:cxnLst>
                <a:cxn ang="0">
                  <a:pos x="connsiteX0" y="connsiteY0"/>
                </a:cxn>
                <a:cxn ang="0">
                  <a:pos x="connsiteX1" y="connsiteY1"/>
                </a:cxn>
                <a:cxn ang="0">
                  <a:pos x="connsiteX2" y="connsiteY2"/>
                </a:cxn>
              </a:cxnLst>
              <a:rect l="l" t="t" r="r" b="b"/>
              <a:pathLst>
                <a:path w="323193" h="165538">
                  <a:moveTo>
                    <a:pt x="0" y="0"/>
                  </a:moveTo>
                  <a:cubicBezTo>
                    <a:pt x="28246" y="33501"/>
                    <a:pt x="56493" y="67003"/>
                    <a:pt x="110359" y="94593"/>
                  </a:cubicBezTo>
                  <a:cubicBezTo>
                    <a:pt x="164225" y="122183"/>
                    <a:pt x="243709" y="143860"/>
                    <a:pt x="323193" y="165538"/>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Arrow: Down 15">
            <a:extLst>
              <a:ext uri="{FF2B5EF4-FFF2-40B4-BE49-F238E27FC236}">
                <a16:creationId xmlns:a16="http://schemas.microsoft.com/office/drawing/2014/main" id="{BA879E91-5FDF-CFDD-D7AB-C9323B64B171}"/>
              </a:ext>
            </a:extLst>
          </p:cNvPr>
          <p:cNvSpPr/>
          <p:nvPr/>
        </p:nvSpPr>
        <p:spPr>
          <a:xfrm>
            <a:off x="6554665" y="2571750"/>
            <a:ext cx="281354" cy="3365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3">
            <a:extLst>
              <a:ext uri="{FF2B5EF4-FFF2-40B4-BE49-F238E27FC236}">
                <a16:creationId xmlns:a16="http://schemas.microsoft.com/office/drawing/2014/main" id="{5A9C1300-0289-F14F-2F30-DFCFCCCA2B7D}"/>
              </a:ext>
            </a:extLst>
          </p:cNvPr>
          <p:cNvSpPr/>
          <p:nvPr/>
        </p:nvSpPr>
        <p:spPr>
          <a:xfrm>
            <a:off x="6503197" y="1384392"/>
            <a:ext cx="89526" cy="3139237"/>
          </a:xfrm>
          <a:prstGeom prst="round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Audio 99">
            <a:hlinkClick r:id="" action="ppaction://media"/>
            <a:extLst>
              <a:ext uri="{FF2B5EF4-FFF2-40B4-BE49-F238E27FC236}">
                <a16:creationId xmlns:a16="http://schemas.microsoft.com/office/drawing/2014/main" id="{30C031CD-F1E6-EDB1-EABE-497B2D96D807}"/>
              </a:ext>
            </a:extLst>
          </p:cNvPr>
          <p:cNvPicPr>
            <a:picLocks noChangeAspect="1"/>
          </p:cNvPicPr>
          <p:nvPr>
            <a:audioFile r:link="rId4"/>
            <p:extLst>
              <p:ext uri="{DAA4B4D4-6D71-4841-9C94-3DE7FCFB9230}">
                <p14:media xmlns:p14="http://schemas.microsoft.com/office/powerpoint/2010/main" r:embed="rId3"/>
              </p:ext>
            </p:extLst>
          </p:nvPr>
        </p:nvPicPr>
        <p:blipFill>
          <a:blip r:embed="rId12"/>
          <a:srcRect l="-139844" t="-139844" r="-139844" b="-139844"/>
          <a:stretch>
            <a:fillRect/>
          </a:stretch>
        </p:blipFill>
        <p:spPr>
          <a:xfrm>
            <a:off x="7539228" y="3538728"/>
            <a:ext cx="1543050" cy="1543050"/>
          </a:xfrm>
          <a:prstGeom prst="ellipse">
            <a:avLst/>
          </a:prstGeom>
        </p:spPr>
      </p:pic>
      <p:sp>
        <p:nvSpPr>
          <p:cNvPr id="20" name="文本框 5">
            <a:extLst>
              <a:ext uri="{FF2B5EF4-FFF2-40B4-BE49-F238E27FC236}">
                <a16:creationId xmlns:a16="http://schemas.microsoft.com/office/drawing/2014/main" id="{E55CCA6D-2165-0DFE-E6E0-EC7E723EBF6C}"/>
              </a:ext>
            </a:extLst>
          </p:cNvPr>
          <p:cNvSpPr txBox="1"/>
          <p:nvPr/>
        </p:nvSpPr>
        <p:spPr>
          <a:xfrm>
            <a:off x="912538" y="1029531"/>
            <a:ext cx="3403262" cy="246221"/>
          </a:xfrm>
          <a:prstGeom prst="rect">
            <a:avLst/>
          </a:prstGeom>
          <a:noFill/>
        </p:spPr>
        <p:txBody>
          <a:bodyPr wrap="square" rtlCol="0">
            <a:spAutoFit/>
          </a:bodyPr>
          <a:lstStyle/>
          <a:p>
            <a:pPr algn="ctr"/>
            <a:r>
              <a:rPr lang="en-US" altLang="zh-CN" sz="1000" i="1" dirty="0"/>
              <a:t>I.I.D. vs.  N.I.D. </a:t>
            </a:r>
            <a:r>
              <a:rPr lang="en-US" altLang="zh-CN" sz="1000" dirty="0"/>
              <a:t>(Neighboring and Identically Distributed) </a:t>
            </a:r>
            <a:endParaRPr lang="en-US" sz="1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3759"/>
    </mc:Choice>
    <mc:Fallback xmlns="">
      <p:transition spd="slow" advTm="53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decel="100000" fill="hold" grpId="0" nodeType="clickEffect">
                                  <p:stCondLst>
                                    <p:cond delay="0"/>
                                  </p:stCondLst>
                                  <p:childTnLst>
                                    <p:animMotion origin="layout" path="M 0.00035 0.0142 L 0.04723 -0.16543 L 0.13125 0.0429 L 0.21355 -0.12346 L 0.31754 0.00062 " pathEditMode="relative" ptsTypes="AAAAA">
                                      <p:cBhvr>
                                        <p:cTn id="31" dur="2000" fill="hold"/>
                                        <p:tgtEl>
                                          <p:spTgt spid="17"/>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8" fill="hold" display="0">
                  <p:stCondLst>
                    <p:cond delay="indefinite"/>
                  </p:stCondLst>
                  <p:endCondLst>
                    <p:cond evt="onStopAudio" delay="0">
                      <p:tgtEl>
                        <p:sldTgt/>
                      </p:tgtEl>
                    </p:cond>
                  </p:endCondLst>
                </p:cTn>
                <p:tgtEl>
                  <p:spTgt spid="100"/>
                </p:tgtEl>
              </p:cMediaNode>
            </p:audio>
          </p:childTnLst>
        </p:cTn>
      </p:par>
    </p:tnLst>
    <p:bldLst>
      <p:bldP spid="17" grpId="0" animBg="1"/>
      <p:bldP spid="17" grpId="1" animBg="1"/>
      <p:bldP spid="11" grpId="0"/>
      <p:bldP spid="22" grpId="0" animBg="1"/>
      <p:bldP spid="3" grpId="0"/>
      <p:bldP spid="4" grpId="0" animBg="1"/>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89A744-F939-299F-A516-77203C40C854}"/>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3" name="Freeform: Shape 2">
            <a:extLst>
              <a:ext uri="{FF2B5EF4-FFF2-40B4-BE49-F238E27FC236}">
                <a16:creationId xmlns:a16="http://schemas.microsoft.com/office/drawing/2014/main" id="{C7289F6A-ABCE-0EBF-CBE9-3BD06F07955D}"/>
              </a:ext>
            </a:extLst>
          </p:cNvPr>
          <p:cNvSpPr/>
          <p:nvPr/>
        </p:nvSpPr>
        <p:spPr>
          <a:xfrm>
            <a:off x="4890397" y="2284681"/>
            <a:ext cx="570587" cy="246184"/>
          </a:xfrm>
          <a:custGeom>
            <a:avLst/>
            <a:gdLst>
              <a:gd name="connsiteX0" fmla="*/ 0 w 6093069"/>
              <a:gd name="connsiteY0" fmla="*/ 2628901 h 2628901"/>
              <a:gd name="connsiteX1" fmla="*/ 1938703 w 6093069"/>
              <a:gd name="connsiteY1" fmla="*/ 1929913 h 2628901"/>
              <a:gd name="connsiteX2" fmla="*/ 3050930 w 6093069"/>
              <a:gd name="connsiteY2" fmla="*/ 1 h 2628901"/>
              <a:gd name="connsiteX3" fmla="*/ 4154365 w 6093069"/>
              <a:gd name="connsiteY3" fmla="*/ 1921121 h 2628901"/>
              <a:gd name="connsiteX4" fmla="*/ 6093069 w 6093069"/>
              <a:gd name="connsiteY4" fmla="*/ 2620109 h 262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069" h="2628901">
                <a:moveTo>
                  <a:pt x="0" y="2628901"/>
                </a:moveTo>
                <a:cubicBezTo>
                  <a:pt x="715107" y="2498482"/>
                  <a:pt x="1430215" y="2368063"/>
                  <a:pt x="1938703" y="1929913"/>
                </a:cubicBezTo>
                <a:cubicBezTo>
                  <a:pt x="2447191" y="1491763"/>
                  <a:pt x="2681653" y="1466"/>
                  <a:pt x="3050930" y="1"/>
                </a:cubicBezTo>
                <a:cubicBezTo>
                  <a:pt x="3420207" y="-1464"/>
                  <a:pt x="3647342" y="1484436"/>
                  <a:pt x="4154365" y="1921121"/>
                </a:cubicBezTo>
                <a:cubicBezTo>
                  <a:pt x="4661388" y="2357806"/>
                  <a:pt x="5377228" y="2488957"/>
                  <a:pt x="6093069" y="2620109"/>
                </a:cubicBezTo>
              </a:path>
            </a:pathLst>
          </a:custGeom>
          <a:solidFill>
            <a:srgbClr val="D5EC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9">
            <a:extLst>
              <a:ext uri="{FF2B5EF4-FFF2-40B4-BE49-F238E27FC236}">
                <a16:creationId xmlns:a16="http://schemas.microsoft.com/office/drawing/2014/main" id="{7992ED74-6C8C-E7A6-14AE-8613CE2E984A}"/>
              </a:ext>
            </a:extLst>
          </p:cNvPr>
          <p:cNvGrpSpPr/>
          <p:nvPr/>
        </p:nvGrpSpPr>
        <p:grpSpPr>
          <a:xfrm>
            <a:off x="2448970" y="843126"/>
            <a:ext cx="2872902" cy="1189612"/>
            <a:chOff x="5518826" y="982899"/>
            <a:chExt cx="2872902" cy="1189612"/>
          </a:xfrm>
        </p:grpSpPr>
        <p:cxnSp>
          <p:nvCxnSpPr>
            <p:cNvPr id="5" name="直接箭头连接符 6">
              <a:extLst>
                <a:ext uri="{FF2B5EF4-FFF2-40B4-BE49-F238E27FC236}">
                  <a16:creationId xmlns:a16="http://schemas.microsoft.com/office/drawing/2014/main" id="{78A4FBCF-F04C-ECC3-1BFF-B3BF0AC5C30C}"/>
                </a:ext>
              </a:extLst>
            </p:cNvPr>
            <p:cNvCxnSpPr/>
            <p:nvPr/>
          </p:nvCxnSpPr>
          <p:spPr>
            <a:xfrm>
              <a:off x="5518826" y="2172511"/>
              <a:ext cx="287290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7">
              <a:extLst>
                <a:ext uri="{FF2B5EF4-FFF2-40B4-BE49-F238E27FC236}">
                  <a16:creationId xmlns:a16="http://schemas.microsoft.com/office/drawing/2014/main" id="{9714CD19-4611-660F-1BBC-D4838C19ABFA}"/>
                </a:ext>
              </a:extLst>
            </p:cNvPr>
            <p:cNvCxnSpPr>
              <a:cxnSpLocks/>
            </p:cNvCxnSpPr>
            <p:nvPr/>
          </p:nvCxnSpPr>
          <p:spPr>
            <a:xfrm flipV="1">
              <a:off x="5525312" y="982899"/>
              <a:ext cx="0" cy="11896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文本框 10">
            <a:extLst>
              <a:ext uri="{FF2B5EF4-FFF2-40B4-BE49-F238E27FC236}">
                <a16:creationId xmlns:a16="http://schemas.microsoft.com/office/drawing/2014/main" id="{B3994BF0-7D9A-BD15-DEC8-591EBC1AB416}"/>
              </a:ext>
            </a:extLst>
          </p:cNvPr>
          <p:cNvSpPr txBox="1"/>
          <p:nvPr/>
        </p:nvSpPr>
        <p:spPr>
          <a:xfrm>
            <a:off x="5440644" y="1878849"/>
            <a:ext cx="590587" cy="307777"/>
          </a:xfrm>
          <a:prstGeom prst="rect">
            <a:avLst/>
          </a:prstGeom>
          <a:noFill/>
        </p:spPr>
        <p:txBody>
          <a:bodyPr wrap="square" rtlCol="0">
            <a:spAutoFit/>
          </a:bodyPr>
          <a:lstStyle/>
          <a:p>
            <a:r>
              <a:rPr lang="en-US" dirty="0"/>
              <a:t>P (y)</a:t>
            </a:r>
          </a:p>
        </p:txBody>
      </p:sp>
      <p:grpSp>
        <p:nvGrpSpPr>
          <p:cNvPr id="8" name="组合 11">
            <a:extLst>
              <a:ext uri="{FF2B5EF4-FFF2-40B4-BE49-F238E27FC236}">
                <a16:creationId xmlns:a16="http://schemas.microsoft.com/office/drawing/2014/main" id="{FEFD43FA-6A4A-E1A4-D588-2EAB339E4BEB}"/>
              </a:ext>
            </a:extLst>
          </p:cNvPr>
          <p:cNvGrpSpPr/>
          <p:nvPr/>
        </p:nvGrpSpPr>
        <p:grpSpPr>
          <a:xfrm>
            <a:off x="2448970" y="2760971"/>
            <a:ext cx="2872902" cy="1189612"/>
            <a:chOff x="5518826" y="982899"/>
            <a:chExt cx="2872902" cy="1189612"/>
          </a:xfrm>
        </p:grpSpPr>
        <p:cxnSp>
          <p:nvCxnSpPr>
            <p:cNvPr id="9" name="直接箭头连接符 12">
              <a:extLst>
                <a:ext uri="{FF2B5EF4-FFF2-40B4-BE49-F238E27FC236}">
                  <a16:creationId xmlns:a16="http://schemas.microsoft.com/office/drawing/2014/main" id="{200048AF-B4F5-ACBE-C935-81EDE1A74696}"/>
                </a:ext>
              </a:extLst>
            </p:cNvPr>
            <p:cNvCxnSpPr/>
            <p:nvPr/>
          </p:nvCxnSpPr>
          <p:spPr>
            <a:xfrm>
              <a:off x="5518826" y="2172511"/>
              <a:ext cx="287290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13">
              <a:extLst>
                <a:ext uri="{FF2B5EF4-FFF2-40B4-BE49-F238E27FC236}">
                  <a16:creationId xmlns:a16="http://schemas.microsoft.com/office/drawing/2014/main" id="{F18642A4-F28A-BC49-1280-D2276752EFB5}"/>
                </a:ext>
              </a:extLst>
            </p:cNvPr>
            <p:cNvCxnSpPr>
              <a:cxnSpLocks/>
            </p:cNvCxnSpPr>
            <p:nvPr/>
          </p:nvCxnSpPr>
          <p:spPr>
            <a:xfrm flipV="1">
              <a:off x="5525312" y="982899"/>
              <a:ext cx="0" cy="11896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任意多边形: 形状 21">
            <a:extLst>
              <a:ext uri="{FF2B5EF4-FFF2-40B4-BE49-F238E27FC236}">
                <a16:creationId xmlns:a16="http://schemas.microsoft.com/office/drawing/2014/main" id="{FF486D9F-34D1-79A8-8DD2-4501C993CCCD}"/>
              </a:ext>
            </a:extLst>
          </p:cNvPr>
          <p:cNvSpPr/>
          <p:nvPr/>
        </p:nvSpPr>
        <p:spPr>
          <a:xfrm>
            <a:off x="2470735" y="811136"/>
            <a:ext cx="927476" cy="888213"/>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组合 27">
            <a:extLst>
              <a:ext uri="{FF2B5EF4-FFF2-40B4-BE49-F238E27FC236}">
                <a16:creationId xmlns:a16="http://schemas.microsoft.com/office/drawing/2014/main" id="{077DBE02-B044-67D1-ED9D-EC5A2FCE415D}"/>
              </a:ext>
            </a:extLst>
          </p:cNvPr>
          <p:cNvGrpSpPr/>
          <p:nvPr/>
        </p:nvGrpSpPr>
        <p:grpSpPr>
          <a:xfrm>
            <a:off x="3398215" y="992889"/>
            <a:ext cx="1979739" cy="831577"/>
            <a:chOff x="6321881" y="1427160"/>
            <a:chExt cx="1852903" cy="760417"/>
          </a:xfrm>
          <a:noFill/>
        </p:grpSpPr>
        <p:sp>
          <p:nvSpPr>
            <p:cNvPr id="13" name="任意多边形: 形状 24">
              <a:extLst>
                <a:ext uri="{FF2B5EF4-FFF2-40B4-BE49-F238E27FC236}">
                  <a16:creationId xmlns:a16="http://schemas.microsoft.com/office/drawing/2014/main" id="{F9FD813E-EF0E-FDE4-B474-963D6D60016B}"/>
                </a:ext>
              </a:extLst>
            </p:cNvPr>
            <p:cNvSpPr/>
            <p:nvPr/>
          </p:nvSpPr>
          <p:spPr>
            <a:xfrm>
              <a:off x="6906787" y="1427160"/>
              <a:ext cx="811677" cy="375181"/>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grp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任意多边形: 形状 25">
              <a:extLst>
                <a:ext uri="{FF2B5EF4-FFF2-40B4-BE49-F238E27FC236}">
                  <a16:creationId xmlns:a16="http://schemas.microsoft.com/office/drawing/2014/main" id="{F423391D-C254-A733-3113-193BCB8D9F8D}"/>
                </a:ext>
              </a:extLst>
            </p:cNvPr>
            <p:cNvSpPr/>
            <p:nvPr/>
          </p:nvSpPr>
          <p:spPr>
            <a:xfrm>
              <a:off x="6321881" y="1802341"/>
              <a:ext cx="582609" cy="385236"/>
            </a:xfrm>
            <a:custGeom>
              <a:avLst/>
              <a:gdLst>
                <a:gd name="connsiteX0" fmla="*/ 0 w 662152"/>
                <a:gd name="connsiteY0" fmla="*/ 110358 h 177965"/>
                <a:gd name="connsiteX1" fmla="*/ 331076 w 662152"/>
                <a:gd name="connsiteY1" fmla="*/ 173420 h 177965"/>
                <a:gd name="connsiteX2" fmla="*/ 662152 w 662152"/>
                <a:gd name="connsiteY2" fmla="*/ 0 h 177965"/>
              </a:gdLst>
              <a:ahLst/>
              <a:cxnLst>
                <a:cxn ang="0">
                  <a:pos x="connsiteX0" y="connsiteY0"/>
                </a:cxn>
                <a:cxn ang="0">
                  <a:pos x="connsiteX1" y="connsiteY1"/>
                </a:cxn>
                <a:cxn ang="0">
                  <a:pos x="connsiteX2" y="connsiteY2"/>
                </a:cxn>
              </a:cxnLst>
              <a:rect l="l" t="t" r="r" b="b"/>
              <a:pathLst>
                <a:path w="662152" h="177965">
                  <a:moveTo>
                    <a:pt x="0" y="110358"/>
                  </a:moveTo>
                  <a:cubicBezTo>
                    <a:pt x="110358" y="151085"/>
                    <a:pt x="220717" y="191813"/>
                    <a:pt x="331076" y="173420"/>
                  </a:cubicBezTo>
                  <a:cubicBezTo>
                    <a:pt x="441435" y="155027"/>
                    <a:pt x="551793" y="77513"/>
                    <a:pt x="662152" y="0"/>
                  </a:cubicBezTo>
                </a:path>
              </a:pathLst>
            </a:custGeom>
            <a:grp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任意多边形: 形状 26">
              <a:extLst>
                <a:ext uri="{FF2B5EF4-FFF2-40B4-BE49-F238E27FC236}">
                  <a16:creationId xmlns:a16="http://schemas.microsoft.com/office/drawing/2014/main" id="{277A2E43-147D-403B-F70E-AFCF876C6378}"/>
                </a:ext>
              </a:extLst>
            </p:cNvPr>
            <p:cNvSpPr/>
            <p:nvPr/>
          </p:nvSpPr>
          <p:spPr>
            <a:xfrm>
              <a:off x="7685546" y="1761486"/>
              <a:ext cx="489238" cy="218067"/>
            </a:xfrm>
            <a:custGeom>
              <a:avLst/>
              <a:gdLst>
                <a:gd name="connsiteX0" fmla="*/ 0 w 323193"/>
                <a:gd name="connsiteY0" fmla="*/ 0 h 165538"/>
                <a:gd name="connsiteX1" fmla="*/ 110359 w 323193"/>
                <a:gd name="connsiteY1" fmla="*/ 94593 h 165538"/>
                <a:gd name="connsiteX2" fmla="*/ 323193 w 323193"/>
                <a:gd name="connsiteY2" fmla="*/ 165538 h 165538"/>
              </a:gdLst>
              <a:ahLst/>
              <a:cxnLst>
                <a:cxn ang="0">
                  <a:pos x="connsiteX0" y="connsiteY0"/>
                </a:cxn>
                <a:cxn ang="0">
                  <a:pos x="connsiteX1" y="connsiteY1"/>
                </a:cxn>
                <a:cxn ang="0">
                  <a:pos x="connsiteX2" y="connsiteY2"/>
                </a:cxn>
              </a:cxnLst>
              <a:rect l="l" t="t" r="r" b="b"/>
              <a:pathLst>
                <a:path w="323193" h="165538">
                  <a:moveTo>
                    <a:pt x="0" y="0"/>
                  </a:moveTo>
                  <a:cubicBezTo>
                    <a:pt x="28246" y="33501"/>
                    <a:pt x="56493" y="67003"/>
                    <a:pt x="110359" y="94593"/>
                  </a:cubicBezTo>
                  <a:cubicBezTo>
                    <a:pt x="164225" y="122183"/>
                    <a:pt x="243709" y="143860"/>
                    <a:pt x="323193" y="165538"/>
                  </a:cubicBezTo>
                </a:path>
              </a:pathLst>
            </a:custGeom>
            <a:grp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文本框 10">
                <a:extLst>
                  <a:ext uri="{FF2B5EF4-FFF2-40B4-BE49-F238E27FC236}">
                    <a16:creationId xmlns:a16="http://schemas.microsoft.com/office/drawing/2014/main" id="{3BAFE01F-3ECE-8BAC-8345-7021089B1205}"/>
                  </a:ext>
                </a:extLst>
              </p:cNvPr>
              <p:cNvSpPr txBox="1"/>
              <p:nvPr/>
            </p:nvSpPr>
            <p:spPr>
              <a:xfrm>
                <a:off x="5440644" y="3796694"/>
                <a:ext cx="590587" cy="307777"/>
              </a:xfrm>
              <a:prstGeom prst="rect">
                <a:avLst/>
              </a:prstGeom>
              <a:noFill/>
            </p:spPr>
            <p:txBody>
              <a:bodyPr wrap="square" rtlCol="0">
                <a:spAutoFit/>
              </a:bodyPr>
              <a:lstStyle/>
              <a:p>
                <a:r>
                  <a:rPr lang="en-US" dirty="0"/>
                  <a:t>P (</a:t>
                </a: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𝑦</m:t>
                        </m:r>
                      </m:e>
                    </m:acc>
                  </m:oMath>
                </a14:m>
                <a:r>
                  <a:rPr lang="en-US" dirty="0"/>
                  <a:t>)</a:t>
                </a:r>
              </a:p>
            </p:txBody>
          </p:sp>
        </mc:Choice>
        <mc:Fallback xmlns="">
          <p:sp>
            <p:nvSpPr>
              <p:cNvPr id="16" name="文本框 10">
                <a:extLst>
                  <a:ext uri="{FF2B5EF4-FFF2-40B4-BE49-F238E27FC236}">
                    <a16:creationId xmlns:a16="http://schemas.microsoft.com/office/drawing/2014/main" id="{3BAFE01F-3ECE-8BAC-8345-7021089B1205}"/>
                  </a:ext>
                </a:extLst>
              </p:cNvPr>
              <p:cNvSpPr txBox="1">
                <a:spLocks noRot="1" noChangeAspect="1" noMove="1" noResize="1" noEditPoints="1" noAdjustHandles="1" noChangeArrowheads="1" noChangeShapeType="1" noTextEdit="1"/>
              </p:cNvSpPr>
              <p:nvPr/>
            </p:nvSpPr>
            <p:spPr>
              <a:xfrm>
                <a:off x="5440644" y="3796694"/>
                <a:ext cx="590587" cy="307777"/>
              </a:xfrm>
              <a:prstGeom prst="rect">
                <a:avLst/>
              </a:prstGeom>
              <a:blipFill>
                <a:blip r:embed="rId2"/>
                <a:stretch>
                  <a:fillRect l="-3093" t="-4000" r="-18557" b="-20000"/>
                </a:stretch>
              </a:blipFill>
            </p:spPr>
            <p:txBody>
              <a:bodyPr/>
              <a:lstStyle/>
              <a:p>
                <a:r>
                  <a:rPr lang="zh-CN" altLang="en-US">
                    <a:noFill/>
                  </a:rPr>
                  <a:t> </a:t>
                </a:r>
              </a:p>
            </p:txBody>
          </p:sp>
        </mc:Fallback>
      </mc:AlternateContent>
      <p:sp>
        <p:nvSpPr>
          <p:cNvPr id="17" name="任意多边形: 形状 21">
            <a:extLst>
              <a:ext uri="{FF2B5EF4-FFF2-40B4-BE49-F238E27FC236}">
                <a16:creationId xmlns:a16="http://schemas.microsoft.com/office/drawing/2014/main" id="{4902B4D9-EDAD-7D86-6591-86B104496FAC}"/>
              </a:ext>
            </a:extLst>
          </p:cNvPr>
          <p:cNvSpPr/>
          <p:nvPr/>
        </p:nvSpPr>
        <p:spPr>
          <a:xfrm>
            <a:off x="2455455" y="2967402"/>
            <a:ext cx="976525" cy="371898"/>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组合 27">
            <a:extLst>
              <a:ext uri="{FF2B5EF4-FFF2-40B4-BE49-F238E27FC236}">
                <a16:creationId xmlns:a16="http://schemas.microsoft.com/office/drawing/2014/main" id="{C7BDC45A-0D0F-E3A6-3873-C47DDF308CBC}"/>
              </a:ext>
            </a:extLst>
          </p:cNvPr>
          <p:cNvGrpSpPr/>
          <p:nvPr/>
        </p:nvGrpSpPr>
        <p:grpSpPr>
          <a:xfrm>
            <a:off x="3430424" y="2923226"/>
            <a:ext cx="1982698" cy="467301"/>
            <a:chOff x="5387856" y="1062658"/>
            <a:chExt cx="2214909" cy="663679"/>
          </a:xfrm>
        </p:grpSpPr>
        <p:sp>
          <p:nvSpPr>
            <p:cNvPr id="19" name="任意多边形: 形状 24">
              <a:extLst>
                <a:ext uri="{FF2B5EF4-FFF2-40B4-BE49-F238E27FC236}">
                  <a16:creationId xmlns:a16="http://schemas.microsoft.com/office/drawing/2014/main" id="{49DEC7B0-24DB-F1FB-9221-0442D68FD5B6}"/>
                </a:ext>
              </a:extLst>
            </p:cNvPr>
            <p:cNvSpPr/>
            <p:nvPr/>
          </p:nvSpPr>
          <p:spPr>
            <a:xfrm>
              <a:off x="6042505" y="1062658"/>
              <a:ext cx="1133939" cy="412506"/>
            </a:xfrm>
            <a:custGeom>
              <a:avLst/>
              <a:gdLst>
                <a:gd name="connsiteX0" fmla="*/ 0 w 693906"/>
                <a:gd name="connsiteY0" fmla="*/ 894975 h 894975"/>
                <a:gd name="connsiteX1" fmla="*/ 330740 w 693906"/>
                <a:gd name="connsiteY1" fmla="*/ 31 h 894975"/>
                <a:gd name="connsiteX2" fmla="*/ 693906 w 693906"/>
                <a:gd name="connsiteY2" fmla="*/ 862550 h 894975"/>
              </a:gdLst>
              <a:ahLst/>
              <a:cxnLst>
                <a:cxn ang="0">
                  <a:pos x="connsiteX0" y="connsiteY0"/>
                </a:cxn>
                <a:cxn ang="0">
                  <a:pos x="connsiteX1" y="connsiteY1"/>
                </a:cxn>
                <a:cxn ang="0">
                  <a:pos x="connsiteX2" y="connsiteY2"/>
                </a:cxn>
              </a:cxnLst>
              <a:rect l="l" t="t" r="r" b="b"/>
              <a:pathLst>
                <a:path w="693906" h="894975">
                  <a:moveTo>
                    <a:pt x="0" y="894975"/>
                  </a:moveTo>
                  <a:cubicBezTo>
                    <a:pt x="107544" y="450205"/>
                    <a:pt x="215089" y="5435"/>
                    <a:pt x="330740" y="31"/>
                  </a:cubicBezTo>
                  <a:cubicBezTo>
                    <a:pt x="446391" y="-5373"/>
                    <a:pt x="617166" y="696099"/>
                    <a:pt x="693906" y="86255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任意多边形: 形状 25">
              <a:extLst>
                <a:ext uri="{FF2B5EF4-FFF2-40B4-BE49-F238E27FC236}">
                  <a16:creationId xmlns:a16="http://schemas.microsoft.com/office/drawing/2014/main" id="{FDFECBA0-70DF-B169-EC52-11FB00DABC29}"/>
                </a:ext>
              </a:extLst>
            </p:cNvPr>
            <p:cNvSpPr/>
            <p:nvPr/>
          </p:nvSpPr>
          <p:spPr>
            <a:xfrm>
              <a:off x="5387856" y="1468454"/>
              <a:ext cx="662152" cy="257883"/>
            </a:xfrm>
            <a:custGeom>
              <a:avLst/>
              <a:gdLst>
                <a:gd name="connsiteX0" fmla="*/ 0 w 662152"/>
                <a:gd name="connsiteY0" fmla="*/ 110358 h 177965"/>
                <a:gd name="connsiteX1" fmla="*/ 331076 w 662152"/>
                <a:gd name="connsiteY1" fmla="*/ 173420 h 177965"/>
                <a:gd name="connsiteX2" fmla="*/ 662152 w 662152"/>
                <a:gd name="connsiteY2" fmla="*/ 0 h 177965"/>
              </a:gdLst>
              <a:ahLst/>
              <a:cxnLst>
                <a:cxn ang="0">
                  <a:pos x="connsiteX0" y="connsiteY0"/>
                </a:cxn>
                <a:cxn ang="0">
                  <a:pos x="connsiteX1" y="connsiteY1"/>
                </a:cxn>
                <a:cxn ang="0">
                  <a:pos x="connsiteX2" y="connsiteY2"/>
                </a:cxn>
              </a:cxnLst>
              <a:rect l="l" t="t" r="r" b="b"/>
              <a:pathLst>
                <a:path w="662152" h="177965">
                  <a:moveTo>
                    <a:pt x="0" y="110358"/>
                  </a:moveTo>
                  <a:cubicBezTo>
                    <a:pt x="110358" y="151085"/>
                    <a:pt x="220717" y="191813"/>
                    <a:pt x="331076" y="173420"/>
                  </a:cubicBezTo>
                  <a:cubicBezTo>
                    <a:pt x="441435" y="155027"/>
                    <a:pt x="551793" y="77513"/>
                    <a:pt x="662152" y="0"/>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任意多边形: 形状 26">
              <a:extLst>
                <a:ext uri="{FF2B5EF4-FFF2-40B4-BE49-F238E27FC236}">
                  <a16:creationId xmlns:a16="http://schemas.microsoft.com/office/drawing/2014/main" id="{41FCC26C-9B64-C4C4-D91B-42DD4D06B326}"/>
                </a:ext>
              </a:extLst>
            </p:cNvPr>
            <p:cNvSpPr/>
            <p:nvPr/>
          </p:nvSpPr>
          <p:spPr>
            <a:xfrm>
              <a:off x="7176445" y="1468454"/>
              <a:ext cx="426320" cy="161409"/>
            </a:xfrm>
            <a:custGeom>
              <a:avLst/>
              <a:gdLst>
                <a:gd name="connsiteX0" fmla="*/ 0 w 323193"/>
                <a:gd name="connsiteY0" fmla="*/ 0 h 165538"/>
                <a:gd name="connsiteX1" fmla="*/ 110359 w 323193"/>
                <a:gd name="connsiteY1" fmla="*/ 94593 h 165538"/>
                <a:gd name="connsiteX2" fmla="*/ 323193 w 323193"/>
                <a:gd name="connsiteY2" fmla="*/ 165538 h 165538"/>
              </a:gdLst>
              <a:ahLst/>
              <a:cxnLst>
                <a:cxn ang="0">
                  <a:pos x="connsiteX0" y="connsiteY0"/>
                </a:cxn>
                <a:cxn ang="0">
                  <a:pos x="connsiteX1" y="connsiteY1"/>
                </a:cxn>
                <a:cxn ang="0">
                  <a:pos x="connsiteX2" y="connsiteY2"/>
                </a:cxn>
              </a:cxnLst>
              <a:rect l="l" t="t" r="r" b="b"/>
              <a:pathLst>
                <a:path w="323193" h="165538">
                  <a:moveTo>
                    <a:pt x="0" y="0"/>
                  </a:moveTo>
                  <a:cubicBezTo>
                    <a:pt x="28246" y="33501"/>
                    <a:pt x="56493" y="67003"/>
                    <a:pt x="110359" y="94593"/>
                  </a:cubicBezTo>
                  <a:cubicBezTo>
                    <a:pt x="164225" y="122183"/>
                    <a:pt x="243709" y="143860"/>
                    <a:pt x="323193" y="165538"/>
                  </a:cubicBezTo>
                </a:path>
              </a:pathLst>
            </a:cu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Arrow: Down 21">
            <a:extLst>
              <a:ext uri="{FF2B5EF4-FFF2-40B4-BE49-F238E27FC236}">
                <a16:creationId xmlns:a16="http://schemas.microsoft.com/office/drawing/2014/main" id="{DB58A661-1006-7532-CB5E-9E5883EE1514}"/>
              </a:ext>
            </a:extLst>
          </p:cNvPr>
          <p:cNvSpPr/>
          <p:nvPr/>
        </p:nvSpPr>
        <p:spPr>
          <a:xfrm>
            <a:off x="3666392" y="2224454"/>
            <a:ext cx="281354" cy="3365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圆角 3">
            <a:extLst>
              <a:ext uri="{FF2B5EF4-FFF2-40B4-BE49-F238E27FC236}">
                <a16:creationId xmlns:a16="http://schemas.microsoft.com/office/drawing/2014/main" id="{5DC1501A-BA0E-8EAE-4806-AE41C1B69B29}"/>
              </a:ext>
            </a:extLst>
          </p:cNvPr>
          <p:cNvSpPr/>
          <p:nvPr/>
        </p:nvSpPr>
        <p:spPr>
          <a:xfrm>
            <a:off x="3614924" y="1037096"/>
            <a:ext cx="89526" cy="3139237"/>
          </a:xfrm>
          <a:prstGeom prst="round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2B05A5-6A49-28DD-3733-BB49C9A8380D}"/>
              </a:ext>
            </a:extLst>
          </p:cNvPr>
          <p:cNvSpPr txBox="1"/>
          <p:nvPr/>
        </p:nvSpPr>
        <p:spPr>
          <a:xfrm>
            <a:off x="4062998" y="2284644"/>
            <a:ext cx="844062" cy="246221"/>
          </a:xfrm>
          <a:prstGeom prst="rect">
            <a:avLst/>
          </a:prstGeom>
          <a:noFill/>
        </p:spPr>
        <p:txBody>
          <a:bodyPr wrap="square" rtlCol="0">
            <a:spAutoFit/>
          </a:bodyPr>
          <a:lstStyle/>
          <a:p>
            <a:r>
              <a:rPr lang="en-US" altLang="zh-CN" sz="1000" dirty="0"/>
              <a:t>reweighting</a:t>
            </a:r>
            <a:endParaRPr lang="zh-CN" altLang="en-US" sz="1000" dirty="0"/>
          </a:p>
        </p:txBody>
      </p:sp>
    </p:spTree>
    <p:extLst>
      <p:ext uri="{BB962C8B-B14F-4D97-AF65-F5344CB8AC3E}">
        <p14:creationId xmlns:p14="http://schemas.microsoft.com/office/powerpoint/2010/main" val="280576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1F473A96-3A2A-43BD-805B-DF118DEE63FF}"/>
              </a:ext>
            </a:extLst>
          </p:cNvPr>
          <p:cNvGraphicFramePr>
            <a:graphicFrameLocks noChangeAspect="1"/>
          </p:cNvGraphicFramePr>
          <p:nvPr>
            <p:custDataLst>
              <p:tags r:id="rId2"/>
            </p:custDataLst>
            <p:extLst>
              <p:ext uri="{D42A27DB-BD31-4B8C-83A1-F6EECF244321}">
                <p14:modId xmlns:p14="http://schemas.microsoft.com/office/powerpoint/2010/main" val="3941711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26" imgH="426" progId="TCLayout.ActiveDocument.1">
                  <p:embed/>
                </p:oleObj>
              </mc:Choice>
              <mc:Fallback>
                <p:oleObj name="think-cell 幻灯片" r:id="rId7" imgW="426" imgH="42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0" name="Google Shape;80;p16"/>
              <p:cNvSpPr txBox="1">
                <a:spLocks noGrp="1"/>
              </p:cNvSpPr>
              <p:nvPr>
                <p:ph type="title" idx="4294967295"/>
              </p:nvPr>
            </p:nvSpPr>
            <p:spPr>
              <a:xfrm>
                <a:off x="288751" y="256082"/>
                <a:ext cx="852170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2400" dirty="0">
                    <a:latin typeface="Arial" panose="020B0604020202020204" pitchFamily="34" charset="0"/>
                    <a:cs typeface="Arial" panose="020B0604020202020204" pitchFamily="34" charset="0"/>
                    <a:sym typeface="Arial" panose="020B0604020202020204" pitchFamily="34" charset="0"/>
                  </a:rPr>
                  <a:t>Method</a:t>
                </a:r>
                <a:r>
                  <a:rPr lang="en-US" altLang="zh-CN" sz="2400" dirty="0">
                    <a:latin typeface="Arial" panose="020B0604020202020204" pitchFamily="34" charset="0"/>
                    <a:cs typeface="Arial" panose="020B0604020202020204" pitchFamily="34" charset="0"/>
                    <a:sym typeface="Arial" panose="020B0604020202020204" pitchFamily="34" charset="0"/>
                  </a:rPr>
                  <a:t> (L</a:t>
                </a:r>
                <a:r>
                  <a:rPr lang="zh-CN" sz="2400" dirty="0">
                    <a:latin typeface="Arial" panose="020B0604020202020204" pitchFamily="34" charset="0"/>
                    <a:cs typeface="Arial" panose="020B0604020202020204" pitchFamily="34" charset="0"/>
                    <a:sym typeface="Arial" panose="020B0604020202020204" pitchFamily="34" charset="0"/>
                  </a:rPr>
                  <a:t>abel </a:t>
                </a:r>
                <a:r>
                  <a:rPr lang="en-US" altLang="zh-CN" sz="2400" dirty="0">
                    <a:latin typeface="Arial" panose="020B0604020202020204" pitchFamily="34" charset="0"/>
                    <a:cs typeface="Arial" panose="020B0604020202020204" pitchFamily="34" charset="0"/>
                    <a:sym typeface="Arial" panose="020B0604020202020204" pitchFamily="34" charset="0"/>
                  </a:rPr>
                  <a:t>S</a:t>
                </a:r>
                <a:r>
                  <a:rPr lang="zh-CN" sz="2400" dirty="0">
                    <a:latin typeface="Arial" panose="020B0604020202020204" pitchFamily="34" charset="0"/>
                    <a:cs typeface="Arial" panose="020B0604020202020204" pitchFamily="34" charset="0"/>
                    <a:sym typeface="Arial" panose="020B0604020202020204" pitchFamily="34" charset="0"/>
                  </a:rPr>
                  <a:t>pace</a:t>
                </a:r>
                <a:r>
                  <a:rPr lang="en-US" altLang="zh-CN" sz="2400" dirty="0">
                    <a:latin typeface="Arial" panose="020B0604020202020204" pitchFamily="34" charset="0"/>
                    <a:cs typeface="Arial" panose="020B0604020202020204" pitchFamily="34" charset="0"/>
                    <a:sym typeface="Arial" panose="020B0604020202020204" pitchFamily="34" charset="0"/>
                  </a:rPr>
                  <a:t>): Constructing </a:t>
                </a:r>
                <a14:m>
                  <m:oMath xmlns:m="http://schemas.openxmlformats.org/officeDocument/2006/math">
                    <m:r>
                      <a:rPr lang="en-US" altLang="zh-CN" sz="2400" b="1" i="1" smtClean="0">
                        <a:latin typeface="Cambria Math" panose="02040503050406030204" pitchFamily="18" charset="0"/>
                        <a:cs typeface="Arial" panose="020B0604020202020204" pitchFamily="34" charset="0"/>
                        <a:sym typeface="Arial" panose="020B0604020202020204" pitchFamily="34" charset="0"/>
                      </a:rPr>
                      <m:t>𝒑</m:t>
                    </m:r>
                    <m:r>
                      <a:rPr lang="en-US" altLang="zh-CN" sz="2400" b="1" i="1" smtClean="0">
                        <a:latin typeface="Cambria Math" panose="02040503050406030204" pitchFamily="18" charset="0"/>
                        <a:cs typeface="Arial" panose="020B0604020202020204" pitchFamily="34" charset="0"/>
                        <a:sym typeface="Arial" panose="020B0604020202020204" pitchFamily="34" charset="0"/>
                      </a:rPr>
                      <m:t>(</m:t>
                    </m:r>
                    <m:sSub>
                      <m:sSubPr>
                        <m:ctrlPr>
                          <a:rPr lang="en-US" altLang="zh-CN" sz="2400" b="1" i="1" smtClean="0">
                            <a:latin typeface="Cambria Math" panose="02040503050406030204" pitchFamily="18" charset="0"/>
                            <a:cs typeface="Arial" panose="020B0604020202020204" pitchFamily="34" charset="0"/>
                            <a:sym typeface="Arial" panose="020B0604020202020204" pitchFamily="34" charset="0"/>
                          </a:rPr>
                        </m:ctrlPr>
                      </m:sSubPr>
                      <m:e>
                        <m:r>
                          <a:rPr lang="en-US" altLang="zh-CN" sz="2400" b="1" i="1" smtClean="0">
                            <a:latin typeface="Cambria Math" panose="02040503050406030204" pitchFamily="18" charset="0"/>
                            <a:cs typeface="Arial" panose="020B0604020202020204" pitchFamily="34" charset="0"/>
                            <a:sym typeface="Arial" panose="020B0604020202020204" pitchFamily="34" charset="0"/>
                          </a:rPr>
                          <m:t>𝒚</m:t>
                        </m:r>
                      </m:e>
                      <m:sub>
                        <m:r>
                          <a:rPr lang="en-US" altLang="zh-CN" sz="2400" b="1" i="1" smtClean="0">
                            <a:latin typeface="Cambria Math" panose="02040503050406030204" pitchFamily="18" charset="0"/>
                            <a:cs typeface="Arial" panose="020B0604020202020204" pitchFamily="34" charset="0"/>
                            <a:sym typeface="Arial" panose="020B0604020202020204" pitchFamily="34" charset="0"/>
                          </a:rPr>
                          <m:t>𝒊</m:t>
                        </m:r>
                      </m:sub>
                    </m:sSub>
                    <m:r>
                      <a:rPr lang="en-US" altLang="zh-CN" sz="2400" b="1" i="1" smtClean="0">
                        <a:latin typeface="Cambria Math" panose="02040503050406030204" pitchFamily="18" charset="0"/>
                        <a:cs typeface="Arial" panose="020B0604020202020204" pitchFamily="34" charset="0"/>
                        <a:sym typeface="Arial" panose="020B0604020202020204" pitchFamily="34" charset="0"/>
                      </a:rPr>
                      <m:t>|</m:t>
                    </m:r>
                    <m:sSub>
                      <m:sSubPr>
                        <m:ctrlPr>
                          <a:rPr lang="en-US" altLang="zh-CN" sz="2400" b="1" i="1" smtClean="0">
                            <a:latin typeface="Cambria Math" panose="02040503050406030204" pitchFamily="18" charset="0"/>
                            <a:cs typeface="Arial" panose="020B0604020202020204" pitchFamily="34" charset="0"/>
                            <a:sym typeface="Arial" panose="020B0604020202020204" pitchFamily="34" charset="0"/>
                          </a:rPr>
                        </m:ctrlPr>
                      </m:sSubPr>
                      <m:e>
                        <m:r>
                          <a:rPr lang="en-US" altLang="zh-CN" sz="2400" b="1" i="1" smtClean="0">
                            <a:latin typeface="Cambria Math" panose="02040503050406030204" pitchFamily="18" charset="0"/>
                            <a:cs typeface="Arial" panose="020B0604020202020204" pitchFamily="34" charset="0"/>
                            <a:sym typeface="Arial" panose="020B0604020202020204" pitchFamily="34" charset="0"/>
                          </a:rPr>
                          <m:t>𝒛</m:t>
                        </m:r>
                      </m:e>
                      <m:sub>
                        <m:r>
                          <a:rPr lang="en-US" altLang="zh-CN" sz="2400" b="1" i="1" smtClean="0">
                            <a:latin typeface="Cambria Math" panose="02040503050406030204" pitchFamily="18" charset="0"/>
                            <a:cs typeface="Arial" panose="020B0604020202020204" pitchFamily="34" charset="0"/>
                            <a:sym typeface="Arial" panose="020B0604020202020204" pitchFamily="34" charset="0"/>
                          </a:rPr>
                          <m:t>𝒊</m:t>
                        </m:r>
                      </m:sub>
                    </m:sSub>
                    <m:r>
                      <a:rPr lang="en-US" altLang="zh-CN" sz="2400" b="1" i="1" smtClean="0">
                        <a:latin typeface="Cambria Math" panose="02040503050406030204" pitchFamily="18" charset="0"/>
                        <a:cs typeface="Arial" panose="020B0604020202020204" pitchFamily="34" charset="0"/>
                        <a:sym typeface="Arial" panose="020B0604020202020204" pitchFamily="34" charset="0"/>
                      </a:rPr>
                      <m:t>)</m:t>
                    </m:r>
                  </m:oMath>
                </a14:m>
                <a:endParaRPr sz="2400" dirty="0">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80" name="Google Shape;80;p16"/>
              <p:cNvSpPr txBox="1">
                <a:spLocks noGrp="1" noRot="1" noChangeAspect="1" noMove="1" noResize="1" noEditPoints="1" noAdjustHandles="1" noChangeArrowheads="1" noChangeShapeType="1" noTextEdit="1"/>
              </p:cNvSpPr>
              <p:nvPr>
                <p:ph type="title" idx="4294967295"/>
              </p:nvPr>
            </p:nvSpPr>
            <p:spPr>
              <a:xfrm>
                <a:off x="288751" y="256082"/>
                <a:ext cx="8521700" cy="573088"/>
              </a:xfrm>
              <a:prstGeom prst="rect">
                <a:avLst/>
              </a:prstGeom>
              <a:blipFill>
                <a:blip r:embed="rId9"/>
                <a:stretch>
                  <a:fillRect l="-1073" t="-5319" b="-74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805F0C8-3F67-CAC2-ADF9-6DD717BFA8DB}"/>
                  </a:ext>
                </a:extLst>
              </p:cNvPr>
              <p:cNvSpPr txBox="1"/>
              <p:nvPr/>
            </p:nvSpPr>
            <p:spPr>
              <a:xfrm>
                <a:off x="704394" y="2437434"/>
                <a:ext cx="446887" cy="461665"/>
              </a:xfrm>
              <a:prstGeom prst="rect">
                <a:avLst/>
              </a:prstGeom>
              <a:noFill/>
            </p:spPr>
            <p:txBody>
              <a:bodyPr wrap="square" rtlCol="0" anchor="ctr">
                <a:spAutoFit/>
              </a:bodyPr>
              <a:lstStyle/>
              <a:p>
                <a:pPr algn="dist"/>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𝑧</m:t>
                      </m:r>
                    </m:oMath>
                  </m:oMathPara>
                </a14:m>
                <a:endParaRPr lang="en-US" sz="2400" dirty="0">
                  <a:latin typeface="Amasis MT Pro" panose="020B0604020202020204" pitchFamily="18" charset="0"/>
                </a:endParaRPr>
              </a:p>
            </p:txBody>
          </p:sp>
        </mc:Choice>
        <mc:Fallback xmlns="">
          <p:sp>
            <p:nvSpPr>
              <p:cNvPr id="4" name="文本框 3">
                <a:extLst>
                  <a:ext uri="{FF2B5EF4-FFF2-40B4-BE49-F238E27FC236}">
                    <a16:creationId xmlns:a16="http://schemas.microsoft.com/office/drawing/2014/main" id="{1805F0C8-3F67-CAC2-ADF9-6DD717BFA8DB}"/>
                  </a:ext>
                </a:extLst>
              </p:cNvPr>
              <p:cNvSpPr txBox="1">
                <a:spLocks noRot="1" noChangeAspect="1" noMove="1" noResize="1" noEditPoints="1" noAdjustHandles="1" noChangeArrowheads="1" noChangeShapeType="1" noTextEdit="1"/>
              </p:cNvSpPr>
              <p:nvPr/>
            </p:nvSpPr>
            <p:spPr>
              <a:xfrm>
                <a:off x="704394" y="2437434"/>
                <a:ext cx="446887" cy="461665"/>
              </a:xfrm>
              <a:prstGeom prst="rect">
                <a:avLst/>
              </a:prstGeom>
              <a:blipFill>
                <a:blip r:embed="rId10"/>
                <a:stretch>
                  <a:fillRect/>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14E57536-ED52-8DE6-9502-CFB12F67A756}"/>
              </a:ext>
            </a:extLst>
          </p:cNvPr>
          <p:cNvSpPr/>
          <p:nvPr/>
        </p:nvSpPr>
        <p:spPr>
          <a:xfrm>
            <a:off x="1354412" y="1388788"/>
            <a:ext cx="446887" cy="2558958"/>
          </a:xfrm>
          <a:prstGeom prst="rect">
            <a:avLst/>
          </a:prstGeom>
          <a:gradFill>
            <a:gsLst>
              <a:gs pos="0">
                <a:schemeClr val="accent1">
                  <a:lumMod val="5000"/>
                  <a:lumOff val="95000"/>
                </a:schemeClr>
              </a:gs>
              <a:gs pos="100000">
                <a:schemeClr val="accent1">
                  <a:lumMod val="45000"/>
                  <a:lumOff val="55000"/>
                </a:schemeClr>
              </a:gs>
              <a:gs pos="72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6EEFD155-BA63-B964-B1AE-7DE5FA2CC583}"/>
              </a:ext>
            </a:extLst>
          </p:cNvPr>
          <p:cNvSpPr txBox="1"/>
          <p:nvPr/>
        </p:nvSpPr>
        <p:spPr>
          <a:xfrm>
            <a:off x="860524" y="1030688"/>
            <a:ext cx="1434662" cy="307777"/>
          </a:xfrm>
          <a:prstGeom prst="rect">
            <a:avLst/>
          </a:prstGeom>
          <a:noFill/>
        </p:spPr>
        <p:txBody>
          <a:bodyPr wrap="square" rtlCol="0">
            <a:spAutoFit/>
          </a:bodyPr>
          <a:lstStyle/>
          <a:p>
            <a:pPr algn="ctr"/>
            <a:r>
              <a:rPr lang="en-US" i="1" dirty="0"/>
              <a:t>Last layer</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3990465-3C26-FE0E-2619-9BE33D0764D5}"/>
                  </a:ext>
                </a:extLst>
              </p:cNvPr>
              <p:cNvSpPr txBox="1"/>
              <p:nvPr/>
            </p:nvSpPr>
            <p:spPr>
              <a:xfrm>
                <a:off x="3888510" y="1338465"/>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oMath>
                  </m:oMathPara>
                </a14:m>
                <a:endParaRPr lang="en-US" sz="2400" dirty="0">
                  <a:latin typeface="Amasis MT Pro" panose="020B0604020202020204" pitchFamily="18" charset="0"/>
                </a:endParaRPr>
              </a:p>
            </p:txBody>
          </p:sp>
        </mc:Choice>
        <mc:Fallback xmlns="">
          <p:sp>
            <p:nvSpPr>
              <p:cNvPr id="7" name="文本框 6">
                <a:extLst>
                  <a:ext uri="{FF2B5EF4-FFF2-40B4-BE49-F238E27FC236}">
                    <a16:creationId xmlns:a16="http://schemas.microsoft.com/office/drawing/2014/main" id="{53990465-3C26-FE0E-2619-9BE33D0764D5}"/>
                  </a:ext>
                </a:extLst>
              </p:cNvPr>
              <p:cNvSpPr txBox="1">
                <a:spLocks noRot="1" noChangeAspect="1" noMove="1" noResize="1" noEditPoints="1" noAdjustHandles="1" noChangeArrowheads="1" noChangeShapeType="1" noTextEdit="1"/>
              </p:cNvSpPr>
              <p:nvPr/>
            </p:nvSpPr>
            <p:spPr>
              <a:xfrm>
                <a:off x="3888510" y="1338465"/>
                <a:ext cx="446887" cy="461665"/>
              </a:xfrm>
              <a:prstGeom prst="rect">
                <a:avLst/>
              </a:prstGeom>
              <a:blipFill>
                <a:blip r:embed="rId11"/>
                <a:stretch>
                  <a:fillRect l="-1370" b="-1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5B16BE9-324F-6AB9-6B93-334816D3FD55}"/>
                  </a:ext>
                </a:extLst>
              </p:cNvPr>
              <p:cNvSpPr txBox="1"/>
              <p:nvPr/>
            </p:nvSpPr>
            <p:spPr>
              <a:xfrm>
                <a:off x="3888510" y="2024904"/>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𝜈</m:t>
                      </m:r>
                    </m:oMath>
                  </m:oMathPara>
                </a14:m>
                <a:endParaRPr lang="en-US" sz="2400" dirty="0">
                  <a:latin typeface="Amasis MT Pro" panose="020B0604020202020204" pitchFamily="18" charset="0"/>
                </a:endParaRPr>
              </a:p>
            </p:txBody>
          </p:sp>
        </mc:Choice>
        <mc:Fallback xmlns="">
          <p:sp>
            <p:nvSpPr>
              <p:cNvPr id="8" name="文本框 7">
                <a:extLst>
                  <a:ext uri="{FF2B5EF4-FFF2-40B4-BE49-F238E27FC236}">
                    <a16:creationId xmlns:a16="http://schemas.microsoft.com/office/drawing/2014/main" id="{E5B16BE9-324F-6AB9-6B93-334816D3FD55}"/>
                  </a:ext>
                </a:extLst>
              </p:cNvPr>
              <p:cNvSpPr txBox="1">
                <a:spLocks noRot="1" noChangeAspect="1" noMove="1" noResize="1" noEditPoints="1" noAdjustHandles="1" noChangeArrowheads="1" noChangeShapeType="1" noTextEdit="1"/>
              </p:cNvSpPr>
              <p:nvPr/>
            </p:nvSpPr>
            <p:spPr>
              <a:xfrm>
                <a:off x="3888510" y="2024904"/>
                <a:ext cx="446887"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06C3FE5-9AD8-613D-DE1F-EF30B1B82904}"/>
                  </a:ext>
                </a:extLst>
              </p:cNvPr>
              <p:cNvSpPr txBox="1"/>
              <p:nvPr/>
            </p:nvSpPr>
            <p:spPr>
              <a:xfrm>
                <a:off x="3888510" y="2775638"/>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𝛼</m:t>
                      </m:r>
                    </m:oMath>
                  </m:oMathPara>
                </a14:m>
                <a:endParaRPr lang="en-US" sz="2400" dirty="0">
                  <a:latin typeface="Amasis MT Pro" panose="020B0604020202020204" pitchFamily="18" charset="0"/>
                </a:endParaRPr>
              </a:p>
            </p:txBody>
          </p:sp>
        </mc:Choice>
        <mc:Fallback xmlns="">
          <p:sp>
            <p:nvSpPr>
              <p:cNvPr id="9" name="文本框 8">
                <a:extLst>
                  <a:ext uri="{FF2B5EF4-FFF2-40B4-BE49-F238E27FC236}">
                    <a16:creationId xmlns:a16="http://schemas.microsoft.com/office/drawing/2014/main" id="{106C3FE5-9AD8-613D-DE1F-EF30B1B82904}"/>
                  </a:ext>
                </a:extLst>
              </p:cNvPr>
              <p:cNvSpPr txBox="1">
                <a:spLocks noRot="1" noChangeAspect="1" noMove="1" noResize="1" noEditPoints="1" noAdjustHandles="1" noChangeArrowheads="1" noChangeShapeType="1" noTextEdit="1"/>
              </p:cNvSpPr>
              <p:nvPr/>
            </p:nvSpPr>
            <p:spPr>
              <a:xfrm>
                <a:off x="3888510" y="2775638"/>
                <a:ext cx="446887"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7271139-CD5A-A29A-E4D9-D29A49F97B94}"/>
                  </a:ext>
                </a:extLst>
              </p:cNvPr>
              <p:cNvSpPr txBox="1"/>
              <p:nvPr/>
            </p:nvSpPr>
            <p:spPr>
              <a:xfrm>
                <a:off x="3888510" y="3678057"/>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𝛽</m:t>
                      </m:r>
                    </m:oMath>
                  </m:oMathPara>
                </a14:m>
                <a:endParaRPr lang="en-US" sz="2400" dirty="0">
                  <a:latin typeface="Amasis MT Pro" panose="020B0604020202020204" pitchFamily="18" charset="0"/>
                </a:endParaRPr>
              </a:p>
            </p:txBody>
          </p:sp>
        </mc:Choice>
        <mc:Fallback xmlns="">
          <p:sp>
            <p:nvSpPr>
              <p:cNvPr id="10" name="文本框 9">
                <a:extLst>
                  <a:ext uri="{FF2B5EF4-FFF2-40B4-BE49-F238E27FC236}">
                    <a16:creationId xmlns:a16="http://schemas.microsoft.com/office/drawing/2014/main" id="{57271139-CD5A-A29A-E4D9-D29A49F97B94}"/>
                  </a:ext>
                </a:extLst>
              </p:cNvPr>
              <p:cNvSpPr txBox="1">
                <a:spLocks noRot="1" noChangeAspect="1" noMove="1" noResize="1" noEditPoints="1" noAdjustHandles="1" noChangeArrowheads="1" noChangeShapeType="1" noTextEdit="1"/>
              </p:cNvSpPr>
              <p:nvPr/>
            </p:nvSpPr>
            <p:spPr>
              <a:xfrm>
                <a:off x="3888510" y="3678057"/>
                <a:ext cx="446887" cy="461665"/>
              </a:xfrm>
              <a:prstGeom prst="rect">
                <a:avLst/>
              </a:prstGeom>
              <a:blipFill>
                <a:blip r:embed="rId14"/>
                <a:stretch>
                  <a:fillRect l="-12329"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6">
                <a:extLst>
                  <a:ext uri="{FF2B5EF4-FFF2-40B4-BE49-F238E27FC236}">
                    <a16:creationId xmlns:a16="http://schemas.microsoft.com/office/drawing/2014/main" id="{B8B6919C-DAE1-9E68-0188-B4185BF4D5FE}"/>
                  </a:ext>
                </a:extLst>
              </p:cNvPr>
              <p:cNvSpPr txBox="1"/>
              <p:nvPr/>
            </p:nvSpPr>
            <p:spPr>
              <a:xfrm>
                <a:off x="2484668" y="1738515"/>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oMath>
                  </m:oMathPara>
                </a14:m>
                <a:endParaRPr lang="en-US" sz="2400" dirty="0">
                  <a:latin typeface="Amasis MT Pro" panose="020B0604020202020204" pitchFamily="18" charset="0"/>
                </a:endParaRPr>
              </a:p>
            </p:txBody>
          </p:sp>
        </mc:Choice>
        <mc:Fallback xmlns="">
          <p:sp>
            <p:nvSpPr>
              <p:cNvPr id="3" name="文本框 6">
                <a:extLst>
                  <a:ext uri="{FF2B5EF4-FFF2-40B4-BE49-F238E27FC236}">
                    <a16:creationId xmlns:a16="http://schemas.microsoft.com/office/drawing/2014/main" id="{B8B6919C-DAE1-9E68-0188-B4185BF4D5FE}"/>
                  </a:ext>
                </a:extLst>
              </p:cNvPr>
              <p:cNvSpPr txBox="1">
                <a:spLocks noRot="1" noChangeAspect="1" noMove="1" noResize="1" noEditPoints="1" noAdjustHandles="1" noChangeArrowheads="1" noChangeShapeType="1" noTextEdit="1"/>
              </p:cNvSpPr>
              <p:nvPr/>
            </p:nvSpPr>
            <p:spPr>
              <a:xfrm>
                <a:off x="2484668" y="1738515"/>
                <a:ext cx="446887" cy="461665"/>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7">
                <a:extLst>
                  <a:ext uri="{FF2B5EF4-FFF2-40B4-BE49-F238E27FC236}">
                    <a16:creationId xmlns:a16="http://schemas.microsoft.com/office/drawing/2014/main" id="{23360CEB-6109-A4E1-451C-F74E5259AAD4}"/>
                  </a:ext>
                </a:extLst>
              </p:cNvPr>
              <p:cNvSpPr txBox="1"/>
              <p:nvPr/>
            </p:nvSpPr>
            <p:spPr>
              <a:xfrm>
                <a:off x="2484668" y="2424954"/>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Ψ</m:t>
                      </m:r>
                    </m:oMath>
                  </m:oMathPara>
                </a14:m>
                <a:endParaRPr lang="en-US" sz="2400" dirty="0">
                  <a:latin typeface="Amasis MT Pro" panose="020B0604020202020204" pitchFamily="18" charset="0"/>
                </a:endParaRPr>
              </a:p>
            </p:txBody>
          </p:sp>
        </mc:Choice>
        <mc:Fallback xmlns="">
          <p:sp>
            <p:nvSpPr>
              <p:cNvPr id="13" name="文本框 7">
                <a:extLst>
                  <a:ext uri="{FF2B5EF4-FFF2-40B4-BE49-F238E27FC236}">
                    <a16:creationId xmlns:a16="http://schemas.microsoft.com/office/drawing/2014/main" id="{23360CEB-6109-A4E1-451C-F74E5259AAD4}"/>
                  </a:ext>
                </a:extLst>
              </p:cNvPr>
              <p:cNvSpPr txBox="1">
                <a:spLocks noRot="1" noChangeAspect="1" noMove="1" noResize="1" noEditPoints="1" noAdjustHandles="1" noChangeArrowheads="1" noChangeShapeType="1" noTextEdit="1"/>
              </p:cNvSpPr>
              <p:nvPr/>
            </p:nvSpPr>
            <p:spPr>
              <a:xfrm>
                <a:off x="2484668" y="2424954"/>
                <a:ext cx="446887" cy="461665"/>
              </a:xfrm>
              <a:prstGeom prst="rect">
                <a:avLst/>
              </a:prstGeom>
              <a:blipFill>
                <a:blip r:embed="rId16"/>
                <a:stretch>
                  <a:fillRect l="-95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8">
                <a:extLst>
                  <a:ext uri="{FF2B5EF4-FFF2-40B4-BE49-F238E27FC236}">
                    <a16:creationId xmlns:a16="http://schemas.microsoft.com/office/drawing/2014/main" id="{0C95F26F-382B-48B8-CB3C-3982ED42E2A0}"/>
                  </a:ext>
                </a:extLst>
              </p:cNvPr>
              <p:cNvSpPr txBox="1"/>
              <p:nvPr/>
            </p:nvSpPr>
            <p:spPr>
              <a:xfrm>
                <a:off x="2484668" y="3175688"/>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Φ</m:t>
                      </m:r>
                    </m:oMath>
                  </m:oMathPara>
                </a14:m>
                <a:endParaRPr lang="en-US" sz="2400" dirty="0">
                  <a:latin typeface="Amasis MT Pro" panose="020B0604020202020204" pitchFamily="18" charset="0"/>
                </a:endParaRPr>
              </a:p>
            </p:txBody>
          </p:sp>
        </mc:Choice>
        <mc:Fallback xmlns="">
          <p:sp>
            <p:nvSpPr>
              <p:cNvPr id="14" name="文本框 8">
                <a:extLst>
                  <a:ext uri="{FF2B5EF4-FFF2-40B4-BE49-F238E27FC236}">
                    <a16:creationId xmlns:a16="http://schemas.microsoft.com/office/drawing/2014/main" id="{0C95F26F-382B-48B8-CB3C-3982ED42E2A0}"/>
                  </a:ext>
                </a:extLst>
              </p:cNvPr>
              <p:cNvSpPr txBox="1">
                <a:spLocks noRot="1" noChangeAspect="1" noMove="1" noResize="1" noEditPoints="1" noAdjustHandles="1" noChangeArrowheads="1" noChangeShapeType="1" noTextEdit="1"/>
              </p:cNvSpPr>
              <p:nvPr/>
            </p:nvSpPr>
            <p:spPr>
              <a:xfrm>
                <a:off x="2484668" y="3175688"/>
                <a:ext cx="446887" cy="461665"/>
              </a:xfrm>
              <a:prstGeom prst="rect">
                <a:avLst/>
              </a:prstGeom>
              <a:blipFill>
                <a:blip r:embed="rId17"/>
                <a:stretch>
                  <a:fillRect l="-9589"/>
                </a:stretch>
              </a:blipFill>
            </p:spPr>
            <p:txBody>
              <a:bodyPr/>
              <a:lstStyle/>
              <a:p>
                <a:r>
                  <a:rPr lang="zh-CN" altLang="en-US">
                    <a:noFill/>
                  </a:rPr>
                  <a:t> </a:t>
                </a:r>
              </a:p>
            </p:txBody>
          </p:sp>
        </mc:Fallback>
      </mc:AlternateContent>
      <p:cxnSp>
        <p:nvCxnSpPr>
          <p:cNvPr id="17" name="Straight Arrow Connector 16">
            <a:extLst>
              <a:ext uri="{FF2B5EF4-FFF2-40B4-BE49-F238E27FC236}">
                <a16:creationId xmlns:a16="http://schemas.microsoft.com/office/drawing/2014/main" id="{00247C63-E4F6-F512-0CCF-CAFD36CE9524}"/>
              </a:ext>
            </a:extLst>
          </p:cNvPr>
          <p:cNvCxnSpPr>
            <a:cxnSpLocks/>
            <a:endCxn id="3" idx="1"/>
          </p:cNvCxnSpPr>
          <p:nvPr/>
        </p:nvCxnSpPr>
        <p:spPr>
          <a:xfrm>
            <a:off x="1925515" y="1969348"/>
            <a:ext cx="5591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7577AD-5738-B7FA-BC33-92BDE3D930EA}"/>
              </a:ext>
            </a:extLst>
          </p:cNvPr>
          <p:cNvCxnSpPr>
            <a:cxnSpLocks/>
            <a:endCxn id="13" idx="1"/>
          </p:cNvCxnSpPr>
          <p:nvPr/>
        </p:nvCxnSpPr>
        <p:spPr>
          <a:xfrm>
            <a:off x="1919657" y="2654508"/>
            <a:ext cx="565011" cy="1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5085AFA-8C69-E320-4E8B-F3D7D6B0340B}"/>
              </a:ext>
            </a:extLst>
          </p:cNvPr>
          <p:cNvCxnSpPr>
            <a:cxnSpLocks/>
            <a:endCxn id="14" idx="1"/>
          </p:cNvCxnSpPr>
          <p:nvPr/>
        </p:nvCxnSpPr>
        <p:spPr>
          <a:xfrm flipV="1">
            <a:off x="1919657" y="3406521"/>
            <a:ext cx="565011" cy="3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AD831F-30EF-C662-EE7B-2209E3187918}"/>
              </a:ext>
            </a:extLst>
          </p:cNvPr>
          <p:cNvCxnSpPr>
            <a:cxnSpLocks/>
            <a:stCxn id="3" idx="3"/>
            <a:endCxn id="7" idx="1"/>
          </p:cNvCxnSpPr>
          <p:nvPr/>
        </p:nvCxnSpPr>
        <p:spPr>
          <a:xfrm flipV="1">
            <a:off x="2931555" y="1569298"/>
            <a:ext cx="956955" cy="400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BF1F0C-9E81-E4F6-7E7D-E49BD87F05A2}"/>
              </a:ext>
            </a:extLst>
          </p:cNvPr>
          <p:cNvCxnSpPr>
            <a:cxnSpLocks/>
            <a:stCxn id="3" idx="3"/>
            <a:endCxn id="8" idx="1"/>
          </p:cNvCxnSpPr>
          <p:nvPr/>
        </p:nvCxnSpPr>
        <p:spPr>
          <a:xfrm>
            <a:off x="2931555" y="1969348"/>
            <a:ext cx="956955" cy="286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35745D8-22E3-5A2D-CFE2-F0C01FB21E82}"/>
              </a:ext>
            </a:extLst>
          </p:cNvPr>
          <p:cNvCxnSpPr>
            <a:cxnSpLocks/>
            <a:stCxn id="3" idx="3"/>
            <a:endCxn id="9" idx="1"/>
          </p:cNvCxnSpPr>
          <p:nvPr/>
        </p:nvCxnSpPr>
        <p:spPr>
          <a:xfrm>
            <a:off x="2931555" y="1969348"/>
            <a:ext cx="956955" cy="1037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C550C4D-FB5D-9E76-0835-A0279A3E3AEB}"/>
              </a:ext>
            </a:extLst>
          </p:cNvPr>
          <p:cNvCxnSpPr>
            <a:cxnSpLocks/>
            <a:stCxn id="13" idx="3"/>
            <a:endCxn id="7" idx="1"/>
          </p:cNvCxnSpPr>
          <p:nvPr/>
        </p:nvCxnSpPr>
        <p:spPr>
          <a:xfrm flipV="1">
            <a:off x="2931555" y="1569298"/>
            <a:ext cx="956955" cy="1086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ABA7098-E624-C032-F219-5DC587FDF5AC}"/>
              </a:ext>
            </a:extLst>
          </p:cNvPr>
          <p:cNvCxnSpPr>
            <a:cxnSpLocks/>
            <a:stCxn id="14" idx="3"/>
            <a:endCxn id="10" idx="1"/>
          </p:cNvCxnSpPr>
          <p:nvPr/>
        </p:nvCxnSpPr>
        <p:spPr>
          <a:xfrm>
            <a:off x="2931555" y="3406521"/>
            <a:ext cx="956955" cy="50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6">
                <a:extLst>
                  <a:ext uri="{FF2B5EF4-FFF2-40B4-BE49-F238E27FC236}">
                    <a16:creationId xmlns:a16="http://schemas.microsoft.com/office/drawing/2014/main" id="{F1C4E6A7-ED80-C5EF-2619-9E2F3D748FE7}"/>
                  </a:ext>
                </a:extLst>
              </p:cNvPr>
              <p:cNvSpPr txBox="1"/>
              <p:nvPr/>
            </p:nvSpPr>
            <p:spPr>
              <a:xfrm>
                <a:off x="5047639" y="1571932"/>
                <a:ext cx="1841134" cy="78271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r>
                        <a:rPr lang="en-US" sz="2400" b="0" i="1" smtClean="0">
                          <a:latin typeface="Cambria Math" panose="02040503050406030204" pitchFamily="18" charset="0"/>
                        </a:rPr>
                        <m:t>𝒩</m:t>
                      </m:r>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Σ</m:t>
                          </m:r>
                        </m:num>
                        <m:den>
                          <m:r>
                            <a:rPr lang="en-US" sz="2400" b="0" i="1" smtClean="0">
                              <a:latin typeface="Cambria Math" panose="02040503050406030204" pitchFamily="18" charset="0"/>
                            </a:rPr>
                            <m:t>𝜈</m:t>
                          </m:r>
                        </m:den>
                      </m:f>
                      <m:r>
                        <a:rPr lang="en-US" sz="2400" b="0" i="1" smtClean="0">
                          <a:latin typeface="Cambria Math" panose="02040503050406030204" pitchFamily="18" charset="0"/>
                        </a:rPr>
                        <m:t>)</m:t>
                      </m:r>
                    </m:oMath>
                  </m:oMathPara>
                </a14:m>
                <a:endParaRPr lang="en-US" sz="2400" dirty="0">
                  <a:latin typeface="Amasis MT Pro" panose="020B0604020202020204" pitchFamily="18" charset="0"/>
                </a:endParaRPr>
              </a:p>
            </p:txBody>
          </p:sp>
        </mc:Choice>
        <mc:Fallback xmlns="">
          <p:sp>
            <p:nvSpPr>
              <p:cNvPr id="40" name="文本框 6">
                <a:extLst>
                  <a:ext uri="{FF2B5EF4-FFF2-40B4-BE49-F238E27FC236}">
                    <a16:creationId xmlns:a16="http://schemas.microsoft.com/office/drawing/2014/main" id="{F1C4E6A7-ED80-C5EF-2619-9E2F3D748FE7}"/>
                  </a:ext>
                </a:extLst>
              </p:cNvPr>
              <p:cNvSpPr txBox="1">
                <a:spLocks noRot="1" noChangeAspect="1" noMove="1" noResize="1" noEditPoints="1" noAdjustHandles="1" noChangeArrowheads="1" noChangeShapeType="1" noTextEdit="1"/>
              </p:cNvSpPr>
              <p:nvPr/>
            </p:nvSpPr>
            <p:spPr>
              <a:xfrm>
                <a:off x="5047639" y="1571932"/>
                <a:ext cx="1841134" cy="782715"/>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6">
                <a:extLst>
                  <a:ext uri="{FF2B5EF4-FFF2-40B4-BE49-F238E27FC236}">
                    <a16:creationId xmlns:a16="http://schemas.microsoft.com/office/drawing/2014/main" id="{802F0070-016F-3616-53E7-D746D1433069}"/>
                  </a:ext>
                </a:extLst>
              </p:cNvPr>
              <p:cNvSpPr txBox="1"/>
              <p:nvPr/>
            </p:nvSpPr>
            <p:spPr>
              <a:xfrm>
                <a:off x="5047638" y="3175687"/>
                <a:ext cx="1973019"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Σ</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Γ</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 </m:t>
                      </m:r>
                      <m:r>
                        <a:rPr lang="en-US" sz="2400" b="0" i="1" smtClean="0">
                          <a:latin typeface="Cambria Math" panose="02040503050406030204" pitchFamily="18" charset="0"/>
                        </a:rPr>
                        <m:t>𝛽</m:t>
                      </m:r>
                      <m:r>
                        <a:rPr lang="en-US" sz="2400" b="0" i="1" smtClean="0">
                          <a:latin typeface="Cambria Math" panose="02040503050406030204" pitchFamily="18" charset="0"/>
                        </a:rPr>
                        <m:t>)</m:t>
                      </m:r>
                    </m:oMath>
                  </m:oMathPara>
                </a14:m>
                <a:endParaRPr lang="en-US" sz="2400" dirty="0">
                  <a:latin typeface="Amasis MT Pro" panose="020B0604020202020204" pitchFamily="18" charset="0"/>
                </a:endParaRPr>
              </a:p>
            </p:txBody>
          </p:sp>
        </mc:Choice>
        <mc:Fallback xmlns="">
          <p:sp>
            <p:nvSpPr>
              <p:cNvPr id="41" name="文本框 6">
                <a:extLst>
                  <a:ext uri="{FF2B5EF4-FFF2-40B4-BE49-F238E27FC236}">
                    <a16:creationId xmlns:a16="http://schemas.microsoft.com/office/drawing/2014/main" id="{802F0070-016F-3616-53E7-D746D1433069}"/>
                  </a:ext>
                </a:extLst>
              </p:cNvPr>
              <p:cNvSpPr txBox="1">
                <a:spLocks noRot="1" noChangeAspect="1" noMove="1" noResize="1" noEditPoints="1" noAdjustHandles="1" noChangeArrowheads="1" noChangeShapeType="1" noTextEdit="1"/>
              </p:cNvSpPr>
              <p:nvPr/>
            </p:nvSpPr>
            <p:spPr>
              <a:xfrm>
                <a:off x="5047638" y="3175687"/>
                <a:ext cx="1973019" cy="461665"/>
              </a:xfrm>
              <a:prstGeom prst="rect">
                <a:avLst/>
              </a:prstGeom>
              <a:blipFill>
                <a:blip r:embed="rId19"/>
                <a:stretch>
                  <a:fillRect l="-2778" r="-309" b="-18421"/>
                </a:stretch>
              </a:blipFill>
            </p:spPr>
            <p:txBody>
              <a:bodyPr/>
              <a:lstStyle/>
              <a:p>
                <a:r>
                  <a:rPr lang="zh-CN" altLang="en-US">
                    <a:noFill/>
                  </a:rPr>
                  <a:t> </a:t>
                </a:r>
              </a:p>
            </p:txBody>
          </p:sp>
        </mc:Fallback>
      </mc:AlternateContent>
      <p:cxnSp>
        <p:nvCxnSpPr>
          <p:cNvPr id="42" name="Straight Arrow Connector 41">
            <a:extLst>
              <a:ext uri="{FF2B5EF4-FFF2-40B4-BE49-F238E27FC236}">
                <a16:creationId xmlns:a16="http://schemas.microsoft.com/office/drawing/2014/main" id="{3F397028-BEA0-3572-8B7F-798EB097665C}"/>
              </a:ext>
            </a:extLst>
          </p:cNvPr>
          <p:cNvCxnSpPr>
            <a:cxnSpLocks/>
            <a:stCxn id="7" idx="3"/>
            <a:endCxn id="40" idx="1"/>
          </p:cNvCxnSpPr>
          <p:nvPr/>
        </p:nvCxnSpPr>
        <p:spPr>
          <a:xfrm>
            <a:off x="4335397" y="1569298"/>
            <a:ext cx="712242" cy="393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FFFF69-19C5-5CA2-A774-355C32723CF1}"/>
              </a:ext>
            </a:extLst>
          </p:cNvPr>
          <p:cNvCxnSpPr>
            <a:cxnSpLocks/>
            <a:stCxn id="9" idx="3"/>
            <a:endCxn id="41" idx="1"/>
          </p:cNvCxnSpPr>
          <p:nvPr/>
        </p:nvCxnSpPr>
        <p:spPr>
          <a:xfrm>
            <a:off x="4335397" y="3006471"/>
            <a:ext cx="712241" cy="400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2A6B577-9C95-AC43-9579-D19B25696DF8}"/>
              </a:ext>
            </a:extLst>
          </p:cNvPr>
          <p:cNvCxnSpPr>
            <a:cxnSpLocks/>
            <a:stCxn id="8" idx="3"/>
            <a:endCxn id="40" idx="1"/>
          </p:cNvCxnSpPr>
          <p:nvPr/>
        </p:nvCxnSpPr>
        <p:spPr>
          <a:xfrm flipV="1">
            <a:off x="4335397" y="1963290"/>
            <a:ext cx="712242" cy="292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780F6E5-6DDA-7469-838A-13FD5F0714E4}"/>
              </a:ext>
            </a:extLst>
          </p:cNvPr>
          <p:cNvCxnSpPr>
            <a:cxnSpLocks/>
            <a:stCxn id="10" idx="3"/>
            <a:endCxn id="41" idx="1"/>
          </p:cNvCxnSpPr>
          <p:nvPr/>
        </p:nvCxnSpPr>
        <p:spPr>
          <a:xfrm flipV="1">
            <a:off x="4335397" y="3406520"/>
            <a:ext cx="712241" cy="502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2DE6FA0-7EBD-1B8D-8A80-5885C19B11EA}"/>
              </a:ext>
            </a:extLst>
          </p:cNvPr>
          <p:cNvCxnSpPr>
            <a:cxnSpLocks/>
            <a:stCxn id="4" idx="3"/>
            <a:endCxn id="5" idx="1"/>
          </p:cNvCxnSpPr>
          <p:nvPr/>
        </p:nvCxnSpPr>
        <p:spPr>
          <a:xfrm>
            <a:off x="1151281" y="2668267"/>
            <a:ext cx="203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5">
            <a:extLst>
              <a:ext uri="{FF2B5EF4-FFF2-40B4-BE49-F238E27FC236}">
                <a16:creationId xmlns:a16="http://schemas.microsoft.com/office/drawing/2014/main" id="{6E5DA209-DBE9-222F-9011-20DFECBABBCB}"/>
              </a:ext>
            </a:extLst>
          </p:cNvPr>
          <p:cNvSpPr txBox="1"/>
          <p:nvPr/>
        </p:nvSpPr>
        <p:spPr>
          <a:xfrm>
            <a:off x="2295186" y="861471"/>
            <a:ext cx="1434662" cy="307777"/>
          </a:xfrm>
          <a:prstGeom prst="rect">
            <a:avLst/>
          </a:prstGeom>
          <a:noFill/>
        </p:spPr>
        <p:txBody>
          <a:bodyPr wrap="square" rtlCol="0">
            <a:spAutoFit/>
          </a:bodyPr>
          <a:lstStyle/>
          <a:p>
            <a:pPr algn="ctr"/>
            <a:r>
              <a:rPr lang="en-US" i="1" dirty="0"/>
              <a:t>Pseudo Count</a:t>
            </a:r>
          </a:p>
        </p:txBody>
      </p:sp>
      <p:sp>
        <p:nvSpPr>
          <p:cNvPr id="12" name="文本框 5">
            <a:extLst>
              <a:ext uri="{FF2B5EF4-FFF2-40B4-BE49-F238E27FC236}">
                <a16:creationId xmlns:a16="http://schemas.microsoft.com/office/drawing/2014/main" id="{F751AFBA-4B6E-4889-3D93-C22F590A53A5}"/>
              </a:ext>
            </a:extLst>
          </p:cNvPr>
          <p:cNvSpPr txBox="1"/>
          <p:nvPr/>
        </p:nvSpPr>
        <p:spPr>
          <a:xfrm>
            <a:off x="690057" y="4304888"/>
            <a:ext cx="1434662" cy="307777"/>
          </a:xfrm>
          <a:prstGeom prst="rect">
            <a:avLst/>
          </a:prstGeom>
          <a:noFill/>
        </p:spPr>
        <p:txBody>
          <a:bodyPr wrap="square" rtlCol="0">
            <a:spAutoFit/>
          </a:bodyPr>
          <a:lstStyle/>
          <a:p>
            <a:pPr algn="ctr"/>
            <a:r>
              <a:rPr lang="en-US" i="1" dirty="0"/>
              <a:t>Pseudo Mean</a:t>
            </a:r>
          </a:p>
        </p:txBody>
      </p:sp>
      <p:sp>
        <p:nvSpPr>
          <p:cNvPr id="15" name="文本框 5">
            <a:extLst>
              <a:ext uri="{FF2B5EF4-FFF2-40B4-BE49-F238E27FC236}">
                <a16:creationId xmlns:a16="http://schemas.microsoft.com/office/drawing/2014/main" id="{A9E296BE-84E8-8B22-5CD1-CB1F18EA5102}"/>
              </a:ext>
            </a:extLst>
          </p:cNvPr>
          <p:cNvSpPr txBox="1"/>
          <p:nvPr/>
        </p:nvSpPr>
        <p:spPr>
          <a:xfrm>
            <a:off x="1975370" y="4580210"/>
            <a:ext cx="1754478" cy="307777"/>
          </a:xfrm>
          <a:prstGeom prst="rect">
            <a:avLst/>
          </a:prstGeom>
          <a:noFill/>
        </p:spPr>
        <p:txBody>
          <a:bodyPr wrap="square" rtlCol="0">
            <a:spAutoFit/>
          </a:bodyPr>
          <a:lstStyle/>
          <a:p>
            <a:pPr algn="ctr"/>
            <a:r>
              <a:rPr lang="en-US" i="1" dirty="0"/>
              <a:t>Pseudo Covariance</a:t>
            </a:r>
          </a:p>
        </p:txBody>
      </p:sp>
      <p:cxnSp>
        <p:nvCxnSpPr>
          <p:cNvPr id="16" name="Straight Arrow Connector 15">
            <a:extLst>
              <a:ext uri="{FF2B5EF4-FFF2-40B4-BE49-F238E27FC236}">
                <a16:creationId xmlns:a16="http://schemas.microsoft.com/office/drawing/2014/main" id="{BB3FDA9D-43BE-DA35-6505-C89350E29287}"/>
              </a:ext>
            </a:extLst>
          </p:cNvPr>
          <p:cNvCxnSpPr>
            <a:cxnSpLocks/>
            <a:endCxn id="13" idx="2"/>
          </p:cNvCxnSpPr>
          <p:nvPr/>
        </p:nvCxnSpPr>
        <p:spPr>
          <a:xfrm flipV="1">
            <a:off x="1640080" y="2886619"/>
            <a:ext cx="1068032" cy="1376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21E59B-32AA-C1F8-6BAD-F13A60D8FF8A}"/>
              </a:ext>
            </a:extLst>
          </p:cNvPr>
          <p:cNvCxnSpPr>
            <a:cxnSpLocks/>
            <a:endCxn id="14" idx="2"/>
          </p:cNvCxnSpPr>
          <p:nvPr/>
        </p:nvCxnSpPr>
        <p:spPr>
          <a:xfrm flipH="1" flipV="1">
            <a:off x="2708112" y="3637353"/>
            <a:ext cx="162576" cy="886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1FEFA94-B7D4-6606-AC1A-B676560A9851}"/>
              </a:ext>
            </a:extLst>
          </p:cNvPr>
          <p:cNvCxnSpPr>
            <a:cxnSpLocks/>
            <a:stCxn id="11" idx="2"/>
            <a:endCxn id="3" idx="0"/>
          </p:cNvCxnSpPr>
          <p:nvPr/>
        </p:nvCxnSpPr>
        <p:spPr>
          <a:xfrm flipH="1">
            <a:off x="2708112" y="1169248"/>
            <a:ext cx="304405" cy="569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圆角 3">
            <a:extLst>
              <a:ext uri="{FF2B5EF4-FFF2-40B4-BE49-F238E27FC236}">
                <a16:creationId xmlns:a16="http://schemas.microsoft.com/office/drawing/2014/main" id="{43997B5D-D6E4-71CF-57CC-B4EEF2AA0762}"/>
              </a:ext>
            </a:extLst>
          </p:cNvPr>
          <p:cNvSpPr/>
          <p:nvPr/>
        </p:nvSpPr>
        <p:spPr>
          <a:xfrm>
            <a:off x="2372873" y="1692226"/>
            <a:ext cx="608837" cy="569071"/>
          </a:xfrm>
          <a:prstGeom prst="round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5BE738B-6AA1-5B3E-8177-9AE8489ED674}"/>
              </a:ext>
            </a:extLst>
          </p:cNvPr>
          <p:cNvSpPr/>
          <p:nvPr/>
        </p:nvSpPr>
        <p:spPr>
          <a:xfrm>
            <a:off x="3826659" y="861449"/>
            <a:ext cx="570587" cy="246184"/>
          </a:xfrm>
          <a:custGeom>
            <a:avLst/>
            <a:gdLst>
              <a:gd name="connsiteX0" fmla="*/ 0 w 6093069"/>
              <a:gd name="connsiteY0" fmla="*/ 2628901 h 2628901"/>
              <a:gd name="connsiteX1" fmla="*/ 1938703 w 6093069"/>
              <a:gd name="connsiteY1" fmla="*/ 1929913 h 2628901"/>
              <a:gd name="connsiteX2" fmla="*/ 3050930 w 6093069"/>
              <a:gd name="connsiteY2" fmla="*/ 1 h 2628901"/>
              <a:gd name="connsiteX3" fmla="*/ 4154365 w 6093069"/>
              <a:gd name="connsiteY3" fmla="*/ 1921121 h 2628901"/>
              <a:gd name="connsiteX4" fmla="*/ 6093069 w 6093069"/>
              <a:gd name="connsiteY4" fmla="*/ 2620109 h 262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069" h="2628901">
                <a:moveTo>
                  <a:pt x="0" y="2628901"/>
                </a:moveTo>
                <a:cubicBezTo>
                  <a:pt x="715107" y="2498482"/>
                  <a:pt x="1430215" y="2368063"/>
                  <a:pt x="1938703" y="1929913"/>
                </a:cubicBezTo>
                <a:cubicBezTo>
                  <a:pt x="2447191" y="1491763"/>
                  <a:pt x="2681653" y="1466"/>
                  <a:pt x="3050930" y="1"/>
                </a:cubicBezTo>
                <a:cubicBezTo>
                  <a:pt x="3420207" y="-1464"/>
                  <a:pt x="3647342" y="1484436"/>
                  <a:pt x="4154365" y="1921121"/>
                </a:cubicBezTo>
                <a:cubicBezTo>
                  <a:pt x="4661388" y="2357806"/>
                  <a:pt x="5377228" y="2488957"/>
                  <a:pt x="6093069" y="2620109"/>
                </a:cubicBezTo>
              </a:path>
            </a:pathLst>
          </a:custGeom>
          <a:solidFill>
            <a:srgbClr val="D5EC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Arrow Connector 23">
            <a:extLst>
              <a:ext uri="{FF2B5EF4-FFF2-40B4-BE49-F238E27FC236}">
                <a16:creationId xmlns:a16="http://schemas.microsoft.com/office/drawing/2014/main" id="{73810F7C-790A-5E40-597D-B88F4141D625}"/>
              </a:ext>
            </a:extLst>
          </p:cNvPr>
          <p:cNvCxnSpPr>
            <a:cxnSpLocks/>
            <a:endCxn id="3" idx="0"/>
          </p:cNvCxnSpPr>
          <p:nvPr/>
        </p:nvCxnSpPr>
        <p:spPr>
          <a:xfrm flipH="1">
            <a:off x="2708112" y="1153922"/>
            <a:ext cx="1021736" cy="584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文本框 5">
            <a:extLst>
              <a:ext uri="{FF2B5EF4-FFF2-40B4-BE49-F238E27FC236}">
                <a16:creationId xmlns:a16="http://schemas.microsoft.com/office/drawing/2014/main" id="{4205DA9D-A036-C6B8-83E4-4B02E96B84E2}"/>
              </a:ext>
            </a:extLst>
          </p:cNvPr>
          <p:cNvSpPr txBox="1"/>
          <p:nvPr/>
        </p:nvSpPr>
        <p:spPr>
          <a:xfrm>
            <a:off x="7020657" y="1822872"/>
            <a:ext cx="1434662" cy="307777"/>
          </a:xfrm>
          <a:prstGeom prst="rect">
            <a:avLst/>
          </a:prstGeom>
          <a:noFill/>
        </p:spPr>
        <p:txBody>
          <a:bodyPr wrap="square" rtlCol="0">
            <a:spAutoFit/>
          </a:bodyPr>
          <a:lstStyle/>
          <a:p>
            <a:pPr algn="ctr"/>
            <a:r>
              <a:rPr lang="en-US" i="1" dirty="0"/>
              <a:t>Prediction</a:t>
            </a:r>
          </a:p>
        </p:txBody>
      </p:sp>
      <p:sp>
        <p:nvSpPr>
          <p:cNvPr id="28" name="文本框 5">
            <a:extLst>
              <a:ext uri="{FF2B5EF4-FFF2-40B4-BE49-F238E27FC236}">
                <a16:creationId xmlns:a16="http://schemas.microsoft.com/office/drawing/2014/main" id="{4094C304-F8F1-38E1-738B-0ABF0A2E7E1C}"/>
              </a:ext>
            </a:extLst>
          </p:cNvPr>
          <p:cNvSpPr txBox="1"/>
          <p:nvPr/>
        </p:nvSpPr>
        <p:spPr>
          <a:xfrm>
            <a:off x="7015567" y="3144909"/>
            <a:ext cx="1434662" cy="523220"/>
          </a:xfrm>
          <a:prstGeom prst="rect">
            <a:avLst/>
          </a:prstGeom>
          <a:noFill/>
        </p:spPr>
        <p:txBody>
          <a:bodyPr wrap="square" rtlCol="0">
            <a:spAutoFit/>
          </a:bodyPr>
          <a:lstStyle/>
          <a:p>
            <a:pPr algn="ctr"/>
            <a:r>
              <a:rPr lang="en-US" i="1" dirty="0"/>
              <a:t>Uncertainty Quantification</a:t>
            </a:r>
          </a:p>
        </p:txBody>
      </p:sp>
      <p:pic>
        <p:nvPicPr>
          <p:cNvPr id="96" name="Audio 95">
            <a:hlinkClick r:id="" action="ppaction://media"/>
            <a:extLst>
              <a:ext uri="{FF2B5EF4-FFF2-40B4-BE49-F238E27FC236}">
                <a16:creationId xmlns:a16="http://schemas.microsoft.com/office/drawing/2014/main" id="{0CBEAF9E-0804-A2F2-F6B0-96A5EC673C4C}"/>
              </a:ext>
            </a:extLst>
          </p:cNvPr>
          <p:cNvPicPr>
            <a:picLocks noChangeAspect="1"/>
          </p:cNvPicPr>
          <p:nvPr>
            <a:audioFile r:link="rId4"/>
            <p:extLst>
              <p:ext uri="{DAA4B4D4-6D71-4841-9C94-3DE7FCFB9230}">
                <p14:media xmlns:p14="http://schemas.microsoft.com/office/powerpoint/2010/main" r:embed="rId3"/>
              </p:ext>
            </p:extLst>
          </p:nvPr>
        </p:nvPicPr>
        <p:blipFill>
          <a:blip r:embed="rId20"/>
          <a:srcRect l="-139844" t="-139844" r="-139844" b="-139844"/>
          <a:stretch>
            <a:fillRect/>
          </a:stretch>
        </p:blipFill>
        <p:spPr>
          <a:xfrm>
            <a:off x="7539228" y="3538728"/>
            <a:ext cx="1543050" cy="154305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948"/>
    </mc:Choice>
    <mc:Fallback xmlns="">
      <p:transition spd="slow" advTm="38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childTnLst>
                                </p:cTn>
                              </p:par>
                              <p:par>
                                <p:cTn id="106" presetID="10" presetClass="entr" presetSubtype="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500"/>
                                        <p:tgtEl>
                                          <p:spTgt spid="2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par>
                                <p:cTn id="122" presetID="10" presetClass="entr" presetSubtype="0" fill="hold"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5" fill="hold" display="0">
                  <p:stCondLst>
                    <p:cond delay="indefinite"/>
                  </p:stCondLst>
                  <p:endCondLst>
                    <p:cond evt="onStopAudio" delay="0">
                      <p:tgtEl>
                        <p:sldTgt/>
                      </p:tgtEl>
                    </p:cond>
                  </p:endCondLst>
                </p:cTn>
                <p:tgtEl>
                  <p:spTgt spid="96"/>
                </p:tgtEl>
              </p:cMediaNode>
            </p:audio>
          </p:childTnLst>
        </p:cTn>
      </p:par>
    </p:tnLst>
    <p:bldLst>
      <p:bldP spid="5" grpId="0" animBg="1"/>
      <p:bldP spid="6" grpId="0"/>
      <p:bldP spid="7" grpId="0"/>
      <p:bldP spid="8" grpId="0"/>
      <p:bldP spid="9" grpId="0"/>
      <p:bldP spid="10" grpId="0"/>
      <p:bldP spid="3" grpId="0"/>
      <p:bldP spid="13" grpId="0"/>
      <p:bldP spid="14" grpId="0"/>
      <p:bldP spid="40" grpId="0"/>
      <p:bldP spid="41" grpId="0"/>
      <p:bldP spid="11" grpId="0"/>
      <p:bldP spid="12" grpId="0"/>
      <p:bldP spid="15" grpId="0"/>
      <p:bldP spid="18" grpId="0" animBg="1"/>
      <p:bldP spid="22" grpId="0" animBg="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BB413B-021A-9862-8803-8869E655A42D}"/>
              </a:ext>
            </a:extLst>
          </p:cNvPr>
          <p:cNvSpPr>
            <a:spLocks noGrp="1"/>
          </p:cNvSpPr>
          <p:nvPr>
            <p:ph type="sldNum" idx="12"/>
          </p:nvPr>
        </p:nvSpPr>
        <p:spPr>
          <a:xfrm>
            <a:off x="285750" y="3995308"/>
            <a:ext cx="687433" cy="273844"/>
          </a:xfrm>
        </p:spPr>
        <p:txBody>
          <a:bodyPr/>
          <a:lstStyle/>
          <a:p>
            <a:fld id="{00000000-1234-1234-1234-123412341234}" type="slidenum">
              <a:rPr lang="en-US" smtClean="0"/>
              <a:pPr/>
              <a:t>6</a:t>
            </a:fld>
            <a:endParaRPr 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0B7538A-BCD7-7FD4-0908-1E8AF73077B6}"/>
                  </a:ext>
                </a:extLst>
              </p:cNvPr>
              <p:cNvSpPr txBox="1"/>
              <p:nvPr/>
            </p:nvSpPr>
            <p:spPr>
              <a:xfrm>
                <a:off x="704394" y="1795837"/>
                <a:ext cx="446887" cy="461665"/>
              </a:xfrm>
              <a:prstGeom prst="rect">
                <a:avLst/>
              </a:prstGeom>
              <a:noFill/>
            </p:spPr>
            <p:txBody>
              <a:bodyPr wrap="square" rtlCol="0" anchor="ctr">
                <a:spAutoFit/>
              </a:bodyPr>
              <a:lstStyle/>
              <a:p>
                <a:pPr algn="dist"/>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𝑧</m:t>
                      </m:r>
                    </m:oMath>
                  </m:oMathPara>
                </a14:m>
                <a:endParaRPr lang="en-US" sz="2400" dirty="0">
                  <a:latin typeface="Amasis MT Pro" panose="020B0604020202020204" pitchFamily="18" charset="0"/>
                </a:endParaRPr>
              </a:p>
            </p:txBody>
          </p:sp>
        </mc:Choice>
        <mc:Fallback xmlns="">
          <p:sp>
            <p:nvSpPr>
              <p:cNvPr id="4" name="文本框 3">
                <a:extLst>
                  <a:ext uri="{FF2B5EF4-FFF2-40B4-BE49-F238E27FC236}">
                    <a16:creationId xmlns:a16="http://schemas.microsoft.com/office/drawing/2014/main" id="{10B7538A-BCD7-7FD4-0908-1E8AF73077B6}"/>
                  </a:ext>
                </a:extLst>
              </p:cNvPr>
              <p:cNvSpPr txBox="1">
                <a:spLocks noRot="1" noChangeAspect="1" noMove="1" noResize="1" noEditPoints="1" noAdjustHandles="1" noChangeArrowheads="1" noChangeShapeType="1" noTextEdit="1"/>
              </p:cNvSpPr>
              <p:nvPr/>
            </p:nvSpPr>
            <p:spPr>
              <a:xfrm>
                <a:off x="704394" y="1795837"/>
                <a:ext cx="446887" cy="461665"/>
              </a:xfrm>
              <a:prstGeom prst="rect">
                <a:avLst/>
              </a:prstGeom>
              <a:blipFill>
                <a:blip r:embed="rId2"/>
                <a:stretch>
                  <a:fillRect/>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2BB4D5F4-C4DB-E83D-71CD-9030266174A8}"/>
              </a:ext>
            </a:extLst>
          </p:cNvPr>
          <p:cNvSpPr/>
          <p:nvPr/>
        </p:nvSpPr>
        <p:spPr>
          <a:xfrm>
            <a:off x="1354412" y="747191"/>
            <a:ext cx="446887" cy="2558958"/>
          </a:xfrm>
          <a:prstGeom prst="rect">
            <a:avLst/>
          </a:prstGeom>
          <a:gradFill>
            <a:gsLst>
              <a:gs pos="0">
                <a:schemeClr val="accent1">
                  <a:lumMod val="5000"/>
                  <a:lumOff val="95000"/>
                </a:schemeClr>
              </a:gs>
              <a:gs pos="100000">
                <a:schemeClr val="accent1">
                  <a:lumMod val="45000"/>
                  <a:lumOff val="55000"/>
                </a:schemeClr>
              </a:gs>
              <a:gs pos="72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24AD04BB-6BE7-A0FE-7888-3FC6D0BB29E9}"/>
              </a:ext>
            </a:extLst>
          </p:cNvPr>
          <p:cNvSpPr txBox="1"/>
          <p:nvPr/>
        </p:nvSpPr>
        <p:spPr>
          <a:xfrm>
            <a:off x="860524" y="389091"/>
            <a:ext cx="1434662" cy="307777"/>
          </a:xfrm>
          <a:prstGeom prst="rect">
            <a:avLst/>
          </a:prstGeom>
          <a:noFill/>
        </p:spPr>
        <p:txBody>
          <a:bodyPr wrap="square" rtlCol="0">
            <a:spAutoFit/>
          </a:bodyPr>
          <a:lstStyle/>
          <a:p>
            <a:pPr algn="ctr"/>
            <a:r>
              <a:rPr lang="en-US" i="1" dirty="0"/>
              <a:t>Last layer</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A820068-8165-BDA4-7669-4AEFD6DFACE0}"/>
                  </a:ext>
                </a:extLst>
              </p:cNvPr>
              <p:cNvSpPr txBox="1"/>
              <p:nvPr/>
            </p:nvSpPr>
            <p:spPr>
              <a:xfrm>
                <a:off x="5060563" y="696868"/>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oMath>
                  </m:oMathPara>
                </a14:m>
                <a:endParaRPr lang="en-US" sz="2400" dirty="0">
                  <a:latin typeface="Amasis MT Pro" panose="020B0604020202020204" pitchFamily="18" charset="0"/>
                </a:endParaRPr>
              </a:p>
            </p:txBody>
          </p:sp>
        </mc:Choice>
        <mc:Fallback xmlns="">
          <p:sp>
            <p:nvSpPr>
              <p:cNvPr id="7" name="文本框 6">
                <a:extLst>
                  <a:ext uri="{FF2B5EF4-FFF2-40B4-BE49-F238E27FC236}">
                    <a16:creationId xmlns:a16="http://schemas.microsoft.com/office/drawing/2014/main" id="{5A820068-8165-BDA4-7669-4AEFD6DFACE0}"/>
                  </a:ext>
                </a:extLst>
              </p:cNvPr>
              <p:cNvSpPr txBox="1">
                <a:spLocks noRot="1" noChangeAspect="1" noMove="1" noResize="1" noEditPoints="1" noAdjustHandles="1" noChangeArrowheads="1" noChangeShapeType="1" noTextEdit="1"/>
              </p:cNvSpPr>
              <p:nvPr/>
            </p:nvSpPr>
            <p:spPr>
              <a:xfrm>
                <a:off x="5060563" y="696868"/>
                <a:ext cx="446887" cy="461665"/>
              </a:xfrm>
              <a:prstGeom prst="rect">
                <a:avLst/>
              </a:prstGeom>
              <a:blipFill>
                <a:blip r:embed="rId3"/>
                <a:stretch>
                  <a:fillRect l="-1370"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A58D51C-7A31-F3B4-FC03-28B3568AF717}"/>
                  </a:ext>
                </a:extLst>
              </p:cNvPr>
              <p:cNvSpPr txBox="1"/>
              <p:nvPr/>
            </p:nvSpPr>
            <p:spPr>
              <a:xfrm>
                <a:off x="5060563" y="1383307"/>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𝜈</m:t>
                      </m:r>
                    </m:oMath>
                  </m:oMathPara>
                </a14:m>
                <a:endParaRPr lang="en-US" sz="2400" dirty="0">
                  <a:latin typeface="Amasis MT Pro" panose="020B0604020202020204" pitchFamily="18" charset="0"/>
                </a:endParaRPr>
              </a:p>
            </p:txBody>
          </p:sp>
        </mc:Choice>
        <mc:Fallback xmlns="">
          <p:sp>
            <p:nvSpPr>
              <p:cNvPr id="8" name="文本框 7">
                <a:extLst>
                  <a:ext uri="{FF2B5EF4-FFF2-40B4-BE49-F238E27FC236}">
                    <a16:creationId xmlns:a16="http://schemas.microsoft.com/office/drawing/2014/main" id="{8A58D51C-7A31-F3B4-FC03-28B3568AF717}"/>
                  </a:ext>
                </a:extLst>
              </p:cNvPr>
              <p:cNvSpPr txBox="1">
                <a:spLocks noRot="1" noChangeAspect="1" noMove="1" noResize="1" noEditPoints="1" noAdjustHandles="1" noChangeArrowheads="1" noChangeShapeType="1" noTextEdit="1"/>
              </p:cNvSpPr>
              <p:nvPr/>
            </p:nvSpPr>
            <p:spPr>
              <a:xfrm>
                <a:off x="5060563" y="1383307"/>
                <a:ext cx="446887"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FCA4A63-EE27-6AE2-A76F-19555D74334D}"/>
                  </a:ext>
                </a:extLst>
              </p:cNvPr>
              <p:cNvSpPr txBox="1"/>
              <p:nvPr/>
            </p:nvSpPr>
            <p:spPr>
              <a:xfrm>
                <a:off x="5060563" y="2134041"/>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𝛼</m:t>
                      </m:r>
                    </m:oMath>
                  </m:oMathPara>
                </a14:m>
                <a:endParaRPr lang="en-US" sz="2400" dirty="0">
                  <a:latin typeface="Amasis MT Pro" panose="020B0604020202020204" pitchFamily="18" charset="0"/>
                </a:endParaRPr>
              </a:p>
            </p:txBody>
          </p:sp>
        </mc:Choice>
        <mc:Fallback xmlns="">
          <p:sp>
            <p:nvSpPr>
              <p:cNvPr id="9" name="文本框 8">
                <a:extLst>
                  <a:ext uri="{FF2B5EF4-FFF2-40B4-BE49-F238E27FC236}">
                    <a16:creationId xmlns:a16="http://schemas.microsoft.com/office/drawing/2014/main" id="{BFCA4A63-EE27-6AE2-A76F-19555D74334D}"/>
                  </a:ext>
                </a:extLst>
              </p:cNvPr>
              <p:cNvSpPr txBox="1">
                <a:spLocks noRot="1" noChangeAspect="1" noMove="1" noResize="1" noEditPoints="1" noAdjustHandles="1" noChangeArrowheads="1" noChangeShapeType="1" noTextEdit="1"/>
              </p:cNvSpPr>
              <p:nvPr/>
            </p:nvSpPr>
            <p:spPr>
              <a:xfrm>
                <a:off x="5060563" y="2134041"/>
                <a:ext cx="446887"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15EA4AB-26CA-9B78-240D-E62D91D8C57D}"/>
                  </a:ext>
                </a:extLst>
              </p:cNvPr>
              <p:cNvSpPr txBox="1"/>
              <p:nvPr/>
            </p:nvSpPr>
            <p:spPr>
              <a:xfrm>
                <a:off x="5060563" y="3036460"/>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𝛽</m:t>
                      </m:r>
                    </m:oMath>
                  </m:oMathPara>
                </a14:m>
                <a:endParaRPr lang="en-US" sz="2400" dirty="0">
                  <a:latin typeface="Amasis MT Pro" panose="020B0604020202020204" pitchFamily="18" charset="0"/>
                </a:endParaRPr>
              </a:p>
            </p:txBody>
          </p:sp>
        </mc:Choice>
        <mc:Fallback xmlns="">
          <p:sp>
            <p:nvSpPr>
              <p:cNvPr id="10" name="文本框 9">
                <a:extLst>
                  <a:ext uri="{FF2B5EF4-FFF2-40B4-BE49-F238E27FC236}">
                    <a16:creationId xmlns:a16="http://schemas.microsoft.com/office/drawing/2014/main" id="{815EA4AB-26CA-9B78-240D-E62D91D8C57D}"/>
                  </a:ext>
                </a:extLst>
              </p:cNvPr>
              <p:cNvSpPr txBox="1">
                <a:spLocks noRot="1" noChangeAspect="1" noMove="1" noResize="1" noEditPoints="1" noAdjustHandles="1" noChangeArrowheads="1" noChangeShapeType="1" noTextEdit="1"/>
              </p:cNvSpPr>
              <p:nvPr/>
            </p:nvSpPr>
            <p:spPr>
              <a:xfrm>
                <a:off x="5060563" y="3036460"/>
                <a:ext cx="446887" cy="461665"/>
              </a:xfrm>
              <a:prstGeom prst="rect">
                <a:avLst/>
              </a:prstGeom>
              <a:blipFill>
                <a:blip r:embed="rId6"/>
                <a:stretch>
                  <a:fillRect l="-12329" b="-184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6">
                <a:extLst>
                  <a:ext uri="{FF2B5EF4-FFF2-40B4-BE49-F238E27FC236}">
                    <a16:creationId xmlns:a16="http://schemas.microsoft.com/office/drawing/2014/main" id="{51D000DB-9D92-720D-0C13-0C426F1C669C}"/>
                  </a:ext>
                </a:extLst>
              </p:cNvPr>
              <p:cNvSpPr txBox="1"/>
              <p:nvPr/>
            </p:nvSpPr>
            <p:spPr>
              <a:xfrm>
                <a:off x="3176786" y="1096918"/>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oMath>
                  </m:oMathPara>
                </a14:m>
                <a:endParaRPr lang="en-US" sz="2400" dirty="0">
                  <a:latin typeface="Amasis MT Pro" panose="020B0604020202020204" pitchFamily="18" charset="0"/>
                </a:endParaRPr>
              </a:p>
            </p:txBody>
          </p:sp>
        </mc:Choice>
        <mc:Fallback xmlns="">
          <p:sp>
            <p:nvSpPr>
              <p:cNvPr id="11" name="文本框 6">
                <a:extLst>
                  <a:ext uri="{FF2B5EF4-FFF2-40B4-BE49-F238E27FC236}">
                    <a16:creationId xmlns:a16="http://schemas.microsoft.com/office/drawing/2014/main" id="{51D000DB-9D92-720D-0C13-0C426F1C669C}"/>
                  </a:ext>
                </a:extLst>
              </p:cNvPr>
              <p:cNvSpPr txBox="1">
                <a:spLocks noRot="1" noChangeAspect="1" noMove="1" noResize="1" noEditPoints="1" noAdjustHandles="1" noChangeArrowheads="1" noChangeShapeType="1" noTextEdit="1"/>
              </p:cNvSpPr>
              <p:nvPr/>
            </p:nvSpPr>
            <p:spPr>
              <a:xfrm>
                <a:off x="3176786" y="1096918"/>
                <a:ext cx="446887"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7">
                <a:extLst>
                  <a:ext uri="{FF2B5EF4-FFF2-40B4-BE49-F238E27FC236}">
                    <a16:creationId xmlns:a16="http://schemas.microsoft.com/office/drawing/2014/main" id="{C603E484-C5D8-78D9-E19E-B42A478840CF}"/>
                  </a:ext>
                </a:extLst>
              </p:cNvPr>
              <p:cNvSpPr txBox="1"/>
              <p:nvPr/>
            </p:nvSpPr>
            <p:spPr>
              <a:xfrm>
                <a:off x="3176786" y="1783357"/>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Ψ</m:t>
                      </m:r>
                    </m:oMath>
                  </m:oMathPara>
                </a14:m>
                <a:endParaRPr lang="en-US" sz="2400" dirty="0">
                  <a:latin typeface="Amasis MT Pro" panose="020B0604020202020204" pitchFamily="18" charset="0"/>
                </a:endParaRPr>
              </a:p>
            </p:txBody>
          </p:sp>
        </mc:Choice>
        <mc:Fallback xmlns="">
          <p:sp>
            <p:nvSpPr>
              <p:cNvPr id="12" name="文本框 7">
                <a:extLst>
                  <a:ext uri="{FF2B5EF4-FFF2-40B4-BE49-F238E27FC236}">
                    <a16:creationId xmlns:a16="http://schemas.microsoft.com/office/drawing/2014/main" id="{C603E484-C5D8-78D9-E19E-B42A478840CF}"/>
                  </a:ext>
                </a:extLst>
              </p:cNvPr>
              <p:cNvSpPr txBox="1">
                <a:spLocks noRot="1" noChangeAspect="1" noMove="1" noResize="1" noEditPoints="1" noAdjustHandles="1" noChangeArrowheads="1" noChangeShapeType="1" noTextEdit="1"/>
              </p:cNvSpPr>
              <p:nvPr/>
            </p:nvSpPr>
            <p:spPr>
              <a:xfrm>
                <a:off x="3176786" y="1783357"/>
                <a:ext cx="446887" cy="461665"/>
              </a:xfrm>
              <a:prstGeom prst="rect">
                <a:avLst/>
              </a:prstGeom>
              <a:blipFill>
                <a:blip r:embed="rId8"/>
                <a:stretch>
                  <a:fillRect l="-95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8">
                <a:extLst>
                  <a:ext uri="{FF2B5EF4-FFF2-40B4-BE49-F238E27FC236}">
                    <a16:creationId xmlns:a16="http://schemas.microsoft.com/office/drawing/2014/main" id="{44F6CEA0-AEC2-1CF9-DA76-F5543D9D5B06}"/>
                  </a:ext>
                </a:extLst>
              </p:cNvPr>
              <p:cNvSpPr txBox="1"/>
              <p:nvPr/>
            </p:nvSpPr>
            <p:spPr>
              <a:xfrm>
                <a:off x="3176786" y="2534091"/>
                <a:ext cx="446887"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Φ</m:t>
                      </m:r>
                    </m:oMath>
                  </m:oMathPara>
                </a14:m>
                <a:endParaRPr lang="en-US" sz="2400" dirty="0">
                  <a:latin typeface="Amasis MT Pro" panose="020B0604020202020204" pitchFamily="18" charset="0"/>
                </a:endParaRPr>
              </a:p>
            </p:txBody>
          </p:sp>
        </mc:Choice>
        <mc:Fallback xmlns="">
          <p:sp>
            <p:nvSpPr>
              <p:cNvPr id="13" name="文本框 8">
                <a:extLst>
                  <a:ext uri="{FF2B5EF4-FFF2-40B4-BE49-F238E27FC236}">
                    <a16:creationId xmlns:a16="http://schemas.microsoft.com/office/drawing/2014/main" id="{44F6CEA0-AEC2-1CF9-DA76-F5543D9D5B06}"/>
                  </a:ext>
                </a:extLst>
              </p:cNvPr>
              <p:cNvSpPr txBox="1">
                <a:spLocks noRot="1" noChangeAspect="1" noMove="1" noResize="1" noEditPoints="1" noAdjustHandles="1" noChangeArrowheads="1" noChangeShapeType="1" noTextEdit="1"/>
              </p:cNvSpPr>
              <p:nvPr/>
            </p:nvSpPr>
            <p:spPr>
              <a:xfrm>
                <a:off x="3176786" y="2534091"/>
                <a:ext cx="446887" cy="461665"/>
              </a:xfrm>
              <a:prstGeom prst="rect">
                <a:avLst/>
              </a:prstGeom>
              <a:blipFill>
                <a:blip r:embed="rId9"/>
                <a:stretch>
                  <a:fillRect l="-9589"/>
                </a:stretch>
              </a:blipFill>
            </p:spPr>
            <p:txBody>
              <a:bodyPr/>
              <a:lstStyle/>
              <a:p>
                <a:r>
                  <a:rPr lang="zh-CN" altLang="en-US">
                    <a:noFill/>
                  </a:rPr>
                  <a:t> </a:t>
                </a:r>
              </a:p>
            </p:txBody>
          </p:sp>
        </mc:Fallback>
      </mc:AlternateContent>
      <p:cxnSp>
        <p:nvCxnSpPr>
          <p:cNvPr id="14" name="Straight Arrow Connector 13">
            <a:extLst>
              <a:ext uri="{FF2B5EF4-FFF2-40B4-BE49-F238E27FC236}">
                <a16:creationId xmlns:a16="http://schemas.microsoft.com/office/drawing/2014/main" id="{0D44A6FC-63C3-9ADD-D0F9-03D478CF8754}"/>
              </a:ext>
            </a:extLst>
          </p:cNvPr>
          <p:cNvCxnSpPr>
            <a:cxnSpLocks/>
            <a:endCxn id="11" idx="1"/>
          </p:cNvCxnSpPr>
          <p:nvPr/>
        </p:nvCxnSpPr>
        <p:spPr>
          <a:xfrm flipV="1">
            <a:off x="1890535" y="1327751"/>
            <a:ext cx="1286251" cy="2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E2DCC9-EE16-AF35-1248-8DCC12D7BBFA}"/>
              </a:ext>
            </a:extLst>
          </p:cNvPr>
          <p:cNvCxnSpPr>
            <a:cxnSpLocks/>
            <a:endCxn id="12" idx="1"/>
          </p:cNvCxnSpPr>
          <p:nvPr/>
        </p:nvCxnSpPr>
        <p:spPr>
          <a:xfrm>
            <a:off x="1890535" y="2011417"/>
            <a:ext cx="1286251" cy="2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688BB6C-0292-9ED9-F05C-9C965C014C19}"/>
              </a:ext>
            </a:extLst>
          </p:cNvPr>
          <p:cNvCxnSpPr>
            <a:cxnSpLocks/>
            <a:endCxn id="13" idx="1"/>
          </p:cNvCxnSpPr>
          <p:nvPr/>
        </p:nvCxnSpPr>
        <p:spPr>
          <a:xfrm>
            <a:off x="1890535" y="2764922"/>
            <a:ext cx="128625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4E1C7A-B804-274E-E754-35C96B1475FA}"/>
              </a:ext>
            </a:extLst>
          </p:cNvPr>
          <p:cNvCxnSpPr>
            <a:cxnSpLocks/>
            <a:stCxn id="11" idx="3"/>
            <a:endCxn id="7" idx="1"/>
          </p:cNvCxnSpPr>
          <p:nvPr/>
        </p:nvCxnSpPr>
        <p:spPr>
          <a:xfrm flipV="1">
            <a:off x="3623673" y="927701"/>
            <a:ext cx="1436890" cy="400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8D0C03-5A1C-5BA7-689D-4FFA4A246D33}"/>
              </a:ext>
            </a:extLst>
          </p:cNvPr>
          <p:cNvCxnSpPr>
            <a:cxnSpLocks/>
            <a:stCxn id="11" idx="3"/>
            <a:endCxn id="8" idx="1"/>
          </p:cNvCxnSpPr>
          <p:nvPr/>
        </p:nvCxnSpPr>
        <p:spPr>
          <a:xfrm>
            <a:off x="3623673" y="1327751"/>
            <a:ext cx="1436890" cy="286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4F02FF-7089-DF23-F09E-D24575B92CCE}"/>
              </a:ext>
            </a:extLst>
          </p:cNvPr>
          <p:cNvCxnSpPr>
            <a:cxnSpLocks/>
            <a:stCxn id="11" idx="3"/>
            <a:endCxn id="9" idx="1"/>
          </p:cNvCxnSpPr>
          <p:nvPr/>
        </p:nvCxnSpPr>
        <p:spPr>
          <a:xfrm>
            <a:off x="3623673" y="1327751"/>
            <a:ext cx="1436890" cy="1037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8803B71-B842-17FF-E0B6-A20CEE3D297E}"/>
              </a:ext>
            </a:extLst>
          </p:cNvPr>
          <p:cNvCxnSpPr>
            <a:cxnSpLocks/>
            <a:stCxn id="12" idx="3"/>
            <a:endCxn id="7" idx="1"/>
          </p:cNvCxnSpPr>
          <p:nvPr/>
        </p:nvCxnSpPr>
        <p:spPr>
          <a:xfrm flipV="1">
            <a:off x="3623673" y="927701"/>
            <a:ext cx="1436890" cy="1086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EADEE13-73B4-A2F0-AA4F-B35532FC4EB0}"/>
              </a:ext>
            </a:extLst>
          </p:cNvPr>
          <p:cNvCxnSpPr>
            <a:cxnSpLocks/>
            <a:stCxn id="13" idx="3"/>
            <a:endCxn id="10" idx="1"/>
          </p:cNvCxnSpPr>
          <p:nvPr/>
        </p:nvCxnSpPr>
        <p:spPr>
          <a:xfrm>
            <a:off x="3623673" y="2764924"/>
            <a:ext cx="1436890" cy="50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6">
                <a:extLst>
                  <a:ext uri="{FF2B5EF4-FFF2-40B4-BE49-F238E27FC236}">
                    <a16:creationId xmlns:a16="http://schemas.microsoft.com/office/drawing/2014/main" id="{D33CC9A0-7313-BAA7-6C70-3A4C502ABDBC}"/>
                  </a:ext>
                </a:extLst>
              </p:cNvPr>
              <p:cNvSpPr txBox="1"/>
              <p:nvPr/>
            </p:nvSpPr>
            <p:spPr>
              <a:xfrm>
                <a:off x="6856232" y="930335"/>
                <a:ext cx="1841134" cy="78271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r>
                        <a:rPr lang="en-US" sz="2400" b="0" i="1" smtClean="0">
                          <a:latin typeface="Cambria Math" panose="02040503050406030204" pitchFamily="18" charset="0"/>
                        </a:rPr>
                        <m:t>𝒩</m:t>
                      </m:r>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Σ</m:t>
                          </m:r>
                        </m:num>
                        <m:den>
                          <m:r>
                            <a:rPr lang="en-US" sz="2400" b="0" i="1" smtClean="0">
                              <a:latin typeface="Cambria Math" panose="02040503050406030204" pitchFamily="18" charset="0"/>
                            </a:rPr>
                            <m:t>𝜈</m:t>
                          </m:r>
                        </m:den>
                      </m:f>
                      <m:r>
                        <a:rPr lang="en-US" sz="2400" b="0" i="1" smtClean="0">
                          <a:latin typeface="Cambria Math" panose="02040503050406030204" pitchFamily="18" charset="0"/>
                        </a:rPr>
                        <m:t>)</m:t>
                      </m:r>
                    </m:oMath>
                  </m:oMathPara>
                </a14:m>
                <a:endParaRPr lang="en-US" sz="2400" dirty="0">
                  <a:latin typeface="Amasis MT Pro" panose="020B0604020202020204" pitchFamily="18" charset="0"/>
                </a:endParaRPr>
              </a:p>
            </p:txBody>
          </p:sp>
        </mc:Choice>
        <mc:Fallback xmlns="">
          <p:sp>
            <p:nvSpPr>
              <p:cNvPr id="22" name="文本框 6">
                <a:extLst>
                  <a:ext uri="{FF2B5EF4-FFF2-40B4-BE49-F238E27FC236}">
                    <a16:creationId xmlns:a16="http://schemas.microsoft.com/office/drawing/2014/main" id="{D33CC9A0-7313-BAA7-6C70-3A4C502ABDBC}"/>
                  </a:ext>
                </a:extLst>
              </p:cNvPr>
              <p:cNvSpPr txBox="1">
                <a:spLocks noRot="1" noChangeAspect="1" noMove="1" noResize="1" noEditPoints="1" noAdjustHandles="1" noChangeArrowheads="1" noChangeShapeType="1" noTextEdit="1"/>
              </p:cNvSpPr>
              <p:nvPr/>
            </p:nvSpPr>
            <p:spPr>
              <a:xfrm>
                <a:off x="6856232" y="930335"/>
                <a:ext cx="1841134" cy="78271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6">
                <a:extLst>
                  <a:ext uri="{FF2B5EF4-FFF2-40B4-BE49-F238E27FC236}">
                    <a16:creationId xmlns:a16="http://schemas.microsoft.com/office/drawing/2014/main" id="{FA4F0BFA-5962-0056-F686-C198F5987059}"/>
                  </a:ext>
                </a:extLst>
              </p:cNvPr>
              <p:cNvSpPr txBox="1"/>
              <p:nvPr/>
            </p:nvSpPr>
            <p:spPr>
              <a:xfrm>
                <a:off x="6856231" y="2534090"/>
                <a:ext cx="1973019"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Σ</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Γ</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 </m:t>
                      </m:r>
                      <m:r>
                        <a:rPr lang="en-US" sz="2400" b="0" i="1" smtClean="0">
                          <a:latin typeface="Cambria Math" panose="02040503050406030204" pitchFamily="18" charset="0"/>
                        </a:rPr>
                        <m:t>𝛽</m:t>
                      </m:r>
                      <m:r>
                        <a:rPr lang="en-US" sz="2400" b="0" i="1" smtClean="0">
                          <a:latin typeface="Cambria Math" panose="02040503050406030204" pitchFamily="18" charset="0"/>
                        </a:rPr>
                        <m:t>)</m:t>
                      </m:r>
                    </m:oMath>
                  </m:oMathPara>
                </a14:m>
                <a:endParaRPr lang="en-US" sz="2400" dirty="0">
                  <a:latin typeface="Amasis MT Pro" panose="020B0604020202020204" pitchFamily="18" charset="0"/>
                </a:endParaRPr>
              </a:p>
            </p:txBody>
          </p:sp>
        </mc:Choice>
        <mc:Fallback xmlns="">
          <p:sp>
            <p:nvSpPr>
              <p:cNvPr id="23" name="文本框 6">
                <a:extLst>
                  <a:ext uri="{FF2B5EF4-FFF2-40B4-BE49-F238E27FC236}">
                    <a16:creationId xmlns:a16="http://schemas.microsoft.com/office/drawing/2014/main" id="{FA4F0BFA-5962-0056-F686-C198F5987059}"/>
                  </a:ext>
                </a:extLst>
              </p:cNvPr>
              <p:cNvSpPr txBox="1">
                <a:spLocks noRot="1" noChangeAspect="1" noMove="1" noResize="1" noEditPoints="1" noAdjustHandles="1" noChangeArrowheads="1" noChangeShapeType="1" noTextEdit="1"/>
              </p:cNvSpPr>
              <p:nvPr/>
            </p:nvSpPr>
            <p:spPr>
              <a:xfrm>
                <a:off x="6856231" y="2534090"/>
                <a:ext cx="1973019" cy="461665"/>
              </a:xfrm>
              <a:prstGeom prst="rect">
                <a:avLst/>
              </a:prstGeom>
              <a:blipFill>
                <a:blip r:embed="rId11"/>
                <a:stretch>
                  <a:fillRect l="-2786" r="-619" b="-20000"/>
                </a:stretch>
              </a:blipFill>
            </p:spPr>
            <p:txBody>
              <a:bodyPr/>
              <a:lstStyle/>
              <a:p>
                <a:r>
                  <a:rPr lang="zh-CN" altLang="en-US">
                    <a:noFill/>
                  </a:rPr>
                  <a:t> </a:t>
                </a:r>
              </a:p>
            </p:txBody>
          </p:sp>
        </mc:Fallback>
      </mc:AlternateContent>
      <p:cxnSp>
        <p:nvCxnSpPr>
          <p:cNvPr id="24" name="Straight Arrow Connector 23">
            <a:extLst>
              <a:ext uri="{FF2B5EF4-FFF2-40B4-BE49-F238E27FC236}">
                <a16:creationId xmlns:a16="http://schemas.microsoft.com/office/drawing/2014/main" id="{B71CB3D0-6A1D-EAD1-76D5-B415D66B6DA9}"/>
              </a:ext>
            </a:extLst>
          </p:cNvPr>
          <p:cNvCxnSpPr>
            <a:cxnSpLocks/>
            <a:stCxn id="7" idx="3"/>
            <a:endCxn id="22" idx="1"/>
          </p:cNvCxnSpPr>
          <p:nvPr/>
        </p:nvCxnSpPr>
        <p:spPr>
          <a:xfrm>
            <a:off x="5507450" y="927701"/>
            <a:ext cx="1348782" cy="393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69E8B20-3C51-1CFA-B169-73FEDB393A0E}"/>
              </a:ext>
            </a:extLst>
          </p:cNvPr>
          <p:cNvCxnSpPr>
            <a:cxnSpLocks/>
            <a:stCxn id="9" idx="3"/>
            <a:endCxn id="23" idx="1"/>
          </p:cNvCxnSpPr>
          <p:nvPr/>
        </p:nvCxnSpPr>
        <p:spPr>
          <a:xfrm>
            <a:off x="5507450" y="2364874"/>
            <a:ext cx="1348781" cy="400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3A86DAB-35E9-DF46-7F82-D8E6F54CD6C2}"/>
              </a:ext>
            </a:extLst>
          </p:cNvPr>
          <p:cNvCxnSpPr>
            <a:cxnSpLocks/>
            <a:stCxn id="8" idx="3"/>
            <a:endCxn id="22" idx="1"/>
          </p:cNvCxnSpPr>
          <p:nvPr/>
        </p:nvCxnSpPr>
        <p:spPr>
          <a:xfrm flipV="1">
            <a:off x="5507450" y="1321693"/>
            <a:ext cx="1348782" cy="292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584FC93-BAC3-929D-E8C1-FA8FC81A5C51}"/>
              </a:ext>
            </a:extLst>
          </p:cNvPr>
          <p:cNvCxnSpPr>
            <a:cxnSpLocks/>
            <a:stCxn id="10" idx="3"/>
            <a:endCxn id="23" idx="1"/>
          </p:cNvCxnSpPr>
          <p:nvPr/>
        </p:nvCxnSpPr>
        <p:spPr>
          <a:xfrm flipV="1">
            <a:off x="5507450" y="2764923"/>
            <a:ext cx="1348781" cy="502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04F8E39-639C-978E-D19B-FAA571D01B9E}"/>
              </a:ext>
            </a:extLst>
          </p:cNvPr>
          <p:cNvCxnSpPr>
            <a:cxnSpLocks/>
            <a:stCxn id="4" idx="3"/>
            <a:endCxn id="5" idx="1"/>
          </p:cNvCxnSpPr>
          <p:nvPr/>
        </p:nvCxnSpPr>
        <p:spPr>
          <a:xfrm>
            <a:off x="1151281" y="2026670"/>
            <a:ext cx="203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5">
            <a:extLst>
              <a:ext uri="{FF2B5EF4-FFF2-40B4-BE49-F238E27FC236}">
                <a16:creationId xmlns:a16="http://schemas.microsoft.com/office/drawing/2014/main" id="{9DCDA5A6-A449-5730-D165-71D67CD43D46}"/>
              </a:ext>
            </a:extLst>
          </p:cNvPr>
          <p:cNvSpPr txBox="1"/>
          <p:nvPr/>
        </p:nvSpPr>
        <p:spPr>
          <a:xfrm>
            <a:off x="1993782" y="561081"/>
            <a:ext cx="1434662" cy="307777"/>
          </a:xfrm>
          <a:prstGeom prst="rect">
            <a:avLst/>
          </a:prstGeom>
          <a:noFill/>
        </p:spPr>
        <p:txBody>
          <a:bodyPr wrap="square" rtlCol="0">
            <a:spAutoFit/>
          </a:bodyPr>
          <a:lstStyle/>
          <a:p>
            <a:pPr algn="ctr"/>
            <a:r>
              <a:rPr lang="en-US" i="1" dirty="0"/>
              <a:t>Pseudo Count</a:t>
            </a:r>
          </a:p>
        </p:txBody>
      </p:sp>
      <p:sp>
        <p:nvSpPr>
          <p:cNvPr id="30" name="文本框 5">
            <a:extLst>
              <a:ext uri="{FF2B5EF4-FFF2-40B4-BE49-F238E27FC236}">
                <a16:creationId xmlns:a16="http://schemas.microsoft.com/office/drawing/2014/main" id="{5454C3C8-1046-202A-AF8A-9D2E639140F0}"/>
              </a:ext>
            </a:extLst>
          </p:cNvPr>
          <p:cNvSpPr txBox="1"/>
          <p:nvPr/>
        </p:nvSpPr>
        <p:spPr>
          <a:xfrm>
            <a:off x="1241846" y="3423188"/>
            <a:ext cx="1434662" cy="307777"/>
          </a:xfrm>
          <a:prstGeom prst="rect">
            <a:avLst/>
          </a:prstGeom>
          <a:noFill/>
        </p:spPr>
        <p:txBody>
          <a:bodyPr wrap="square" rtlCol="0">
            <a:spAutoFit/>
          </a:bodyPr>
          <a:lstStyle/>
          <a:p>
            <a:pPr algn="ctr"/>
            <a:r>
              <a:rPr lang="en-US" i="1" dirty="0"/>
              <a:t>Pseudo Mean</a:t>
            </a:r>
          </a:p>
        </p:txBody>
      </p:sp>
      <p:sp>
        <p:nvSpPr>
          <p:cNvPr id="31" name="文本框 5">
            <a:extLst>
              <a:ext uri="{FF2B5EF4-FFF2-40B4-BE49-F238E27FC236}">
                <a16:creationId xmlns:a16="http://schemas.microsoft.com/office/drawing/2014/main" id="{2AF25876-AAAC-6E66-1D69-EF3855424627}"/>
              </a:ext>
            </a:extLst>
          </p:cNvPr>
          <p:cNvSpPr txBox="1"/>
          <p:nvPr/>
        </p:nvSpPr>
        <p:spPr>
          <a:xfrm>
            <a:off x="2756505" y="3423507"/>
            <a:ext cx="1754478" cy="307777"/>
          </a:xfrm>
          <a:prstGeom prst="rect">
            <a:avLst/>
          </a:prstGeom>
          <a:noFill/>
        </p:spPr>
        <p:txBody>
          <a:bodyPr wrap="square" rtlCol="0">
            <a:spAutoFit/>
          </a:bodyPr>
          <a:lstStyle/>
          <a:p>
            <a:pPr algn="ctr"/>
            <a:r>
              <a:rPr lang="en-US" i="1" dirty="0"/>
              <a:t>Pseudo Covariance</a:t>
            </a:r>
          </a:p>
        </p:txBody>
      </p:sp>
      <p:cxnSp>
        <p:nvCxnSpPr>
          <p:cNvPr id="32" name="Straight Arrow Connector 31">
            <a:extLst>
              <a:ext uri="{FF2B5EF4-FFF2-40B4-BE49-F238E27FC236}">
                <a16:creationId xmlns:a16="http://schemas.microsoft.com/office/drawing/2014/main" id="{3DAB74FA-16ED-54E3-21C8-DC2301A3862A}"/>
              </a:ext>
            </a:extLst>
          </p:cNvPr>
          <p:cNvCxnSpPr>
            <a:cxnSpLocks/>
            <a:endCxn id="12" idx="2"/>
          </p:cNvCxnSpPr>
          <p:nvPr/>
        </p:nvCxnSpPr>
        <p:spPr>
          <a:xfrm flipV="1">
            <a:off x="2292529" y="2245022"/>
            <a:ext cx="1107701" cy="1163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97CAB1C-41A4-B4B8-BB0A-AABE1B40E113}"/>
              </a:ext>
            </a:extLst>
          </p:cNvPr>
          <p:cNvCxnSpPr>
            <a:cxnSpLocks/>
            <a:endCxn id="13" idx="2"/>
          </p:cNvCxnSpPr>
          <p:nvPr/>
        </p:nvCxnSpPr>
        <p:spPr>
          <a:xfrm flipH="1" flipV="1">
            <a:off x="3400230" y="2995756"/>
            <a:ext cx="295648" cy="413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2D8B69D-7170-7E29-2EE6-66F759DDC2EE}"/>
              </a:ext>
            </a:extLst>
          </p:cNvPr>
          <p:cNvCxnSpPr>
            <a:cxnSpLocks/>
            <a:stCxn id="29" idx="2"/>
            <a:endCxn id="11" idx="0"/>
          </p:cNvCxnSpPr>
          <p:nvPr/>
        </p:nvCxnSpPr>
        <p:spPr>
          <a:xfrm>
            <a:off x="2711113" y="868858"/>
            <a:ext cx="689117" cy="228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圆角 3">
            <a:extLst>
              <a:ext uri="{FF2B5EF4-FFF2-40B4-BE49-F238E27FC236}">
                <a16:creationId xmlns:a16="http://schemas.microsoft.com/office/drawing/2014/main" id="{60C919D9-C106-D593-8BCF-E62B7280963C}"/>
              </a:ext>
            </a:extLst>
          </p:cNvPr>
          <p:cNvSpPr/>
          <p:nvPr/>
        </p:nvSpPr>
        <p:spPr>
          <a:xfrm>
            <a:off x="3064991" y="1050629"/>
            <a:ext cx="608837" cy="569071"/>
          </a:xfrm>
          <a:prstGeom prst="round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CB76856-7CBE-9DCB-E5CE-A06A66389941}"/>
              </a:ext>
            </a:extLst>
          </p:cNvPr>
          <p:cNvSpPr/>
          <p:nvPr/>
        </p:nvSpPr>
        <p:spPr>
          <a:xfrm>
            <a:off x="3830884" y="561081"/>
            <a:ext cx="570587" cy="246184"/>
          </a:xfrm>
          <a:custGeom>
            <a:avLst/>
            <a:gdLst>
              <a:gd name="connsiteX0" fmla="*/ 0 w 6093069"/>
              <a:gd name="connsiteY0" fmla="*/ 2628901 h 2628901"/>
              <a:gd name="connsiteX1" fmla="*/ 1938703 w 6093069"/>
              <a:gd name="connsiteY1" fmla="*/ 1929913 h 2628901"/>
              <a:gd name="connsiteX2" fmla="*/ 3050930 w 6093069"/>
              <a:gd name="connsiteY2" fmla="*/ 1 h 2628901"/>
              <a:gd name="connsiteX3" fmla="*/ 4154365 w 6093069"/>
              <a:gd name="connsiteY3" fmla="*/ 1921121 h 2628901"/>
              <a:gd name="connsiteX4" fmla="*/ 6093069 w 6093069"/>
              <a:gd name="connsiteY4" fmla="*/ 2620109 h 262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069" h="2628901">
                <a:moveTo>
                  <a:pt x="0" y="2628901"/>
                </a:moveTo>
                <a:cubicBezTo>
                  <a:pt x="715107" y="2498482"/>
                  <a:pt x="1430215" y="2368063"/>
                  <a:pt x="1938703" y="1929913"/>
                </a:cubicBezTo>
                <a:cubicBezTo>
                  <a:pt x="2447191" y="1491763"/>
                  <a:pt x="2681653" y="1466"/>
                  <a:pt x="3050930" y="1"/>
                </a:cubicBezTo>
                <a:cubicBezTo>
                  <a:pt x="3420207" y="-1464"/>
                  <a:pt x="3647342" y="1484436"/>
                  <a:pt x="4154365" y="1921121"/>
                </a:cubicBezTo>
                <a:cubicBezTo>
                  <a:pt x="4661388" y="2357806"/>
                  <a:pt x="5377228" y="2488957"/>
                  <a:pt x="6093069" y="2620109"/>
                </a:cubicBezTo>
              </a:path>
            </a:pathLst>
          </a:custGeom>
          <a:solidFill>
            <a:srgbClr val="D5EC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Straight Arrow Connector 36">
            <a:extLst>
              <a:ext uri="{FF2B5EF4-FFF2-40B4-BE49-F238E27FC236}">
                <a16:creationId xmlns:a16="http://schemas.microsoft.com/office/drawing/2014/main" id="{A9E40578-8E69-2C0F-E5BC-F7C27889F14A}"/>
              </a:ext>
            </a:extLst>
          </p:cNvPr>
          <p:cNvCxnSpPr>
            <a:cxnSpLocks/>
            <a:endCxn id="11" idx="0"/>
          </p:cNvCxnSpPr>
          <p:nvPr/>
        </p:nvCxnSpPr>
        <p:spPr>
          <a:xfrm flipH="1">
            <a:off x="3400230" y="866086"/>
            <a:ext cx="591297"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22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2E45D902-D258-CBA9-9B95-7BD16F212EAA}"/>
              </a:ext>
            </a:extLst>
          </p:cNvPr>
          <p:cNvGraphicFramePr>
            <a:graphicFrameLocks noChangeAspect="1"/>
          </p:cNvGraphicFramePr>
          <p:nvPr>
            <p:custDataLst>
              <p:tags r:id="rId2"/>
            </p:custDataLst>
            <p:extLst>
              <p:ext uri="{D42A27DB-BD31-4B8C-83A1-F6EECF244321}">
                <p14:modId xmlns:p14="http://schemas.microsoft.com/office/powerpoint/2010/main" val="1443638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26" imgH="426" progId="TCLayout.ActiveDocument.1">
                  <p:embed/>
                </p:oleObj>
              </mc:Choice>
              <mc:Fallback>
                <p:oleObj name="think-cell 幻灯片" r:id="rId7" imgW="426" imgH="42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6" name="Google Shape;96;p18"/>
          <p:cNvSpPr txBox="1">
            <a:spLocks noGrp="1"/>
          </p:cNvSpPr>
          <p:nvPr>
            <p:ph type="title" idx="4294967295"/>
          </p:nvPr>
        </p:nvSpPr>
        <p:spPr>
          <a:xfrm>
            <a:off x="55002" y="265745"/>
            <a:ext cx="852170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2800" dirty="0">
                <a:latin typeface="+mn-lt"/>
                <a:cs typeface="Arial" panose="020B0604020202020204" pitchFamily="34" charset="0"/>
                <a:sym typeface="Arial" panose="020B0604020202020204" pitchFamily="34" charset="0"/>
              </a:rPr>
              <a:t>Theorem: Generalization Bound</a:t>
            </a:r>
            <a:endParaRPr sz="2800" dirty="0">
              <a:latin typeface="+mn-lt"/>
              <a:cs typeface="Arial" panose="020B0604020202020204" pitchFamily="34" charset="0"/>
              <a:sym typeface="Arial" panose="020B0604020202020204" pitchFamily="34" charset="0"/>
            </a:endParaRPr>
          </a:p>
        </p:txBody>
      </p:sp>
      <p:pic>
        <p:nvPicPr>
          <p:cNvPr id="98" name="Google Shape;98;p18"/>
          <p:cNvPicPr preferRelativeResize="0"/>
          <p:nvPr/>
        </p:nvPicPr>
        <p:blipFill>
          <a:blip r:embed="rId9">
            <a:alphaModFix/>
          </a:blip>
          <a:stretch>
            <a:fillRect/>
          </a:stretch>
        </p:blipFill>
        <p:spPr>
          <a:xfrm>
            <a:off x="567392" y="1485056"/>
            <a:ext cx="7823100" cy="2173388"/>
          </a:xfrm>
          <a:prstGeom prst="rect">
            <a:avLst/>
          </a:prstGeom>
          <a:noFill/>
          <a:ln>
            <a:noFill/>
          </a:ln>
        </p:spPr>
      </p:pic>
      <p:sp>
        <p:nvSpPr>
          <p:cNvPr id="3" name="TextBox 2">
            <a:extLst>
              <a:ext uri="{FF2B5EF4-FFF2-40B4-BE49-F238E27FC236}">
                <a16:creationId xmlns:a16="http://schemas.microsoft.com/office/drawing/2014/main" id="{9E955DCE-964F-22A3-C3E9-0078AF218B6F}"/>
              </a:ext>
            </a:extLst>
          </p:cNvPr>
          <p:cNvSpPr txBox="1"/>
          <p:nvPr/>
        </p:nvSpPr>
        <p:spPr>
          <a:xfrm>
            <a:off x="666119" y="3942215"/>
            <a:ext cx="5110951"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Increase Bias;</a:t>
            </a:r>
          </a:p>
          <a:p>
            <a:pPr marL="285750" indent="-285750">
              <a:buFont typeface="Arial" panose="020B0604020202020204" pitchFamily="34" charset="0"/>
              <a:buChar char="•"/>
            </a:pPr>
            <a:r>
              <a:rPr lang="en-US" altLang="zh-CN" b="1" dirty="0"/>
              <a:t>Significantly</a:t>
            </a:r>
            <a:r>
              <a:rPr lang="en-US" altLang="zh-CN" dirty="0"/>
              <a:t> reduce Variance in the imbalanced setting;</a:t>
            </a:r>
          </a:p>
          <a:p>
            <a:pPr marL="285750" indent="-285750">
              <a:buFont typeface="Arial" panose="020B0604020202020204" pitchFamily="34" charset="0"/>
              <a:buChar char="•"/>
            </a:pPr>
            <a:r>
              <a:rPr lang="en-US" altLang="zh-CN" dirty="0"/>
              <a:t>Lower Generalization Error. </a:t>
            </a:r>
            <a:endParaRPr lang="zh-CN" altLang="en-US" dirty="0"/>
          </a:p>
        </p:txBody>
      </p:sp>
      <p:pic>
        <p:nvPicPr>
          <p:cNvPr id="53" name="Audio 52">
            <a:hlinkClick r:id="" action="ppaction://media"/>
            <a:extLst>
              <a:ext uri="{FF2B5EF4-FFF2-40B4-BE49-F238E27FC236}">
                <a16:creationId xmlns:a16="http://schemas.microsoft.com/office/drawing/2014/main" id="{3B0927E3-044E-FCE4-D132-8F271E6CD844}"/>
              </a:ext>
            </a:extLst>
          </p:cNvPr>
          <p:cNvPicPr>
            <a:picLocks noChangeAspect="1"/>
          </p:cNvPicPr>
          <p:nvPr>
            <a:audioFile r:link="rId4"/>
            <p:extLst>
              <p:ext uri="{DAA4B4D4-6D71-4841-9C94-3DE7FCFB9230}">
                <p14:media xmlns:p14="http://schemas.microsoft.com/office/powerpoint/2010/main" r:embed="rId3"/>
              </p:ext>
            </p:extLst>
          </p:nvPr>
        </p:nvPicPr>
        <p:blipFill>
          <a:blip r:embed="rId10"/>
          <a:srcRect l="-139844" t="-139844" r="-139844" b="-139844"/>
          <a:stretch>
            <a:fillRect/>
          </a:stretch>
        </p:blipFill>
        <p:spPr>
          <a:xfrm>
            <a:off x="7539228" y="3538728"/>
            <a:ext cx="1543050" cy="1543050"/>
          </a:xfrm>
          <a:prstGeom prst="ellipse">
            <a:avLst/>
          </a:prstGeom>
        </p:spPr>
      </p:pic>
      <p:sp>
        <p:nvSpPr>
          <p:cNvPr id="9" name="矩形: 圆角 3">
            <a:extLst>
              <a:ext uri="{FF2B5EF4-FFF2-40B4-BE49-F238E27FC236}">
                <a16:creationId xmlns:a16="http://schemas.microsoft.com/office/drawing/2014/main" id="{6719EB80-2EA1-FAF1-6B1D-E04E4C2B16F2}"/>
              </a:ext>
            </a:extLst>
          </p:cNvPr>
          <p:cNvSpPr/>
          <p:nvPr/>
        </p:nvSpPr>
        <p:spPr>
          <a:xfrm>
            <a:off x="4763849" y="2664476"/>
            <a:ext cx="437935" cy="775121"/>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圆角 3">
            <a:extLst>
              <a:ext uri="{FF2B5EF4-FFF2-40B4-BE49-F238E27FC236}">
                <a16:creationId xmlns:a16="http://schemas.microsoft.com/office/drawing/2014/main" id="{A9CA8975-6008-890C-A6F3-AA5857E98658}"/>
              </a:ext>
            </a:extLst>
          </p:cNvPr>
          <p:cNvSpPr/>
          <p:nvPr/>
        </p:nvSpPr>
        <p:spPr>
          <a:xfrm>
            <a:off x="7406034" y="2664476"/>
            <a:ext cx="314893" cy="705903"/>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矩形: 圆角 3">
            <a:extLst>
              <a:ext uri="{FF2B5EF4-FFF2-40B4-BE49-F238E27FC236}">
                <a16:creationId xmlns:a16="http://schemas.microsoft.com/office/drawing/2014/main" id="{7E996902-6B05-1735-D2A6-9939B5C827FA}"/>
              </a:ext>
            </a:extLst>
          </p:cNvPr>
          <p:cNvSpPr/>
          <p:nvPr/>
        </p:nvSpPr>
        <p:spPr>
          <a:xfrm>
            <a:off x="3161038" y="2018252"/>
            <a:ext cx="4378190" cy="246553"/>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755"/>
    </mc:Choice>
    <mc:Fallback xmlns="">
      <p:transition spd="slow" advTm="227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3"/>
                </p:tgtEl>
              </p:cMediaNode>
            </p:audio>
          </p:childTnLst>
        </p:cTn>
      </p:par>
    </p:tnLst>
    <p:bldLst>
      <p:bldP spid="9" grpId="0" animBg="1"/>
      <p:bldP spid="10"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4">
            <a:extLst>
              <a:ext uri="{FF2B5EF4-FFF2-40B4-BE49-F238E27FC236}">
                <a16:creationId xmlns:a16="http://schemas.microsoft.com/office/drawing/2014/main" id="{70D140C3-A8E8-4B89-BDEA-DAA9CB2F72F1}"/>
              </a:ext>
            </a:extLst>
          </p:cNvPr>
          <p:cNvPicPr>
            <a:picLocks noChangeAspect="1"/>
          </p:cNvPicPr>
          <p:nvPr/>
        </p:nvPicPr>
        <p:blipFill>
          <a:blip r:embed="rId7"/>
          <a:stretch>
            <a:fillRect/>
          </a:stretch>
        </p:blipFill>
        <p:spPr>
          <a:xfrm>
            <a:off x="521678" y="926954"/>
            <a:ext cx="7602096" cy="3289592"/>
          </a:xfrm>
          <a:prstGeom prst="rect">
            <a:avLst/>
          </a:prstGeom>
        </p:spPr>
      </p:pic>
      <p:graphicFrame>
        <p:nvGraphicFramePr>
          <p:cNvPr id="2" name="对象 1" hidden="1">
            <a:extLst>
              <a:ext uri="{FF2B5EF4-FFF2-40B4-BE49-F238E27FC236}">
                <a16:creationId xmlns:a16="http://schemas.microsoft.com/office/drawing/2014/main" id="{620B4921-FAAF-63DF-AD36-463D404CA238}"/>
              </a:ext>
            </a:extLst>
          </p:cNvPr>
          <p:cNvGraphicFramePr>
            <a:graphicFrameLocks noChangeAspect="1"/>
          </p:cNvGraphicFramePr>
          <p:nvPr>
            <p:custDataLst>
              <p:tags r:id="rId2"/>
            </p:custDataLst>
            <p:extLst>
              <p:ext uri="{D42A27DB-BD31-4B8C-83A1-F6EECF244321}">
                <p14:modId xmlns:p14="http://schemas.microsoft.com/office/powerpoint/2010/main" val="3337114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26" imgH="426" progId="TCLayout.ActiveDocument.1">
                  <p:embed/>
                </p:oleObj>
              </mc:Choice>
              <mc:Fallback>
                <p:oleObj name="think-cell 幻灯片" r:id="rId8" imgW="426" imgH="42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3" name="Google Shape;103;p19"/>
          <p:cNvSpPr txBox="1">
            <a:spLocks noGrp="1"/>
          </p:cNvSpPr>
          <p:nvPr>
            <p:ph type="title" idx="4294967295"/>
          </p:nvPr>
        </p:nvSpPr>
        <p:spPr>
          <a:xfrm>
            <a:off x="61876" y="265745"/>
            <a:ext cx="852170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2800" dirty="0">
                <a:latin typeface="+mn-lt"/>
                <a:cs typeface="Arial" panose="020B0604020202020204" pitchFamily="34" charset="0"/>
                <a:sym typeface="Arial" panose="020B0604020202020204" pitchFamily="34" charset="0"/>
              </a:rPr>
              <a:t>Results</a:t>
            </a:r>
            <a:endParaRPr sz="2800" dirty="0">
              <a:latin typeface="+mn-lt"/>
              <a:cs typeface="Arial" panose="020B0604020202020204" pitchFamily="34" charset="0"/>
              <a:sym typeface="Arial" panose="020B0604020202020204" pitchFamily="34" charset="0"/>
            </a:endParaRPr>
          </a:p>
        </p:txBody>
      </p:sp>
      <p:sp>
        <p:nvSpPr>
          <p:cNvPr id="3" name="矩形: 圆角 3">
            <a:extLst>
              <a:ext uri="{FF2B5EF4-FFF2-40B4-BE49-F238E27FC236}">
                <a16:creationId xmlns:a16="http://schemas.microsoft.com/office/drawing/2014/main" id="{EDDB362E-30A3-1D43-9481-6E69113827D9}"/>
              </a:ext>
            </a:extLst>
          </p:cNvPr>
          <p:cNvSpPr/>
          <p:nvPr/>
        </p:nvSpPr>
        <p:spPr>
          <a:xfrm>
            <a:off x="561242" y="3195317"/>
            <a:ext cx="7477351" cy="147198"/>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Audio 26">
            <a:hlinkClick r:id="" action="ppaction://media"/>
            <a:extLst>
              <a:ext uri="{FF2B5EF4-FFF2-40B4-BE49-F238E27FC236}">
                <a16:creationId xmlns:a16="http://schemas.microsoft.com/office/drawing/2014/main" id="{E8E2133A-3CF9-6ADA-0364-687EF3E1BADD}"/>
              </a:ext>
            </a:extLst>
          </p:cNvPr>
          <p:cNvPicPr>
            <a:picLocks noChangeAspect="1"/>
          </p:cNvPicPr>
          <p:nvPr>
            <a:audioFile r:link="rId4"/>
            <p:extLst>
              <p:ext uri="{DAA4B4D4-6D71-4841-9C94-3DE7FCFB9230}">
                <p14:media xmlns:p14="http://schemas.microsoft.com/office/powerpoint/2010/main" r:embed="rId3"/>
              </p:ext>
            </p:extLst>
          </p:nvPr>
        </p:nvPicPr>
        <p:blipFill>
          <a:blip r:embed="rId10"/>
          <a:srcRect l="-139844" t="-139844" r="-139844" b="-139844"/>
          <a:stretch>
            <a:fillRect/>
          </a:stretch>
        </p:blipFill>
        <p:spPr>
          <a:xfrm>
            <a:off x="7539228" y="3538728"/>
            <a:ext cx="1543050" cy="1543050"/>
          </a:xfrm>
          <a:prstGeom prst="ellipse">
            <a:avLst/>
          </a:prstGeom>
        </p:spPr>
      </p:pic>
      <p:pic>
        <p:nvPicPr>
          <p:cNvPr id="6" name="Picture 5">
            <a:extLst>
              <a:ext uri="{FF2B5EF4-FFF2-40B4-BE49-F238E27FC236}">
                <a16:creationId xmlns:a16="http://schemas.microsoft.com/office/drawing/2014/main" id="{70FE8CF8-05BE-ABA7-237D-75BC220BCF4A}"/>
              </a:ext>
            </a:extLst>
          </p:cNvPr>
          <p:cNvPicPr>
            <a:picLocks noChangeAspect="1"/>
          </p:cNvPicPr>
          <p:nvPr/>
        </p:nvPicPr>
        <p:blipFill>
          <a:blip r:embed="rId11"/>
          <a:stretch>
            <a:fillRect/>
          </a:stretch>
        </p:blipFill>
        <p:spPr>
          <a:xfrm>
            <a:off x="2541939" y="1861382"/>
            <a:ext cx="4060121" cy="1420736"/>
          </a:xfrm>
          <a:prstGeom prst="rect">
            <a:avLst/>
          </a:prstGeom>
        </p:spPr>
      </p:pic>
      <p:sp>
        <p:nvSpPr>
          <p:cNvPr id="7" name="矩形: 圆角 3">
            <a:extLst>
              <a:ext uri="{FF2B5EF4-FFF2-40B4-BE49-F238E27FC236}">
                <a16:creationId xmlns:a16="http://schemas.microsoft.com/office/drawing/2014/main" id="{B3D1289B-C987-10AE-9609-E0D750C22745}"/>
              </a:ext>
            </a:extLst>
          </p:cNvPr>
          <p:cNvSpPr/>
          <p:nvPr/>
        </p:nvSpPr>
        <p:spPr>
          <a:xfrm>
            <a:off x="2600713" y="2766202"/>
            <a:ext cx="3934558" cy="147198"/>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2664"/>
    </mc:Choice>
    <mc:Fallback>
      <p:transition spd="slow" advTm="12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27"/>
                </p:tgtEl>
              </p:cMediaNode>
            </p:audio>
          </p:childTnLst>
        </p:cTn>
      </p:par>
    </p:tnLst>
    <p:bldLst>
      <p:bldP spid="3" grpId="0" animBg="1"/>
      <p:bldP spid="3"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2B3F4016-9993-9DAD-DC83-F873801833AB}"/>
              </a:ext>
            </a:extLst>
          </p:cNvPr>
          <p:cNvGraphicFramePr>
            <a:graphicFrameLocks noChangeAspect="1"/>
          </p:cNvGraphicFramePr>
          <p:nvPr>
            <p:custDataLst>
              <p:tags r:id="rId1"/>
            </p:custDataLst>
            <p:extLst>
              <p:ext uri="{D42A27DB-BD31-4B8C-83A1-F6EECF244321}">
                <p14:modId xmlns:p14="http://schemas.microsoft.com/office/powerpoint/2010/main" val="3717002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 imgW="426" imgH="426" progId="TCLayout.ActiveDocument.1">
                  <p:embed/>
                </p:oleObj>
              </mc:Choice>
              <mc:Fallback>
                <p:oleObj name="think-cell 幻灯片" r:id="rId6" imgW="426" imgH="4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0" name="Google Shape;110;p20"/>
          <p:cNvSpPr txBox="1">
            <a:spLocks noGrp="1"/>
          </p:cNvSpPr>
          <p:nvPr>
            <p:ph type="ctrTitle" idx="4294967295"/>
          </p:nvPr>
        </p:nvSpPr>
        <p:spPr>
          <a:xfrm>
            <a:off x="201038" y="891941"/>
            <a:ext cx="8521700" cy="2119313"/>
          </a:xfrm>
          <a:prstGeom prst="rect">
            <a:avLst/>
          </a:prstGeom>
        </p:spPr>
        <p:txBody>
          <a:bodyPr spcFirstLastPara="1" wrap="square" lIns="91425" tIns="91425" rIns="91425" bIns="91425" anchor="ctr" anchorCtr="0">
            <a:normAutofit/>
          </a:bodyPr>
          <a:lstStyle/>
          <a:p>
            <a:pPr marL="457200" lvl="0" indent="-342900" algn="l" rtl="0">
              <a:spcBef>
                <a:spcPts val="1200"/>
              </a:spcBef>
              <a:spcAft>
                <a:spcPts val="0"/>
              </a:spcAft>
              <a:buSzPts val="1800"/>
              <a:buChar char="❏"/>
            </a:pPr>
            <a:r>
              <a:rPr lang="zh-CN" sz="2000" dirty="0">
                <a:latin typeface="+mn-lt"/>
                <a:cs typeface="Arial" panose="020B0604020202020204" pitchFamily="34" charset="0"/>
                <a:sym typeface="Arial" panose="020B0604020202020204" pitchFamily="34" charset="0"/>
              </a:rPr>
              <a:t>Identify the problem </a:t>
            </a:r>
            <a:r>
              <a:rPr lang="zh-CN" sz="2000" b="0" dirty="0">
                <a:latin typeface="+mn-lt"/>
                <a:cs typeface="Arial" panose="020B0604020202020204" pitchFamily="34" charset="0"/>
                <a:sym typeface="Arial" panose="020B0604020202020204" pitchFamily="34" charset="0"/>
              </a:rPr>
              <a:t>of probabilistic deep imbalanced regression.</a:t>
            </a:r>
            <a:endParaRPr sz="2000" b="0" dirty="0">
              <a:latin typeface="+mn-lt"/>
              <a:cs typeface="Arial" panose="020B0604020202020204" pitchFamily="34" charset="0"/>
              <a:sym typeface="Arial" panose="020B0604020202020204" pitchFamily="34" charset="0"/>
            </a:endParaRPr>
          </a:p>
          <a:p>
            <a:pPr marL="457200" lvl="0" indent="-342900" algn="l" rtl="0">
              <a:spcBef>
                <a:spcPts val="1200"/>
              </a:spcBef>
              <a:spcAft>
                <a:spcPts val="0"/>
              </a:spcAft>
              <a:buSzPts val="1800"/>
              <a:buChar char="❏"/>
            </a:pPr>
            <a:r>
              <a:rPr lang="zh-CN" sz="2000" dirty="0">
                <a:latin typeface="+mn-lt"/>
                <a:cs typeface="Arial" panose="020B0604020202020204" pitchFamily="34" charset="0"/>
                <a:sym typeface="Arial" panose="020B0604020202020204" pitchFamily="34" charset="0"/>
              </a:rPr>
              <a:t>Propose VIR </a:t>
            </a:r>
            <a:r>
              <a:rPr lang="zh-CN" sz="2000" b="0" dirty="0">
                <a:latin typeface="+mn-lt"/>
                <a:cs typeface="Arial" panose="020B0604020202020204" pitchFamily="34" charset="0"/>
                <a:sym typeface="Arial" panose="020B0604020202020204" pitchFamily="34" charset="0"/>
              </a:rPr>
              <a:t>to simultaneously cover</a:t>
            </a:r>
            <a:r>
              <a:rPr lang="en-US" altLang="zh-CN" sz="2000" b="0" dirty="0">
                <a:latin typeface="+mn-lt"/>
                <a:cs typeface="Arial" panose="020B0604020202020204" pitchFamily="34" charset="0"/>
                <a:sym typeface="Arial" panose="020B0604020202020204" pitchFamily="34" charset="0"/>
              </a:rPr>
              <a:t> </a:t>
            </a:r>
            <a:r>
              <a:rPr lang="zh-CN" sz="2000" b="0" dirty="0">
                <a:latin typeface="+mn-lt"/>
                <a:cs typeface="Arial" panose="020B0604020202020204" pitchFamily="34" charset="0"/>
                <a:sym typeface="Arial" panose="020B0604020202020204" pitchFamily="34" charset="0"/>
              </a:rPr>
              <a:t>two desiderata</a:t>
            </a:r>
            <a:r>
              <a:rPr lang="en-US" altLang="zh-CN" sz="2000" b="0" dirty="0">
                <a:latin typeface="+mn-lt"/>
                <a:cs typeface="Arial" panose="020B0604020202020204" pitchFamily="34" charset="0"/>
                <a:sym typeface="Arial" panose="020B0604020202020204" pitchFamily="34" charset="0"/>
              </a:rPr>
              <a:t>: </a:t>
            </a:r>
            <a:r>
              <a:rPr lang="zh-CN" altLang="zh-CN" sz="2000" b="0" dirty="0">
                <a:latin typeface="+mn-lt"/>
                <a:cs typeface="Arial" panose="020B0604020202020204" pitchFamily="34" charset="0"/>
                <a:sym typeface="Arial" panose="020B0604020202020204" pitchFamily="34" charset="0"/>
              </a:rPr>
              <a:t>balanced accuracy and uncertainty </a:t>
            </a:r>
            <a:r>
              <a:rPr lang="en-US" altLang="zh-CN" sz="2000" b="0" dirty="0">
                <a:latin typeface="+mn-lt"/>
                <a:cs typeface="Arial" panose="020B0604020202020204" pitchFamily="34" charset="0"/>
                <a:sym typeface="Arial" panose="020B0604020202020204" pitchFamily="34" charset="0"/>
              </a:rPr>
              <a:t>quantification</a:t>
            </a:r>
            <a:r>
              <a:rPr lang="zh-CN" sz="2000" b="0" dirty="0">
                <a:latin typeface="+mn-lt"/>
                <a:cs typeface="Arial" panose="020B0604020202020204" pitchFamily="34" charset="0"/>
                <a:sym typeface="Arial" panose="020B0604020202020204" pitchFamily="34" charset="0"/>
              </a:rPr>
              <a:t>.</a:t>
            </a:r>
            <a:endParaRPr sz="2000" b="0" dirty="0">
              <a:latin typeface="+mn-lt"/>
              <a:cs typeface="Arial" panose="020B0604020202020204" pitchFamily="34" charset="0"/>
              <a:sym typeface="Arial" panose="020B0604020202020204" pitchFamily="34" charset="0"/>
            </a:endParaRPr>
          </a:p>
          <a:p>
            <a:pPr marL="457200" lvl="0" indent="-342900" algn="l" rtl="0">
              <a:spcBef>
                <a:spcPts val="1200"/>
              </a:spcBef>
              <a:spcAft>
                <a:spcPts val="0"/>
              </a:spcAft>
              <a:buSzPts val="1800"/>
              <a:buChar char="❏"/>
            </a:pPr>
            <a:r>
              <a:rPr lang="zh-CN" sz="2000" b="0" dirty="0">
                <a:latin typeface="+mn-lt"/>
                <a:cs typeface="Arial" panose="020B0604020202020204" pitchFamily="34" charset="0"/>
                <a:sym typeface="Arial" panose="020B0604020202020204" pitchFamily="34" charset="0"/>
              </a:rPr>
              <a:t>Show that VIR can achieve </a:t>
            </a:r>
            <a:r>
              <a:rPr lang="zh-CN" sz="2000" dirty="0">
                <a:latin typeface="+mn-lt"/>
                <a:cs typeface="Arial" panose="020B0604020202020204" pitchFamily="34" charset="0"/>
                <a:sym typeface="Arial" panose="020B0604020202020204" pitchFamily="34" charset="0"/>
              </a:rPr>
              <a:t>better generalization bound</a:t>
            </a:r>
            <a:r>
              <a:rPr lang="zh-CN" sz="2000" b="0" dirty="0">
                <a:latin typeface="+mn-lt"/>
                <a:cs typeface="Arial" panose="020B0604020202020204" pitchFamily="34" charset="0"/>
                <a:sym typeface="Arial" panose="020B0604020202020204" pitchFamily="34" charset="0"/>
              </a:rPr>
              <a:t>.</a:t>
            </a:r>
            <a:endParaRPr sz="2000" b="0" dirty="0">
              <a:latin typeface="+mn-lt"/>
              <a:cs typeface="Arial" panose="020B0604020202020204" pitchFamily="34" charset="0"/>
              <a:sym typeface="Arial" panose="020B0604020202020204" pitchFamily="34" charset="0"/>
            </a:endParaRPr>
          </a:p>
        </p:txBody>
      </p:sp>
      <p:sp>
        <p:nvSpPr>
          <p:cNvPr id="111" name="Google Shape;111;p20"/>
          <p:cNvSpPr txBox="1">
            <a:spLocks noGrp="1"/>
          </p:cNvSpPr>
          <p:nvPr>
            <p:ph type="subTitle" idx="4294967295"/>
          </p:nvPr>
        </p:nvSpPr>
        <p:spPr>
          <a:xfrm>
            <a:off x="201038" y="2991461"/>
            <a:ext cx="8521700" cy="792163"/>
          </a:xfrm>
          <a:prstGeom prst="rect">
            <a:avLst/>
          </a:prstGeom>
        </p:spPr>
        <p:txBody>
          <a:bodyPr spcFirstLastPara="1" wrap="square" lIns="91425" tIns="91425" rIns="91425" bIns="91425" anchor="t" anchorCtr="0">
            <a:normAutofit/>
          </a:bodyPr>
          <a:lstStyle/>
          <a:p>
            <a:pPr marL="0" lvl="0" indent="0" algn="ctr" rtl="0">
              <a:lnSpc>
                <a:spcPct val="80000"/>
              </a:lnSpc>
              <a:spcBef>
                <a:spcPts val="600"/>
              </a:spcBef>
              <a:spcAft>
                <a:spcPts val="0"/>
              </a:spcAft>
              <a:buSzPts val="935"/>
              <a:buNone/>
            </a:pPr>
            <a:r>
              <a:rPr lang="zh-CN" sz="1500" dirty="0">
                <a:latin typeface="Arial" panose="020B0604020202020204" pitchFamily="34" charset="0"/>
                <a:cs typeface="Arial" panose="020B0604020202020204" pitchFamily="34" charset="0"/>
                <a:sym typeface="Arial" panose="020B0604020202020204" pitchFamily="34" charset="0"/>
              </a:rPr>
              <a:t>Code will be soon available at</a:t>
            </a:r>
            <a:endParaRPr sz="1500" dirty="0">
              <a:latin typeface="Arial" panose="020B0604020202020204" pitchFamily="34" charset="0"/>
              <a:cs typeface="Arial" panose="020B0604020202020204" pitchFamily="34" charset="0"/>
              <a:sym typeface="Arial" panose="020B0604020202020204" pitchFamily="34" charset="0"/>
            </a:endParaRPr>
          </a:p>
          <a:p>
            <a:pPr marL="0" lvl="0" indent="0" algn="ctr" rtl="0">
              <a:lnSpc>
                <a:spcPct val="80000"/>
              </a:lnSpc>
              <a:spcBef>
                <a:spcPts val="600"/>
              </a:spcBef>
              <a:spcAft>
                <a:spcPts val="0"/>
              </a:spcAft>
              <a:buSzPts val="935"/>
              <a:buNone/>
            </a:pPr>
            <a:r>
              <a:rPr lang="zh-CN" sz="1500" dirty="0">
                <a:latin typeface="Arial" panose="020B0604020202020204" pitchFamily="34" charset="0"/>
                <a:cs typeface="Arial" panose="020B0604020202020204" pitchFamily="34" charset="0"/>
                <a:sym typeface="Arial" panose="020B0604020202020204" pitchFamily="34" charset="0"/>
              </a:rPr>
              <a:t>https: //github.com/Wang-ML-Lab/variational-imbalanced-regression.</a:t>
            </a:r>
            <a:endParaRPr sz="1500" dirty="0">
              <a:latin typeface="Arial" panose="020B0604020202020204" pitchFamily="34" charset="0"/>
              <a:cs typeface="Arial" panose="020B0604020202020204" pitchFamily="34" charset="0"/>
              <a:sym typeface="Arial" panose="020B0604020202020204" pitchFamily="34" charset="0"/>
            </a:endParaRPr>
          </a:p>
        </p:txBody>
      </p:sp>
      <p:sp>
        <p:nvSpPr>
          <p:cNvPr id="114" name="Google Shape;114;p20"/>
          <p:cNvSpPr txBox="1">
            <a:spLocks noGrp="1"/>
          </p:cNvSpPr>
          <p:nvPr>
            <p:ph type="subTitle" idx="4294967295"/>
          </p:nvPr>
        </p:nvSpPr>
        <p:spPr>
          <a:xfrm>
            <a:off x="5080434" y="3798427"/>
            <a:ext cx="1608137" cy="354013"/>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SzPct val="44951"/>
              <a:buNone/>
            </a:pPr>
            <a:r>
              <a:rPr lang="zh-CN" sz="1400" dirty="0">
                <a:latin typeface="Arial" panose="020B0604020202020204" pitchFamily="34" charset="0"/>
                <a:cs typeface="Arial" panose="020B0604020202020204" pitchFamily="34" charset="0"/>
                <a:sym typeface="Arial" panose="020B0604020202020204" pitchFamily="34" charset="0"/>
              </a:rPr>
              <a:t>Code </a:t>
            </a:r>
            <a:endParaRPr sz="1400" dirty="0">
              <a:latin typeface="Arial" panose="020B0604020202020204" pitchFamily="34" charset="0"/>
              <a:cs typeface="Arial" panose="020B0604020202020204" pitchFamily="34" charset="0"/>
              <a:sym typeface="Arial" panose="020B0604020202020204" pitchFamily="34" charset="0"/>
            </a:endParaRPr>
          </a:p>
        </p:txBody>
      </p:sp>
      <p:sp>
        <p:nvSpPr>
          <p:cNvPr id="115" name="Google Shape;115;p20"/>
          <p:cNvSpPr txBox="1">
            <a:spLocks noGrp="1"/>
          </p:cNvSpPr>
          <p:nvPr>
            <p:ph type="subTitle" idx="4294967295"/>
          </p:nvPr>
        </p:nvSpPr>
        <p:spPr>
          <a:xfrm>
            <a:off x="1906621" y="3798427"/>
            <a:ext cx="1608138" cy="354013"/>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ct val="44951"/>
              <a:buNone/>
            </a:pPr>
            <a:r>
              <a:rPr lang="zh-CN" sz="1400" dirty="0">
                <a:latin typeface="Arial" panose="020B0604020202020204" pitchFamily="34" charset="0"/>
                <a:cs typeface="Arial" panose="020B0604020202020204" pitchFamily="34" charset="0"/>
                <a:sym typeface="Arial" panose="020B0604020202020204" pitchFamily="34" charset="0"/>
              </a:rPr>
              <a:t>Paper </a:t>
            </a:r>
            <a:endParaRPr sz="1400" dirty="0">
              <a:latin typeface="Arial" panose="020B0604020202020204" pitchFamily="34" charset="0"/>
              <a:cs typeface="Arial" panose="020B0604020202020204" pitchFamily="34" charset="0"/>
              <a:sym typeface="Arial" panose="020B0604020202020204" pitchFamily="34" charset="0"/>
            </a:endParaRPr>
          </a:p>
        </p:txBody>
      </p:sp>
      <p:pic>
        <p:nvPicPr>
          <p:cNvPr id="112" name="Google Shape;112;p20"/>
          <p:cNvPicPr preferRelativeResize="0"/>
          <p:nvPr/>
        </p:nvPicPr>
        <p:blipFill>
          <a:blip r:embed="rId8">
            <a:alphaModFix/>
          </a:blip>
          <a:stretch>
            <a:fillRect/>
          </a:stretch>
        </p:blipFill>
        <p:spPr>
          <a:xfrm>
            <a:off x="2380696" y="4180201"/>
            <a:ext cx="652650" cy="687082"/>
          </a:xfrm>
          <a:prstGeom prst="rect">
            <a:avLst/>
          </a:prstGeom>
          <a:noFill/>
          <a:ln>
            <a:noFill/>
          </a:ln>
        </p:spPr>
      </p:pic>
      <p:sp>
        <p:nvSpPr>
          <p:cNvPr id="2" name="Google Shape;96;p18">
            <a:extLst>
              <a:ext uri="{FF2B5EF4-FFF2-40B4-BE49-F238E27FC236}">
                <a16:creationId xmlns:a16="http://schemas.microsoft.com/office/drawing/2014/main" id="{23782A3A-DEBC-47F4-AB8C-75836AEA90A8}"/>
              </a:ext>
            </a:extLst>
          </p:cNvPr>
          <p:cNvSpPr txBox="1">
            <a:spLocks/>
          </p:cNvSpPr>
          <p:nvPr/>
        </p:nvSpPr>
        <p:spPr>
          <a:xfrm>
            <a:off x="55002" y="265745"/>
            <a:ext cx="852170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A7934B"/>
              </a:buClr>
              <a:buSzPts val="3600"/>
              <a:buFont typeface="Roboto"/>
              <a:buNone/>
              <a:defRPr sz="3600" b="1" i="0" u="none" strike="noStrike" cap="none">
                <a:solidFill>
                  <a:srgbClr val="A7934B"/>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zh-CN" sz="2800" dirty="0">
                <a:latin typeface="+mn-lt"/>
                <a:cs typeface="Arial" panose="020B0604020202020204" pitchFamily="34" charset="0"/>
                <a:sym typeface="Arial" panose="020B0604020202020204" pitchFamily="34" charset="0"/>
              </a:rPr>
              <a:t>Conclusion</a:t>
            </a:r>
            <a:endParaRPr lang="en-US" sz="2800" dirty="0">
              <a:latin typeface="+mn-lt"/>
              <a:cs typeface="Arial" panose="020B0604020202020204" pitchFamily="34" charset="0"/>
              <a:sym typeface="Arial" panose="020B0604020202020204" pitchFamily="34" charset="0"/>
            </a:endParaRPr>
          </a:p>
        </p:txBody>
      </p:sp>
      <p:pic>
        <p:nvPicPr>
          <p:cNvPr id="4" name="Google Shape;113;p20">
            <a:extLst>
              <a:ext uri="{FF2B5EF4-FFF2-40B4-BE49-F238E27FC236}">
                <a16:creationId xmlns:a16="http://schemas.microsoft.com/office/drawing/2014/main" id="{6B192B1C-04B6-E60C-B24C-9D1DC86A307F}"/>
              </a:ext>
            </a:extLst>
          </p:cNvPr>
          <p:cNvPicPr preferRelativeResize="0"/>
          <p:nvPr/>
        </p:nvPicPr>
        <p:blipFill>
          <a:blip r:embed="rId9">
            <a:alphaModFix/>
          </a:blip>
          <a:stretch>
            <a:fillRect/>
          </a:stretch>
        </p:blipFill>
        <p:spPr>
          <a:xfrm>
            <a:off x="5558177" y="4180202"/>
            <a:ext cx="652650" cy="687081"/>
          </a:xfrm>
          <a:prstGeom prst="rect">
            <a:avLst/>
          </a:prstGeom>
          <a:noFill/>
          <a:ln>
            <a:noFill/>
          </a:ln>
        </p:spPr>
      </p:pic>
      <p:pic>
        <p:nvPicPr>
          <p:cNvPr id="89" name="Audio 88">
            <a:hlinkClick r:id="" action="ppaction://media"/>
            <a:extLst>
              <a:ext uri="{FF2B5EF4-FFF2-40B4-BE49-F238E27FC236}">
                <a16:creationId xmlns:a16="http://schemas.microsoft.com/office/drawing/2014/main" id="{8F605A88-A906-2CB5-69DF-3228596C9C6A}"/>
              </a:ext>
            </a:extLst>
          </p:cNvPr>
          <p:cNvPicPr>
            <a:picLocks noChangeAspect="1"/>
          </p:cNvPicPr>
          <p:nvPr>
            <a:audioFile r:link="rId3"/>
            <p:extLst>
              <p:ext uri="{DAA4B4D4-6D71-4841-9C94-3DE7FCFB9230}">
                <p14:media xmlns:p14="http://schemas.microsoft.com/office/powerpoint/2010/main" r:embed="rId2"/>
              </p:ext>
            </p:extLst>
          </p:nvPr>
        </p:nvPicPr>
        <p:blipFill>
          <a:blip r:embed="rId10"/>
          <a:srcRect l="-139844" t="-139844" r="-139844" b="-139844"/>
          <a:stretch>
            <a:fillRect/>
          </a:stretch>
        </p:blipFill>
        <p:spPr>
          <a:xfrm>
            <a:off x="7539228" y="3538728"/>
            <a:ext cx="1543050" cy="15430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20448"/>
    </mc:Choice>
    <mc:Fallback xmlns="">
      <p:transition spd="slow" advTm="20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IMING" val="|44.4|7.3|6.9|4.5|3|3.6|3.7|1.5"/>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IMING" val="|27.7|3.4|6.4|1.3|2.2|0.7|1.8|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IMING" val="|4|1.6|1.1|6.2|5.7|2.5|7.2|7.7"/>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IMING" val="|5.4|7|3.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IMING" val="|7|1.2|1.2|2.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Page">
  <a:themeElements>
    <a:clrScheme name="Custom 1">
      <a:dk1>
        <a:srgbClr val="003057"/>
      </a:dk1>
      <a:lt1>
        <a:srgbClr val="FFFFFF"/>
      </a:lt1>
      <a:dk2>
        <a:srgbClr val="545859"/>
      </a:dk2>
      <a:lt2>
        <a:srgbClr val="D6DBD3"/>
      </a:lt2>
      <a:accent1>
        <a:srgbClr val="B3A369"/>
      </a:accent1>
      <a:accent2>
        <a:srgbClr val="64CCC9"/>
      </a:accent2>
      <a:accent3>
        <a:srgbClr val="A3D233"/>
      </a:accent3>
      <a:accent4>
        <a:srgbClr val="EAAA00"/>
      </a:accent4>
      <a:accent5>
        <a:srgbClr val="008C95"/>
      </a:accent5>
      <a:accent6>
        <a:srgbClr val="7800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a:themeElements>
    <a:clrScheme name="GT Theme">
      <a:dk1>
        <a:srgbClr val="003057"/>
      </a:dk1>
      <a:lt1>
        <a:srgbClr val="FFFFFF"/>
      </a:lt1>
      <a:dk2>
        <a:srgbClr val="545859"/>
      </a:dk2>
      <a:lt2>
        <a:srgbClr val="D6DBD3"/>
      </a:lt2>
      <a:accent1>
        <a:srgbClr val="B3A369"/>
      </a:accent1>
      <a:accent2>
        <a:srgbClr val="003057"/>
      </a:accent2>
      <a:accent3>
        <a:srgbClr val="54585A"/>
      </a:accent3>
      <a:accent4>
        <a:srgbClr val="D6DBD4"/>
      </a:accent4>
      <a:accent5>
        <a:srgbClr val="F9F6E5"/>
      </a:accent5>
      <a:accent6>
        <a:srgbClr val="EAAA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1199</Words>
  <Application>Microsoft Office PowerPoint</Application>
  <PresentationFormat>On-screen Show (16:9)</PresentationFormat>
  <Paragraphs>110</Paragraphs>
  <Slides>9</Slides>
  <Notes>7</Notes>
  <HiddenSlides>2</HiddenSlides>
  <MMClips>7</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Söhne</vt:lpstr>
      <vt:lpstr>Amasis MT Pro</vt:lpstr>
      <vt:lpstr>Arial</vt:lpstr>
      <vt:lpstr>Cambria Math</vt:lpstr>
      <vt:lpstr>Roboto</vt:lpstr>
      <vt:lpstr>Title Page</vt:lpstr>
      <vt:lpstr>Content Page</vt:lpstr>
      <vt:lpstr>think-cell 幻灯片</vt:lpstr>
      <vt:lpstr>Variational Imbalanced Regression:  Fair Uncertainty Quantification via Probabilistic Smoothing</vt:lpstr>
      <vt:lpstr>PowerPoint Presentation</vt:lpstr>
      <vt:lpstr>Method (Feature Space): Constructing q(z_i ┤| {x_i }_(i=1)^N)</vt:lpstr>
      <vt:lpstr>PowerPoint Presentation</vt:lpstr>
      <vt:lpstr>Method (Label Space): Constructing p(y_i |z_i)</vt:lpstr>
      <vt:lpstr>PowerPoint Presentation</vt:lpstr>
      <vt:lpstr>Theorem: Generalization Bound</vt:lpstr>
      <vt:lpstr>Results</vt:lpstr>
      <vt:lpstr>Identify the problem of probabilistic deep imbalanced regression. Propose VIR to simultaneously cover two desiderata: balanced accuracy and uncertainty quantification. Show that VIR can achieve better generalization bound.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Variational Imbalanced Regression:  Fair Uncertainty Quantification via Probabilistic Smoothing</dc:title>
  <dc:creator>Wang, Ziyan</dc:creator>
  <cp:lastModifiedBy>Wang, Ziyan</cp:lastModifiedBy>
  <cp:revision>87</cp:revision>
  <dcterms:modified xsi:type="dcterms:W3CDTF">2023-11-11T23:10:52Z</dcterms:modified>
</cp:coreProperties>
</file>